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0.jpg" ContentType="image/jpg"/>
  <Override PartName="/ppt/media/image11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11" r:id="rId3"/>
    <p:sldId id="321" r:id="rId4"/>
    <p:sldId id="352" r:id="rId5"/>
    <p:sldId id="367" r:id="rId6"/>
    <p:sldId id="369" r:id="rId7"/>
    <p:sldId id="337" r:id="rId8"/>
    <p:sldId id="372" r:id="rId9"/>
    <p:sldId id="375" r:id="rId10"/>
    <p:sldId id="373" r:id="rId11"/>
    <p:sldId id="379" r:id="rId12"/>
    <p:sldId id="381" r:id="rId13"/>
    <p:sldId id="380" r:id="rId14"/>
    <p:sldId id="377" r:id="rId15"/>
    <p:sldId id="376" r:id="rId16"/>
    <p:sldId id="374" r:id="rId17"/>
    <p:sldId id="348" r:id="rId18"/>
    <p:sldId id="350" r:id="rId19"/>
    <p:sldId id="301" r:id="rId20"/>
    <p:sldId id="279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iyZ+VwzhahLEAZnEA6ppD3MFE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2E8410-C701-4095-9FC4-2385D6C7D188}">
  <a:tblStyle styleId="{A42E8410-C701-4095-9FC4-2385D6C7D1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C2A0EE-CFFD-4893-A921-0C37D7CBA5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43D030-B6BC-417C-8341-7892F9A748C0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5ACA1-546D-4C74-A0E6-C7F1AC17411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982ED8A-5418-4357-A6C8-04F586857263}">
      <dgm:prSet phldrT="[Texto]"/>
      <dgm:spPr/>
      <dgm:t>
        <a:bodyPr/>
        <a:lstStyle/>
        <a:p>
          <a:r>
            <a:rPr lang="es-ES" dirty="0"/>
            <a:t>Determinar los recursos disponibles, en relación con el espacio físico, recursos audiovisuales, fechas disponibles, y publicidad, a fin de planificar las actividades de divulgación y formación</a:t>
          </a:r>
        </a:p>
      </dgm:t>
    </dgm:pt>
    <dgm:pt modelId="{E7736D06-740F-4D7C-8BD9-FC5E4713F0F0}" type="parTrans" cxnId="{D6A1E10F-2B34-4DAE-831D-88CD5E3D34B1}">
      <dgm:prSet/>
      <dgm:spPr/>
      <dgm:t>
        <a:bodyPr/>
        <a:lstStyle/>
        <a:p>
          <a:endParaRPr lang="es-ES"/>
        </a:p>
      </dgm:t>
    </dgm:pt>
    <dgm:pt modelId="{F4C1FC20-A74A-429D-8119-633DE478B0E0}" type="sibTrans" cxnId="{D6A1E10F-2B34-4DAE-831D-88CD5E3D34B1}">
      <dgm:prSet/>
      <dgm:spPr/>
      <dgm:t>
        <a:bodyPr/>
        <a:lstStyle/>
        <a:p>
          <a:endParaRPr lang="es-ES"/>
        </a:p>
      </dgm:t>
    </dgm:pt>
    <dgm:pt modelId="{C72FEF3B-9E3E-4B3E-9164-A42B72F0E51D}">
      <dgm:prSet phldrT="[Texto]"/>
      <dgm:spPr/>
      <dgm:t>
        <a:bodyPr/>
        <a:lstStyle/>
        <a:p>
          <a:r>
            <a:rPr lang="es-ES" dirty="0"/>
            <a:t>Planificar y desarrollar actividades de formación relacionadas con el marco normativo contable, auditoría y sostenibilidad.</a:t>
          </a:r>
        </a:p>
      </dgm:t>
    </dgm:pt>
    <dgm:pt modelId="{ED0D2AF9-A978-489A-A7EF-E2AB31923A1C}" type="parTrans" cxnId="{6F13D4BF-BC46-4B05-BC4A-0E520F92C459}">
      <dgm:prSet/>
      <dgm:spPr/>
      <dgm:t>
        <a:bodyPr/>
        <a:lstStyle/>
        <a:p>
          <a:endParaRPr lang="es-ES"/>
        </a:p>
      </dgm:t>
    </dgm:pt>
    <dgm:pt modelId="{01751C9D-00BA-4E73-8BA0-8141DE27CB27}" type="sibTrans" cxnId="{6F13D4BF-BC46-4B05-BC4A-0E520F92C459}">
      <dgm:prSet/>
      <dgm:spPr/>
      <dgm:t>
        <a:bodyPr/>
        <a:lstStyle/>
        <a:p>
          <a:endParaRPr lang="es-ES"/>
        </a:p>
      </dgm:t>
    </dgm:pt>
    <dgm:pt modelId="{D86B7B2B-1A51-4B81-ABEB-CA0751904BCB}">
      <dgm:prSet phldrT="[Texto]"/>
      <dgm:spPr/>
      <dgm:t>
        <a:bodyPr/>
        <a:lstStyle/>
        <a:p>
          <a:r>
            <a:rPr lang="es-ES" dirty="0"/>
            <a:t>Definir los temas y fechas para la realización de las actividades de divulgación y formación, para la revisión y aprobación por parte del Consejo Regional Metropolitano</a:t>
          </a:r>
        </a:p>
      </dgm:t>
    </dgm:pt>
    <dgm:pt modelId="{2CAA3BCB-FBDA-4954-A6B6-4758A4868787}" type="parTrans" cxnId="{01F0FB49-E957-4771-BBED-11010C2FCD7E}">
      <dgm:prSet/>
      <dgm:spPr/>
      <dgm:t>
        <a:bodyPr/>
        <a:lstStyle/>
        <a:p>
          <a:endParaRPr lang="es-ES"/>
        </a:p>
      </dgm:t>
    </dgm:pt>
    <dgm:pt modelId="{B43145D4-41A0-44EC-BA16-D25D93654FA1}" type="sibTrans" cxnId="{01F0FB49-E957-4771-BBED-11010C2FCD7E}">
      <dgm:prSet/>
      <dgm:spPr/>
      <dgm:t>
        <a:bodyPr/>
        <a:lstStyle/>
        <a:p>
          <a:endParaRPr lang="es-ES"/>
        </a:p>
      </dgm:t>
    </dgm:pt>
    <dgm:pt modelId="{39BC29AA-D7A3-4AB9-96D8-159E0893E61B}" type="pres">
      <dgm:prSet presAssocID="{2AE5ACA1-546D-4C74-A0E6-C7F1AC17411D}" presName="Name0" presStyleCnt="0">
        <dgm:presLayoutVars>
          <dgm:chMax val="7"/>
          <dgm:chPref val="7"/>
          <dgm:dir/>
        </dgm:presLayoutVars>
      </dgm:prSet>
      <dgm:spPr/>
    </dgm:pt>
    <dgm:pt modelId="{FE8A1FDB-03AF-44E1-8A53-571330606484}" type="pres">
      <dgm:prSet presAssocID="{2AE5ACA1-546D-4C74-A0E6-C7F1AC17411D}" presName="Name1" presStyleCnt="0"/>
      <dgm:spPr/>
    </dgm:pt>
    <dgm:pt modelId="{3838D443-8784-4868-B314-4D42588458A8}" type="pres">
      <dgm:prSet presAssocID="{2AE5ACA1-546D-4C74-A0E6-C7F1AC17411D}" presName="cycle" presStyleCnt="0"/>
      <dgm:spPr/>
    </dgm:pt>
    <dgm:pt modelId="{926F73A2-E586-48B0-A872-C95B9FD746A3}" type="pres">
      <dgm:prSet presAssocID="{2AE5ACA1-546D-4C74-A0E6-C7F1AC17411D}" presName="srcNode" presStyleLbl="node1" presStyleIdx="0" presStyleCnt="3"/>
      <dgm:spPr/>
    </dgm:pt>
    <dgm:pt modelId="{32314609-BBAA-4EA4-AAFC-C6C912726D90}" type="pres">
      <dgm:prSet presAssocID="{2AE5ACA1-546D-4C74-A0E6-C7F1AC17411D}" presName="conn" presStyleLbl="parChTrans1D2" presStyleIdx="0" presStyleCnt="1"/>
      <dgm:spPr/>
    </dgm:pt>
    <dgm:pt modelId="{9B64CB95-45EA-4A4D-837F-9C40F6AE4544}" type="pres">
      <dgm:prSet presAssocID="{2AE5ACA1-546D-4C74-A0E6-C7F1AC17411D}" presName="extraNode" presStyleLbl="node1" presStyleIdx="0" presStyleCnt="3"/>
      <dgm:spPr/>
    </dgm:pt>
    <dgm:pt modelId="{2A5C3E53-EB52-4DAE-85D0-D56F2FDCBA79}" type="pres">
      <dgm:prSet presAssocID="{2AE5ACA1-546D-4C74-A0E6-C7F1AC17411D}" presName="dstNode" presStyleLbl="node1" presStyleIdx="0" presStyleCnt="3"/>
      <dgm:spPr/>
    </dgm:pt>
    <dgm:pt modelId="{C0362A62-D772-446D-9B5F-603F4E66A5A8}" type="pres">
      <dgm:prSet presAssocID="{7982ED8A-5418-4357-A6C8-04F586857263}" presName="text_1" presStyleLbl="node1" presStyleIdx="0" presStyleCnt="3">
        <dgm:presLayoutVars>
          <dgm:bulletEnabled val="1"/>
        </dgm:presLayoutVars>
      </dgm:prSet>
      <dgm:spPr/>
    </dgm:pt>
    <dgm:pt modelId="{6215E119-566D-4053-82F7-5C20A6F0E4C1}" type="pres">
      <dgm:prSet presAssocID="{7982ED8A-5418-4357-A6C8-04F586857263}" presName="accent_1" presStyleCnt="0"/>
      <dgm:spPr/>
    </dgm:pt>
    <dgm:pt modelId="{795BE9B4-AC32-4886-B7C3-3FAA3A65F158}" type="pres">
      <dgm:prSet presAssocID="{7982ED8A-5418-4357-A6C8-04F586857263}" presName="accentRepeatNode" presStyleLbl="solidFgAcc1" presStyleIdx="0" presStyleCnt="3"/>
      <dgm:spPr/>
    </dgm:pt>
    <dgm:pt modelId="{28B1C7FE-E235-4AF8-A21C-A56CDAEAA74C}" type="pres">
      <dgm:prSet presAssocID="{C72FEF3B-9E3E-4B3E-9164-A42B72F0E51D}" presName="text_2" presStyleLbl="node1" presStyleIdx="1" presStyleCnt="3">
        <dgm:presLayoutVars>
          <dgm:bulletEnabled val="1"/>
        </dgm:presLayoutVars>
      </dgm:prSet>
      <dgm:spPr/>
    </dgm:pt>
    <dgm:pt modelId="{46047BDA-94BC-4AF7-AE76-75A3B1D15155}" type="pres">
      <dgm:prSet presAssocID="{C72FEF3B-9E3E-4B3E-9164-A42B72F0E51D}" presName="accent_2" presStyleCnt="0"/>
      <dgm:spPr/>
    </dgm:pt>
    <dgm:pt modelId="{C895DA29-7576-4532-A866-D6E9CBF910D5}" type="pres">
      <dgm:prSet presAssocID="{C72FEF3B-9E3E-4B3E-9164-A42B72F0E51D}" presName="accentRepeatNode" presStyleLbl="solidFgAcc1" presStyleIdx="1" presStyleCnt="3"/>
      <dgm:spPr/>
    </dgm:pt>
    <dgm:pt modelId="{F78578AC-8FD7-4459-9302-094DCCA394A9}" type="pres">
      <dgm:prSet presAssocID="{D86B7B2B-1A51-4B81-ABEB-CA0751904BCB}" presName="text_3" presStyleLbl="node1" presStyleIdx="2" presStyleCnt="3">
        <dgm:presLayoutVars>
          <dgm:bulletEnabled val="1"/>
        </dgm:presLayoutVars>
      </dgm:prSet>
      <dgm:spPr/>
    </dgm:pt>
    <dgm:pt modelId="{1C211AF6-25A2-4AAA-A9D7-721A14267902}" type="pres">
      <dgm:prSet presAssocID="{D86B7B2B-1A51-4B81-ABEB-CA0751904BCB}" presName="accent_3" presStyleCnt="0"/>
      <dgm:spPr/>
    </dgm:pt>
    <dgm:pt modelId="{3ADFA69A-7563-457A-B47D-E26EE7E48AC8}" type="pres">
      <dgm:prSet presAssocID="{D86B7B2B-1A51-4B81-ABEB-CA0751904BCB}" presName="accentRepeatNode" presStyleLbl="solidFgAcc1" presStyleIdx="2" presStyleCnt="3"/>
      <dgm:spPr/>
    </dgm:pt>
  </dgm:ptLst>
  <dgm:cxnLst>
    <dgm:cxn modelId="{D6A1E10F-2B34-4DAE-831D-88CD5E3D34B1}" srcId="{2AE5ACA1-546D-4C74-A0E6-C7F1AC17411D}" destId="{7982ED8A-5418-4357-A6C8-04F586857263}" srcOrd="0" destOrd="0" parTransId="{E7736D06-740F-4D7C-8BD9-FC5E4713F0F0}" sibTransId="{F4C1FC20-A74A-429D-8119-633DE478B0E0}"/>
    <dgm:cxn modelId="{9BB3C714-3C49-46EA-99C1-AC03ED325816}" type="presOf" srcId="{F4C1FC20-A74A-429D-8119-633DE478B0E0}" destId="{32314609-BBAA-4EA4-AAFC-C6C912726D90}" srcOrd="0" destOrd="0" presId="urn:microsoft.com/office/officeart/2008/layout/VerticalCurvedList"/>
    <dgm:cxn modelId="{615BC448-C975-4D91-B453-F72E26D219E7}" type="presOf" srcId="{2AE5ACA1-546D-4C74-A0E6-C7F1AC17411D}" destId="{39BC29AA-D7A3-4AB9-96D8-159E0893E61B}" srcOrd="0" destOrd="0" presId="urn:microsoft.com/office/officeart/2008/layout/VerticalCurvedList"/>
    <dgm:cxn modelId="{01F0FB49-E957-4771-BBED-11010C2FCD7E}" srcId="{2AE5ACA1-546D-4C74-A0E6-C7F1AC17411D}" destId="{D86B7B2B-1A51-4B81-ABEB-CA0751904BCB}" srcOrd="2" destOrd="0" parTransId="{2CAA3BCB-FBDA-4954-A6B6-4758A4868787}" sibTransId="{B43145D4-41A0-44EC-BA16-D25D93654FA1}"/>
    <dgm:cxn modelId="{2E701875-F240-45DA-92B8-EC4E502FADC6}" type="presOf" srcId="{C72FEF3B-9E3E-4B3E-9164-A42B72F0E51D}" destId="{28B1C7FE-E235-4AF8-A21C-A56CDAEAA74C}" srcOrd="0" destOrd="0" presId="urn:microsoft.com/office/officeart/2008/layout/VerticalCurvedList"/>
    <dgm:cxn modelId="{68E91F7D-17AB-49F6-9191-4573498F3707}" type="presOf" srcId="{D86B7B2B-1A51-4B81-ABEB-CA0751904BCB}" destId="{F78578AC-8FD7-4459-9302-094DCCA394A9}" srcOrd="0" destOrd="0" presId="urn:microsoft.com/office/officeart/2008/layout/VerticalCurvedList"/>
    <dgm:cxn modelId="{D02AC181-7CD6-4EC6-A1A4-80D1ADFCB6FD}" type="presOf" srcId="{7982ED8A-5418-4357-A6C8-04F586857263}" destId="{C0362A62-D772-446D-9B5F-603F4E66A5A8}" srcOrd="0" destOrd="0" presId="urn:microsoft.com/office/officeart/2008/layout/VerticalCurvedList"/>
    <dgm:cxn modelId="{6F13D4BF-BC46-4B05-BC4A-0E520F92C459}" srcId="{2AE5ACA1-546D-4C74-A0E6-C7F1AC17411D}" destId="{C72FEF3B-9E3E-4B3E-9164-A42B72F0E51D}" srcOrd="1" destOrd="0" parTransId="{ED0D2AF9-A978-489A-A7EF-E2AB31923A1C}" sibTransId="{01751C9D-00BA-4E73-8BA0-8141DE27CB27}"/>
    <dgm:cxn modelId="{AD92BC47-EE26-4D9B-A015-4A1206284DE5}" type="presParOf" srcId="{39BC29AA-D7A3-4AB9-96D8-159E0893E61B}" destId="{FE8A1FDB-03AF-44E1-8A53-571330606484}" srcOrd="0" destOrd="0" presId="urn:microsoft.com/office/officeart/2008/layout/VerticalCurvedList"/>
    <dgm:cxn modelId="{911E04C3-1CCC-4475-BEBC-0E91295EBFCA}" type="presParOf" srcId="{FE8A1FDB-03AF-44E1-8A53-571330606484}" destId="{3838D443-8784-4868-B314-4D42588458A8}" srcOrd="0" destOrd="0" presId="urn:microsoft.com/office/officeart/2008/layout/VerticalCurvedList"/>
    <dgm:cxn modelId="{4C1E8520-E6EB-4FC1-B016-B7C08288D72D}" type="presParOf" srcId="{3838D443-8784-4868-B314-4D42588458A8}" destId="{926F73A2-E586-48B0-A872-C95B9FD746A3}" srcOrd="0" destOrd="0" presId="urn:microsoft.com/office/officeart/2008/layout/VerticalCurvedList"/>
    <dgm:cxn modelId="{0C3178C3-6AE1-41F6-9E28-01FE00B6EB29}" type="presParOf" srcId="{3838D443-8784-4868-B314-4D42588458A8}" destId="{32314609-BBAA-4EA4-AAFC-C6C912726D90}" srcOrd="1" destOrd="0" presId="urn:microsoft.com/office/officeart/2008/layout/VerticalCurvedList"/>
    <dgm:cxn modelId="{E99BA600-8191-44C1-BFF6-DB06140087D4}" type="presParOf" srcId="{3838D443-8784-4868-B314-4D42588458A8}" destId="{9B64CB95-45EA-4A4D-837F-9C40F6AE4544}" srcOrd="2" destOrd="0" presId="urn:microsoft.com/office/officeart/2008/layout/VerticalCurvedList"/>
    <dgm:cxn modelId="{6FB4A1E3-E263-4DE2-890D-202F0A0E444D}" type="presParOf" srcId="{3838D443-8784-4868-B314-4D42588458A8}" destId="{2A5C3E53-EB52-4DAE-85D0-D56F2FDCBA79}" srcOrd="3" destOrd="0" presId="urn:microsoft.com/office/officeart/2008/layout/VerticalCurvedList"/>
    <dgm:cxn modelId="{7A3BEEE5-6294-4718-8C2A-DF5990FB78DA}" type="presParOf" srcId="{FE8A1FDB-03AF-44E1-8A53-571330606484}" destId="{C0362A62-D772-446D-9B5F-603F4E66A5A8}" srcOrd="1" destOrd="0" presId="urn:microsoft.com/office/officeart/2008/layout/VerticalCurvedList"/>
    <dgm:cxn modelId="{73E03808-1F2E-4B94-9092-133C77EA8A29}" type="presParOf" srcId="{FE8A1FDB-03AF-44E1-8A53-571330606484}" destId="{6215E119-566D-4053-82F7-5C20A6F0E4C1}" srcOrd="2" destOrd="0" presId="urn:microsoft.com/office/officeart/2008/layout/VerticalCurvedList"/>
    <dgm:cxn modelId="{03B7C5BA-94FF-4625-AA88-764FCDA4AACF}" type="presParOf" srcId="{6215E119-566D-4053-82F7-5C20A6F0E4C1}" destId="{795BE9B4-AC32-4886-B7C3-3FAA3A65F158}" srcOrd="0" destOrd="0" presId="urn:microsoft.com/office/officeart/2008/layout/VerticalCurvedList"/>
    <dgm:cxn modelId="{79E1B122-E67F-4E8E-8BC9-B846D5325E8B}" type="presParOf" srcId="{FE8A1FDB-03AF-44E1-8A53-571330606484}" destId="{28B1C7FE-E235-4AF8-A21C-A56CDAEAA74C}" srcOrd="3" destOrd="0" presId="urn:microsoft.com/office/officeart/2008/layout/VerticalCurvedList"/>
    <dgm:cxn modelId="{22832D96-4586-4074-B33A-663336E0B70D}" type="presParOf" srcId="{FE8A1FDB-03AF-44E1-8A53-571330606484}" destId="{46047BDA-94BC-4AF7-AE76-75A3B1D15155}" srcOrd="4" destOrd="0" presId="urn:microsoft.com/office/officeart/2008/layout/VerticalCurvedList"/>
    <dgm:cxn modelId="{A629443C-39AD-4B2C-A720-7C6C981C141C}" type="presParOf" srcId="{46047BDA-94BC-4AF7-AE76-75A3B1D15155}" destId="{C895DA29-7576-4532-A866-D6E9CBF910D5}" srcOrd="0" destOrd="0" presId="urn:microsoft.com/office/officeart/2008/layout/VerticalCurvedList"/>
    <dgm:cxn modelId="{25CE1811-1481-4ED7-8C38-D370C8930CD3}" type="presParOf" srcId="{FE8A1FDB-03AF-44E1-8A53-571330606484}" destId="{F78578AC-8FD7-4459-9302-094DCCA394A9}" srcOrd="5" destOrd="0" presId="urn:microsoft.com/office/officeart/2008/layout/VerticalCurvedList"/>
    <dgm:cxn modelId="{6F14E2E2-E5AD-4157-B5D9-E4343B808878}" type="presParOf" srcId="{FE8A1FDB-03AF-44E1-8A53-571330606484}" destId="{1C211AF6-25A2-4AAA-A9D7-721A14267902}" srcOrd="6" destOrd="0" presId="urn:microsoft.com/office/officeart/2008/layout/VerticalCurvedList"/>
    <dgm:cxn modelId="{29562C0B-9190-4BC2-9FB0-2AC1AF77BC98}" type="presParOf" srcId="{1C211AF6-25A2-4AAA-A9D7-721A14267902}" destId="{3ADFA69A-7563-457A-B47D-E26EE7E48A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14609-BBAA-4EA4-AAFC-C6C912726D90}">
      <dsp:nvSpPr>
        <dsp:cNvPr id="0" name=""/>
        <dsp:cNvSpPr/>
      </dsp:nvSpPr>
      <dsp:spPr>
        <a:xfrm>
          <a:off x="-4195765" y="-643814"/>
          <a:ext cx="4999343" cy="4999343"/>
        </a:xfrm>
        <a:prstGeom prst="blockArc">
          <a:avLst>
            <a:gd name="adj1" fmla="val 18900000"/>
            <a:gd name="adj2" fmla="val 2700000"/>
            <a:gd name="adj3" fmla="val 432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62A62-D772-446D-9B5F-603F4E66A5A8}">
      <dsp:nvSpPr>
        <dsp:cNvPr id="0" name=""/>
        <dsp:cNvSpPr/>
      </dsp:nvSpPr>
      <dsp:spPr>
        <a:xfrm>
          <a:off x="516784" y="371171"/>
          <a:ext cx="6657683" cy="7423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23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Determinar los recursos disponibles, en relación con el espacio físico, recursos audiovisuales, fechas disponibles, y publicidad, a fin de planificar las actividades de divulgación y formación</a:t>
          </a:r>
        </a:p>
      </dsp:txBody>
      <dsp:txXfrm>
        <a:off x="516784" y="371171"/>
        <a:ext cx="6657683" cy="742342"/>
      </dsp:txXfrm>
    </dsp:sp>
    <dsp:sp modelId="{795BE9B4-AC32-4886-B7C3-3FAA3A65F158}">
      <dsp:nvSpPr>
        <dsp:cNvPr id="0" name=""/>
        <dsp:cNvSpPr/>
      </dsp:nvSpPr>
      <dsp:spPr>
        <a:xfrm>
          <a:off x="52820" y="278378"/>
          <a:ext cx="927928" cy="927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1C7FE-E235-4AF8-A21C-A56CDAEAA74C}">
      <dsp:nvSpPr>
        <dsp:cNvPr id="0" name=""/>
        <dsp:cNvSpPr/>
      </dsp:nvSpPr>
      <dsp:spPr>
        <a:xfrm>
          <a:off x="786626" y="1484685"/>
          <a:ext cx="6387841" cy="742342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23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Planificar y desarrollar actividades de formación relacionadas con el marco normativo contable, auditoría y sostenibilidad.</a:t>
          </a:r>
        </a:p>
      </dsp:txBody>
      <dsp:txXfrm>
        <a:off x="786626" y="1484685"/>
        <a:ext cx="6387841" cy="742342"/>
      </dsp:txXfrm>
    </dsp:sp>
    <dsp:sp modelId="{C895DA29-7576-4532-A866-D6E9CBF910D5}">
      <dsp:nvSpPr>
        <dsp:cNvPr id="0" name=""/>
        <dsp:cNvSpPr/>
      </dsp:nvSpPr>
      <dsp:spPr>
        <a:xfrm>
          <a:off x="322662" y="1391892"/>
          <a:ext cx="927928" cy="927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578AC-8FD7-4459-9302-094DCCA394A9}">
      <dsp:nvSpPr>
        <dsp:cNvPr id="0" name=""/>
        <dsp:cNvSpPr/>
      </dsp:nvSpPr>
      <dsp:spPr>
        <a:xfrm>
          <a:off x="516784" y="2598199"/>
          <a:ext cx="6657683" cy="74234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23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Definir los temas y fechas para la realización de las actividades de divulgación y formación, para la revisión y aprobación por parte del Consejo Regional Metropolitano</a:t>
          </a:r>
        </a:p>
      </dsp:txBody>
      <dsp:txXfrm>
        <a:off x="516784" y="2598199"/>
        <a:ext cx="6657683" cy="742342"/>
      </dsp:txXfrm>
    </dsp:sp>
    <dsp:sp modelId="{3ADFA69A-7563-457A-B47D-E26EE7E48AC8}">
      <dsp:nvSpPr>
        <dsp:cNvPr id="0" name=""/>
        <dsp:cNvSpPr/>
      </dsp:nvSpPr>
      <dsp:spPr>
        <a:xfrm>
          <a:off x="52820" y="2505406"/>
          <a:ext cx="927928" cy="927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c0ce9cc76_2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g1bc0ce9cc76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5547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c0ce9cc76_2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g1bc0ce9cc76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468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c0ce9cc76_2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g1bc0ce9cc76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084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c0ce9cc76_2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g1bc0ce9cc76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896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c0ce9cc76_2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g1bc0ce9cc76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972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601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c0ce9cc76_2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g1bc0ce9cc76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237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8093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8728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333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c0ce9cc76_2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g1bc0ce9cc76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341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63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2519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715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4145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461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c0ce9cc76_2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g1bc0ce9cc76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7603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3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6" name="Google Shape;46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7" name="Google Shape;57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2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" name="Google Shape;65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://www.contach.cl/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/>
          <p:nvPr/>
        </p:nvSpPr>
        <p:spPr>
          <a:xfrm>
            <a:off x="0" y="-62200"/>
            <a:ext cx="9144000" cy="9911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42287"/>
            <a:ext cx="1164810" cy="85857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1277348" y="1747664"/>
            <a:ext cx="658930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lt1"/>
                </a:solidFill>
              </a:rPr>
              <a:t>COMITÉ DE ESTUDIOS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9" name="Google Shape;87;p1"/>
          <p:cNvSpPr/>
          <p:nvPr/>
        </p:nvSpPr>
        <p:spPr>
          <a:xfrm>
            <a:off x="1277348" y="2966483"/>
            <a:ext cx="658930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lt1"/>
                </a:solidFill>
              </a:rPr>
              <a:t>Subcomité de Contabilidad, Auditoria y Sostenibilidad</a:t>
            </a:r>
            <a:endParaRPr sz="3200" b="1" dirty="0">
              <a:solidFill>
                <a:schemeClr val="lt1"/>
              </a:solidFill>
            </a:endParaRPr>
          </a:p>
        </p:txBody>
      </p:sp>
      <p:pic>
        <p:nvPicPr>
          <p:cNvPr id="11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4" y="16716"/>
            <a:ext cx="924798" cy="83804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026034" y="5323629"/>
            <a:ext cx="2521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Integrantes:</a:t>
            </a:r>
            <a:endParaRPr lang="en-US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026034" y="5662183"/>
            <a:ext cx="29549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CL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Marcelo Bravo - Director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CL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Denisse Daza Rosales</a:t>
            </a:r>
            <a:endParaRPr lang="en-US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CL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Carmen Gloria Chávez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bc0ce9cc76_2_16"/>
          <p:cNvSpPr/>
          <p:nvPr/>
        </p:nvSpPr>
        <p:spPr>
          <a:xfrm>
            <a:off x="0" y="873976"/>
            <a:ext cx="9144000" cy="57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1bc0ce9cc76_2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1" y="78888"/>
            <a:ext cx="774298" cy="70274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2033" y="1262270"/>
            <a:ext cx="780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1800" dirty="0"/>
              <a:t>Responde a las demandas de los inversores de contar con mejor información sobre el desempeño financiero de las empresas.</a:t>
            </a:r>
            <a:endParaRPr lang="en-US" sz="1800" dirty="0"/>
          </a:p>
        </p:txBody>
      </p:sp>
      <p:sp>
        <p:nvSpPr>
          <p:cNvPr id="6" name="Rectángulo 5"/>
          <p:cNvSpPr/>
          <p:nvPr/>
        </p:nvSpPr>
        <p:spPr>
          <a:xfrm>
            <a:off x="4174435" y="2386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s-ES" b="1" dirty="0">
                <a:solidFill>
                  <a:schemeClr val="bg1"/>
                </a:solidFill>
                <a:ea typeface="Cambria"/>
                <a:sym typeface="Cambria"/>
              </a:rPr>
              <a:t>NIIF 18 Presentación y revelación de los estados financieros</a:t>
            </a:r>
            <a:endParaRPr lang="es-ES" sz="11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616149" y="2078238"/>
            <a:ext cx="7822174" cy="880224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dirty="0">
                <a:solidFill>
                  <a:schemeClr val="bg1"/>
                </a:solidFill>
              </a:rPr>
              <a:t>La nueva norma tiene como objetivo mejorar la calidad de la información por lo que promueve un estado de resultados más estructurado: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dondear rectángulo de esquina diagonal 7"/>
          <p:cNvSpPr/>
          <p:nvPr/>
        </p:nvSpPr>
        <p:spPr>
          <a:xfrm>
            <a:off x="679364" y="3136340"/>
            <a:ext cx="2948419" cy="2655384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dirty="0">
                <a:solidFill>
                  <a:schemeClr val="bg1"/>
                </a:solidFill>
              </a:rPr>
              <a:t>En el estado de resultados,</a:t>
            </a:r>
          </a:p>
          <a:p>
            <a:pPr algn="ctr"/>
            <a:r>
              <a:rPr lang="es-CL" sz="1800" dirty="0">
                <a:solidFill>
                  <a:schemeClr val="bg1"/>
                </a:solidFill>
              </a:rPr>
              <a:t>se requieren dos nuevos subtotales definidos: resultados operativo o utilidad operativa y la utilidad antes de financiación e impuesto a la renta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Redondear rectángulo de esquina diagonal 13"/>
          <p:cNvSpPr/>
          <p:nvPr/>
        </p:nvSpPr>
        <p:spPr>
          <a:xfrm>
            <a:off x="3847438" y="3136339"/>
            <a:ext cx="1941254" cy="2655385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dirty="0">
                <a:solidFill>
                  <a:schemeClr val="bg1"/>
                </a:solidFill>
              </a:rPr>
              <a:t>Evaluación de nuevos criterios para clasificar ingresos y gastos en 3 categorías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Redondear rectángulo de esquina diagonal 14"/>
          <p:cNvSpPr/>
          <p:nvPr/>
        </p:nvSpPr>
        <p:spPr>
          <a:xfrm>
            <a:off x="6008347" y="3070529"/>
            <a:ext cx="2429976" cy="2655384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dirty="0">
                <a:solidFill>
                  <a:schemeClr val="bg1"/>
                </a:solidFill>
              </a:rPr>
              <a:t>En las notas, se requiere revelar información sobre algunas medidas de desempeño definidas por las gerencia (MPM, por sus siglas en inglés)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008347" y="5923722"/>
            <a:ext cx="2270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Management-defined Performance Measures </a:t>
            </a:r>
          </a:p>
        </p:txBody>
      </p:sp>
    </p:spTree>
    <p:extLst>
      <p:ext uri="{BB962C8B-B14F-4D97-AF65-F5344CB8AC3E}">
        <p14:creationId xmlns:p14="http://schemas.microsoft.com/office/powerpoint/2010/main" val="32424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bc0ce9cc76_2_16"/>
          <p:cNvSpPr/>
          <p:nvPr/>
        </p:nvSpPr>
        <p:spPr>
          <a:xfrm>
            <a:off x="0" y="873976"/>
            <a:ext cx="9144000" cy="57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1bc0ce9cc76_2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1" y="78888"/>
            <a:ext cx="774298" cy="70274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174435" y="2386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s-ES" b="1" dirty="0">
                <a:solidFill>
                  <a:schemeClr val="bg1"/>
                </a:solidFill>
                <a:ea typeface="Cambria"/>
                <a:sym typeface="Cambria"/>
              </a:rPr>
              <a:t>NIIF 18 Presentación y revelación de los estados financieros</a:t>
            </a:r>
            <a:endParaRPr lang="es-ES" sz="11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802188"/>
              </p:ext>
            </p:extLst>
          </p:nvPr>
        </p:nvGraphicFramePr>
        <p:xfrm>
          <a:off x="528525" y="1230766"/>
          <a:ext cx="8086949" cy="4998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92436">
                  <a:extLst>
                    <a:ext uri="{9D8B030D-6E8A-4147-A177-3AD203B41FA5}">
                      <a16:colId xmlns:a16="http://schemas.microsoft.com/office/drawing/2014/main" val="417231755"/>
                    </a:ext>
                  </a:extLst>
                </a:gridCol>
                <a:gridCol w="5794513">
                  <a:extLst>
                    <a:ext uri="{9D8B030D-6E8A-4147-A177-3AD203B41FA5}">
                      <a16:colId xmlns:a16="http://schemas.microsoft.com/office/drawing/2014/main" val="4048200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Parte de los estados financieros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Principales cambios introducidos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1176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Estados de Resultados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Clasificación de ingresos y gastos en tres nuevas categorías definidas para proporcionar</a:t>
                      </a:r>
                      <a:r>
                        <a:rPr lang="es-CL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una estructura consistente para el estado de resultados: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CL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Operación,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CL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Inversión 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CL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Financiamiento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93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Se requiere la presentación de dos nuevos subtotales para mejorar el análisis: resultados operativo y utilidad</a:t>
                      </a:r>
                      <a:r>
                        <a:rPr lang="es-CL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antes de financiación e impuesto sobre la renta.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30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Notas a los estados financieros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Información a revelar de las medidas de desempeño definidas por la gerencia (MPM)</a:t>
                      </a:r>
                      <a:r>
                        <a:rPr lang="es-CL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en una sola nota, debe incluir:</a:t>
                      </a:r>
                    </a:p>
                    <a:p>
                      <a:r>
                        <a:rPr lang="es-CL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Una declaración de que el MPM refleja la opinión de la administración</a:t>
                      </a:r>
                    </a:p>
                    <a:p>
                      <a:r>
                        <a:rPr lang="es-CL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Una del por qué se informa  MPM y como se calcula.</a:t>
                      </a:r>
                    </a:p>
                    <a:p>
                      <a:r>
                        <a:rPr lang="es-CL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Una conciliación con el subtotal más directamente comparable, y</a:t>
                      </a:r>
                    </a:p>
                    <a:p>
                      <a:r>
                        <a:rPr lang="es-CL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Una explicación de cualquier cambio en los MPM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34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30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bc0ce9cc76_2_16"/>
          <p:cNvSpPr/>
          <p:nvPr/>
        </p:nvSpPr>
        <p:spPr>
          <a:xfrm>
            <a:off x="-1" y="873976"/>
            <a:ext cx="9144000" cy="57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1bc0ce9cc76_2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1" y="78888"/>
            <a:ext cx="774298" cy="70274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174435" y="2386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s-ES" b="1" dirty="0">
                <a:solidFill>
                  <a:schemeClr val="bg1"/>
                </a:solidFill>
                <a:ea typeface="Cambria"/>
                <a:sym typeface="Cambria"/>
              </a:rPr>
              <a:t>NIIF 18 Presentación y revelación de los estados financieros</a:t>
            </a:r>
            <a:endParaRPr lang="es-ES" sz="11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732373"/>
              </p:ext>
            </p:extLst>
          </p:nvPr>
        </p:nvGraphicFramePr>
        <p:xfrm>
          <a:off x="528525" y="1230766"/>
          <a:ext cx="8086949" cy="3779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92436">
                  <a:extLst>
                    <a:ext uri="{9D8B030D-6E8A-4147-A177-3AD203B41FA5}">
                      <a16:colId xmlns:a16="http://schemas.microsoft.com/office/drawing/2014/main" val="417231755"/>
                    </a:ext>
                  </a:extLst>
                </a:gridCol>
                <a:gridCol w="5794513">
                  <a:extLst>
                    <a:ext uri="{9D8B030D-6E8A-4147-A177-3AD203B41FA5}">
                      <a16:colId xmlns:a16="http://schemas.microsoft.com/office/drawing/2014/main" val="4048200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Parte de los estados financieros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Principales cambios introducidos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1176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En los estados financieros como en las notas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Requerimientos mejorados para agrupar información.</a:t>
                      </a:r>
                    </a:p>
                    <a:p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Orientación sobre si la información</a:t>
                      </a:r>
                      <a:r>
                        <a:rPr lang="es-CL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debe estar en los estados financieros o en las notas </a:t>
                      </a:r>
                      <a:r>
                        <a:rPr lang="es-CL" sz="16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revelatorias</a:t>
                      </a:r>
                      <a:r>
                        <a:rPr lang="es-CL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</a:p>
                    <a:p>
                      <a:r>
                        <a:rPr lang="es-CL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Información a revelar sobre elementos denominados “Otros”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93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NIC 7 Estado de Flujos de Efectivo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Un único subtotal para</a:t>
                      </a:r>
                      <a:r>
                        <a:rPr lang="es-CL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iniciar la aplicación del método indirecto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916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Eliminación de las alternativas de presentación para intereses y dividendos. Dividendos pagados solo se podrán presentar dentro de la actividades</a:t>
                      </a:r>
                      <a:r>
                        <a:rPr lang="es-CL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de financiamiento y los dividendos recibidos así como los intereses pagados y recibidos deberán clasificarse en una sola categoría, dependiendo de la actividad principal del negocio.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52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7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bc0ce9cc76_2_16"/>
          <p:cNvSpPr/>
          <p:nvPr/>
        </p:nvSpPr>
        <p:spPr>
          <a:xfrm>
            <a:off x="0" y="921578"/>
            <a:ext cx="9144000" cy="57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1bc0ce9cc76_2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1" y="78888"/>
            <a:ext cx="774298" cy="702744"/>
          </a:xfrm>
          <a:prstGeom prst="rect">
            <a:avLst/>
          </a:prstGeom>
        </p:spPr>
      </p:pic>
      <p:pic>
        <p:nvPicPr>
          <p:cNvPr id="1026" name="Picture 2" descr="https://media.licdn.com/dms/image/v2/D4E12AQHo5s6lHLS2Tg/article-inline_image-shrink_1500_2232/article-inline_image-shrink_1500_2232/0/1714109805759?e=1729123200&amp;v=beta&amp;t=KAjGGp0ukVTq7oDyO9Df_CyWcm3_6Z7P1Y5t5-2sW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1" y="1131681"/>
            <a:ext cx="8726534" cy="466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4174435" y="2386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s-ES" b="1" dirty="0">
                <a:solidFill>
                  <a:schemeClr val="bg1"/>
                </a:solidFill>
                <a:ea typeface="Cambria"/>
                <a:sym typeface="Cambria"/>
              </a:rPr>
              <a:t>NIIF 18 Presentación y revelación de los estados financieros</a:t>
            </a:r>
            <a:endParaRPr lang="es-ES" sz="11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524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bc0ce9cc76_2_16"/>
          <p:cNvSpPr/>
          <p:nvPr/>
        </p:nvSpPr>
        <p:spPr>
          <a:xfrm>
            <a:off x="0" y="873976"/>
            <a:ext cx="9144000" cy="57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s-ES" dirty="0">
              <a:latin typeface="+mj-lt"/>
            </a:endParaRPr>
          </a:p>
        </p:txBody>
      </p:sp>
      <p:pic>
        <p:nvPicPr>
          <p:cNvPr id="158" name="Google Shape;158;g1bc0ce9cc76_2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1" y="78888"/>
            <a:ext cx="774298" cy="70274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43809" y="0"/>
            <a:ext cx="6579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Los principales retos y oportunidades en la implementación de la NIIF 18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79364" y="1252524"/>
            <a:ext cx="794780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Retos:</a:t>
            </a:r>
          </a:p>
          <a:p>
            <a:endParaRPr lang="es-E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/>
              <a:t>Evaluar los impactos en sus estados financieros</a:t>
            </a:r>
          </a:p>
          <a:p>
            <a:endParaRPr lang="es-C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/>
              <a:t>Comunicar los impactos a los inversionistas; considerar cómo los nuevos requisitos afectan a los sistemas y procesos de información financiera</a:t>
            </a:r>
          </a:p>
          <a:p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Establecer los MPM, estandarizar el criterio/cálculo y cumplir con las exigencias de revelación.</a:t>
            </a:r>
          </a:p>
          <a:p>
            <a:endParaRPr lang="es-ES" sz="1800" dirty="0"/>
          </a:p>
          <a:p>
            <a:r>
              <a:rPr lang="es-ES" sz="2000" b="1" dirty="0"/>
              <a:t>Oportunidades:</a:t>
            </a:r>
          </a:p>
          <a:p>
            <a:endParaRPr lang="es-E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Disponer de Información financiera relevante, confiable y útil para los inversionistas.</a:t>
            </a:r>
          </a:p>
          <a:p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Mejora la comparabilidad entre empresas del mismo sector industrial.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15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6"/>
          <p:cNvSpPr txBox="1"/>
          <p:nvPr/>
        </p:nvSpPr>
        <p:spPr>
          <a:xfrm>
            <a:off x="368711" y="2818045"/>
            <a:ext cx="8412600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es-ES" sz="3800" b="1" dirty="0">
                <a:solidFill>
                  <a:schemeClr val="bg1"/>
                </a:solidFill>
                <a:ea typeface="Cambria"/>
              </a:rPr>
              <a:t>Próximas actividades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24" y="210444"/>
            <a:ext cx="91447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bc0ce9cc76_2_16"/>
          <p:cNvSpPr/>
          <p:nvPr/>
        </p:nvSpPr>
        <p:spPr>
          <a:xfrm>
            <a:off x="0" y="913732"/>
            <a:ext cx="9144000" cy="57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1bc0ce9cc76_2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1" y="78888"/>
            <a:ext cx="774298" cy="702744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66308860"/>
              </p:ext>
            </p:extLst>
          </p:nvPr>
        </p:nvGraphicFramePr>
        <p:xfrm>
          <a:off x="1104899" y="1546087"/>
          <a:ext cx="7224091" cy="371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ángulo 2"/>
          <p:cNvSpPr/>
          <p:nvPr/>
        </p:nvSpPr>
        <p:spPr>
          <a:xfrm>
            <a:off x="5280969" y="199427"/>
            <a:ext cx="3332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bg1"/>
                </a:solidFill>
                <a:ea typeface="Cambria"/>
              </a:rPr>
              <a:t>Próximas actividades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50961" y="2097157"/>
            <a:ext cx="65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1</a:t>
            </a:r>
            <a:endParaRPr lang="en-US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711995" y="3201889"/>
            <a:ext cx="65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2</a:t>
            </a:r>
            <a:endParaRPr lang="en-US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450960" y="4306621"/>
            <a:ext cx="65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172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6"/>
          <p:cNvSpPr txBox="1"/>
          <p:nvPr/>
        </p:nvSpPr>
        <p:spPr>
          <a:xfrm>
            <a:off x="368711" y="2818045"/>
            <a:ext cx="8412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CL" sz="3200" b="1" dirty="0">
                <a:solidFill>
                  <a:schemeClr val="bg1"/>
                </a:solidFill>
                <a:ea typeface="Cambria"/>
                <a:sym typeface="Cambria"/>
              </a:rPr>
              <a:t>Material Técnico de Consulta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24" y="210444"/>
            <a:ext cx="91447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1023730"/>
            <a:ext cx="9144000" cy="56553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ctr">
              <a:buClr>
                <a:srgbClr val="FFFFFF"/>
              </a:buClr>
              <a:buSzPts val="1800"/>
              <a:buFont typeface="Calibri"/>
              <a:buChar char="●"/>
              <a:defRPr/>
            </a:pPr>
            <a:endParaRPr lang="es-CL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2680217" y="179521"/>
            <a:ext cx="785944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s-CL" sz="2400" b="1" dirty="0">
                <a:solidFill>
                  <a:srgbClr val="FFFF00"/>
                </a:solidFill>
                <a:ea typeface="Cambria"/>
                <a:sym typeface="Cambria"/>
              </a:rPr>
              <a:t>Material Técnico de Consulta</a:t>
            </a:r>
            <a:endParaRPr lang="es-CL" sz="1800" b="1" dirty="0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3165231" y="5275385"/>
            <a:ext cx="998700" cy="872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24" y="30869"/>
            <a:ext cx="914479" cy="798645"/>
          </a:xfrm>
          <a:prstGeom prst="rect">
            <a:avLst/>
          </a:prstGeom>
        </p:spPr>
      </p:pic>
      <p:sp>
        <p:nvSpPr>
          <p:cNvPr id="9" name="5 Rectángulo"/>
          <p:cNvSpPr/>
          <p:nvPr/>
        </p:nvSpPr>
        <p:spPr>
          <a:xfrm>
            <a:off x="679363" y="1110459"/>
            <a:ext cx="7748337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spcBef>
                <a:spcPts val="300"/>
              </a:spcBef>
              <a:buClr>
                <a:srgbClr val="A5A5A5"/>
              </a:buClr>
              <a:defRPr/>
            </a:pPr>
            <a:r>
              <a:rPr lang="es-MX" b="1" dirty="0">
                <a:solidFill>
                  <a:srgbClr val="002060"/>
                </a:solidFill>
                <a:cs typeface="Calibri" panose="020F0502020204030204" pitchFamily="34" charset="0"/>
              </a:rPr>
              <a:t>Para poder acceder a las normativa contable, auditoria y sostenibilidad esta esta disponible en la pagina web en Colegio de Contadores de Chile A.G. Link: </a:t>
            </a:r>
            <a:r>
              <a:rPr lang="es-MX" b="1" dirty="0">
                <a:solidFill>
                  <a:srgbClr val="002060"/>
                </a:solidFill>
                <a:cs typeface="Calibri" panose="020F0502020204030204" pitchFamily="34" charset="0"/>
                <a:hlinkClick r:id="rId5"/>
              </a:rPr>
              <a:t>www.contach.cl</a:t>
            </a:r>
            <a:endParaRPr kumimoji="0" lang="es-MX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Calibri" panose="020F0502020204030204" pitchFamily="34" charset="0"/>
              <a:sym typeface="Arial"/>
            </a:endParaRP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Tx/>
              <a:buFont typeface="Arial"/>
              <a:buNone/>
              <a:tabLst/>
              <a:defRPr/>
            </a:pPr>
            <a:endParaRPr kumimoji="0" lang="es-CL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362" y="2037965"/>
            <a:ext cx="5465266" cy="281908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46362" y="5522095"/>
            <a:ext cx="7171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https://www.ifrs.org/projects/completed-projects/2024/primary-financial-statements/webcast-overview-of-the-forthcoming-ifrs-accounting-standard-ifrs-18/</a:t>
            </a:r>
            <a:endParaRPr lang="es-CL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46362" y="5214318"/>
            <a:ext cx="26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WEBCAST NIIF 18 - IFRS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73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6"/>
          <p:cNvSpPr txBox="1"/>
          <p:nvPr/>
        </p:nvSpPr>
        <p:spPr>
          <a:xfrm>
            <a:off x="1136603" y="3036706"/>
            <a:ext cx="663695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mbria"/>
                <a:sym typeface="Cambria"/>
              </a:rPr>
              <a:t>¿Preguntas?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24" y="210444"/>
            <a:ext cx="1340948" cy="11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bc0ce9cc76_2_16"/>
          <p:cNvSpPr/>
          <p:nvPr/>
        </p:nvSpPr>
        <p:spPr>
          <a:xfrm>
            <a:off x="0" y="873976"/>
            <a:ext cx="9144000" cy="57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1bc0ce9cc76_2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bc0ce9cc76_2_16"/>
          <p:cNvSpPr txBox="1"/>
          <p:nvPr/>
        </p:nvSpPr>
        <p:spPr>
          <a:xfrm>
            <a:off x="773054" y="2137185"/>
            <a:ext cx="8023076" cy="350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200" kern="1200" dirty="0">
                <a:solidFill>
                  <a:schemeClr val="tx1"/>
                </a:solidFill>
                <a:ea typeface="+mn-ea"/>
                <a:cs typeface="Calibri" panose="020F0502020204030204" pitchFamily="34" charset="0"/>
              </a:rPr>
              <a:t>Marco Normativo</a:t>
            </a: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2200" kern="1200" dirty="0">
              <a:solidFill>
                <a:schemeClr val="tx1"/>
              </a:solidFill>
              <a:ea typeface="+mn-ea"/>
              <a:cs typeface="Calibri" panose="020F0502020204030204" pitchFamily="34" charset="0"/>
            </a:endParaRP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200" kern="1200" dirty="0">
                <a:solidFill>
                  <a:schemeClr val="tx1"/>
                </a:solidFill>
                <a:ea typeface="+mn-ea"/>
                <a:cs typeface="Calibri" panose="020F0502020204030204" pitchFamily="34" charset="0"/>
              </a:rPr>
              <a:t>Plan de Trabajo 2024</a:t>
            </a: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Arial"/>
            </a:endParaRP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200" kern="1200" dirty="0">
                <a:solidFill>
                  <a:schemeClr val="tx1"/>
                </a:solidFill>
                <a:ea typeface="+mn-ea"/>
                <a:cs typeface="Calibri" panose="020F0502020204030204" pitchFamily="34" charset="0"/>
              </a:rPr>
              <a:t>NIIF 18 - Presentación y revelación de los Estados Financieros (Deroga NIC 1)</a:t>
            </a:r>
          </a:p>
          <a:p>
            <a:pPr marL="109728" lvl="1" algn="just">
              <a:spcBef>
                <a:spcPts val="300"/>
              </a:spcBef>
              <a:buClr>
                <a:schemeClr val="tx1"/>
              </a:buClr>
              <a:defRPr/>
            </a:pPr>
            <a:r>
              <a:rPr lang="es-ES" sz="2200" kern="1200" dirty="0">
                <a:solidFill>
                  <a:schemeClr val="tx1"/>
                </a:solidFill>
                <a:ea typeface="+mn-ea"/>
                <a:cs typeface="Calibri" panose="020F0502020204030204" pitchFamily="34" charset="0"/>
              </a:rPr>
              <a:t>    </a:t>
            </a: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200" kern="1200" dirty="0">
                <a:solidFill>
                  <a:schemeClr val="tx1"/>
                </a:solidFill>
                <a:ea typeface="+mn-ea"/>
                <a:cs typeface="Calibri" panose="020F0502020204030204" pitchFamily="34" charset="0"/>
              </a:rPr>
              <a:t>Próximas actividades</a:t>
            </a: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7" name="Google Shape;94;p2"/>
          <p:cNvSpPr txBox="1"/>
          <p:nvPr/>
        </p:nvSpPr>
        <p:spPr>
          <a:xfrm>
            <a:off x="0" y="1490884"/>
            <a:ext cx="376372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000" b="1" noProof="0" dirty="0">
                <a:solidFill>
                  <a:schemeClr val="tx1"/>
                </a:solidFill>
                <a:cs typeface="Calibri"/>
                <a:sym typeface="Calibri"/>
              </a:rPr>
              <a:t>Contenido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1" y="78888"/>
            <a:ext cx="774298" cy="7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6"/>
          <p:cNvSpPr txBox="1"/>
          <p:nvPr/>
        </p:nvSpPr>
        <p:spPr>
          <a:xfrm>
            <a:off x="919380" y="1780369"/>
            <a:ext cx="7653604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800" b="1" dirty="0">
                <a:solidFill>
                  <a:schemeClr val="bg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Muchas Gracias</a:t>
            </a:r>
            <a:endParaRPr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84" y="309835"/>
            <a:ext cx="1545801" cy="138975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15209" y="5245225"/>
            <a:ext cx="4880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</a:rPr>
              <a:t>Subcomité de Contabilidad, auditoría y sostenibilidad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93148" y="5564105"/>
            <a:ext cx="29549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</a:rPr>
              <a:t>Marcelo Bravo - Director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</a:rPr>
              <a:t>Denisse Daza Rosales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</a:rPr>
              <a:t>Carmen Gloria Chávez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914400"/>
            <a:ext cx="9144000" cy="57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Son aquellos usuarios y acompañantes a quienes se les aplicó un instrumento de investigación. En este caso, los datos provienen directamente de la población o una muestra de la misma. Estas fuentes contienen información original, que ha sido publicada por primera vez y que no ha sido filtrada, interpretada o evaluada por nadie más. Son producto de una investigación o de una actividad eminentemente creativa.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473397" y="30732"/>
            <a:ext cx="807057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2200" b="1" noProof="0" dirty="0">
                <a:solidFill>
                  <a:schemeClr val="bg1"/>
                </a:solidFill>
                <a:cs typeface="Calibri"/>
                <a:sym typeface="Calibri"/>
              </a:rPr>
              <a:t>Marco Normativo Contable: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2200" b="1" noProof="0" dirty="0">
                <a:solidFill>
                  <a:schemeClr val="bg1"/>
                </a:solidFill>
                <a:cs typeface="Calibri"/>
                <a:sym typeface="Calibri"/>
              </a:rPr>
              <a:t>NIIF de Contabilidad – NIIF para las PYMES – NICSP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3165231" y="5275385"/>
            <a:ext cx="998700" cy="872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87" y="106484"/>
            <a:ext cx="712154" cy="6923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24" y="1141174"/>
            <a:ext cx="4965893" cy="281145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22998" t="30562" r="22854" b="14314"/>
          <a:stretch/>
        </p:blipFill>
        <p:spPr>
          <a:xfrm>
            <a:off x="5043638" y="1372887"/>
            <a:ext cx="3975234" cy="234802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84554" y="3962256"/>
            <a:ext cx="67717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RESOLUCIÓN No. 3 CGR - APRUEBA NORMATIVA DEL SISTEMA DE CONTABILIDAD GENERAL DE LA NACIÓN PARA EL SECTOR MUNICIPAL</a:t>
            </a:r>
          </a:p>
          <a:p>
            <a:endParaRPr lang="es-ES" sz="700" dirty="0"/>
          </a:p>
          <a:p>
            <a:r>
              <a:rPr lang="es-ES" sz="1200" dirty="0"/>
              <a:t>Núm. 3.- Santiago, 3 de marzo de 2020.</a:t>
            </a:r>
          </a:p>
          <a:p>
            <a:endParaRPr lang="es-ES" sz="1200" dirty="0">
              <a:latin typeface="Courier New" panose="02070309020205020404" pitchFamily="49" charset="0"/>
            </a:endParaRPr>
          </a:p>
          <a:p>
            <a:r>
              <a:rPr lang="es-ES" sz="1200" dirty="0">
                <a:latin typeface="Courier New" panose="02070309020205020404" pitchFamily="49" charset="0"/>
              </a:rPr>
              <a:t>Resuelvo:</a:t>
            </a:r>
          </a:p>
          <a:p>
            <a:br>
              <a:rPr lang="es-ES" sz="1200" dirty="0">
                <a:solidFill>
                  <a:srgbClr val="54585D"/>
                </a:solidFill>
                <a:latin typeface="Roboto Condensed"/>
              </a:rPr>
            </a:br>
            <a:r>
              <a:rPr lang="es-ES" sz="1200" dirty="0">
                <a:latin typeface="Courier New" panose="02070309020205020404" pitchFamily="49" charset="0"/>
              </a:rPr>
              <a:t>1) Apruébese la siguiente Normativa del Sistema de Contabilidad General de la Nación para el Sector Municipal:</a:t>
            </a:r>
          </a:p>
          <a:p>
            <a:br>
              <a:rPr lang="es-ES" sz="1200" dirty="0">
                <a:solidFill>
                  <a:srgbClr val="54585D"/>
                </a:solidFill>
                <a:latin typeface="Roboto Condensed"/>
              </a:rPr>
            </a:br>
            <a:r>
              <a:rPr lang="es-ES" sz="1200" b="1" dirty="0">
                <a:latin typeface="Courier New" panose="02070309020205020404" pitchFamily="49" charset="0"/>
              </a:rPr>
              <a:t>NORMATIVA DEL SISTEMA DE CONTABILIDAD GENERAL DE LA NACIÓN   NICSP </a:t>
            </a:r>
            <a:r>
              <a:rPr lang="es-ES" sz="1200" dirty="0">
                <a:latin typeface="Courier New" panose="02070309020205020404" pitchFamily="49" charset="0"/>
              </a:rPr>
              <a:t>- CGR CHILE - SECTOR MUNICIPAL</a:t>
            </a:r>
          </a:p>
        </p:txBody>
      </p:sp>
    </p:spTree>
    <p:extLst>
      <p:ext uri="{BB962C8B-B14F-4D97-AF65-F5344CB8AC3E}">
        <p14:creationId xmlns:p14="http://schemas.microsoft.com/office/powerpoint/2010/main" val="23616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1001027"/>
            <a:ext cx="9143999" cy="49088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+mj-lt"/>
              </a:rPr>
              <a:t>En septiembre de 2022, entró en vigencia el nuevo Compendio de Normas de Auditoría Generalmente Aceptadas en Chile (</a:t>
            </a:r>
            <a:r>
              <a:rPr lang="es-ES" sz="1600" dirty="0" err="1">
                <a:latin typeface="+mj-lt"/>
              </a:rPr>
              <a:t>NAGAs</a:t>
            </a:r>
            <a:r>
              <a:rPr lang="es-ES" sz="1600" dirty="0">
                <a:latin typeface="+mj-lt"/>
              </a:rPr>
              <a:t>) contenidas en la </a:t>
            </a:r>
            <a:r>
              <a:rPr lang="es-ES" sz="1600" b="1" dirty="0">
                <a:latin typeface="+mj-lt"/>
              </a:rPr>
              <a:t>NAGA N° 72</a:t>
            </a:r>
            <a:r>
              <a:rPr lang="es-ES" sz="1600" dirty="0">
                <a:latin typeface="+mj-lt"/>
              </a:rPr>
              <a:t>. con base en normas americanas y </a:t>
            </a:r>
            <a:r>
              <a:rPr lang="es-ES" sz="1600" b="1" i="1" u="sng" dirty="0">
                <a:latin typeface="+mj-lt"/>
              </a:rPr>
              <a:t>con vigencia efectiva a contar del año 2023. </a:t>
            </a:r>
            <a:r>
              <a:rPr lang="es-ES" sz="1600" dirty="0">
                <a:latin typeface="+mj-lt"/>
              </a:rPr>
              <a:t>Esta nueva norma trajo como novedad entre otras cosas una </a:t>
            </a:r>
            <a:r>
              <a:rPr lang="es-ES" sz="1600" b="1" i="1" u="sng" dirty="0">
                <a:latin typeface="+mj-lt"/>
              </a:rPr>
              <a:t>estructura del informe del auditor adaptada a los modelos utilizados por otros emisores de normas profesionales tales como IFAC</a:t>
            </a:r>
            <a:r>
              <a:rPr lang="es-ES" sz="1600" dirty="0">
                <a:latin typeface="+mj-lt"/>
              </a:rPr>
              <a:t>, </a:t>
            </a:r>
            <a:r>
              <a:rPr lang="es-ES" sz="1600" b="1" i="1" u="sng" dirty="0">
                <a:latin typeface="+mj-lt"/>
              </a:rPr>
              <a:t>PCAOB y AICPA</a:t>
            </a:r>
            <a:r>
              <a:rPr lang="es-ES" sz="1600" dirty="0">
                <a:latin typeface="+mj-lt"/>
              </a:rPr>
              <a:t>. También contempló la adopción de </a:t>
            </a:r>
            <a:r>
              <a:rPr lang="es-ES" sz="1600" b="1" i="1" u="sng" dirty="0">
                <a:latin typeface="+mj-lt"/>
              </a:rPr>
              <a:t>nuevas Normas de Éticas y la consideración del auditor y de la administración sobre la capacidad de la entidad auditada para continuar como empresa en marcha</a:t>
            </a:r>
            <a:r>
              <a:rPr lang="es-ES" sz="1600" dirty="0">
                <a:latin typeface="+mj-lt"/>
              </a:rPr>
              <a:t>,</a:t>
            </a:r>
          </a:p>
          <a:p>
            <a:br>
              <a:rPr lang="es-ES" sz="1600" dirty="0">
                <a:latin typeface="+mj-lt"/>
              </a:rPr>
            </a:br>
            <a:endParaRPr lang="es-ES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+mj-lt"/>
              </a:rPr>
              <a:t>El 14 de diciembre de 2023, el Consejo Nacional del Colegio de Contadores de Chile A.G.,  aprueba un cambio significativo en nuestra profesión, y esto debido a que se vuelve a modificar la base de nuestras </a:t>
            </a:r>
            <a:r>
              <a:rPr lang="es-ES" sz="1600" dirty="0" err="1">
                <a:latin typeface="+mj-lt"/>
              </a:rPr>
              <a:t>NAGAs</a:t>
            </a:r>
            <a:r>
              <a:rPr lang="es-ES" sz="1600" dirty="0">
                <a:latin typeface="+mj-lt"/>
              </a:rPr>
              <a:t>, </a:t>
            </a:r>
            <a:r>
              <a:rPr lang="es-ES" sz="1600" b="1" i="1" u="sng" dirty="0">
                <a:latin typeface="+mj-lt"/>
              </a:rPr>
              <a:t>a partir del año 2025</a:t>
            </a:r>
            <a:r>
              <a:rPr lang="es-ES" sz="1600" dirty="0">
                <a:latin typeface="+mj-lt"/>
              </a:rPr>
              <a:t>, las que se basarán en Normas Internacionales de Auditoría emitidas por el Consejo de Normas Internacionales de Auditoría y Aseguramiento (</a:t>
            </a:r>
            <a:r>
              <a:rPr lang="es-ES" sz="1600" b="1" i="1" u="sng" dirty="0">
                <a:latin typeface="+mj-lt"/>
              </a:rPr>
              <a:t>IAASB) </a:t>
            </a:r>
            <a:r>
              <a:rPr lang="es-ES" sz="1600" dirty="0">
                <a:latin typeface="+mj-lt"/>
              </a:rPr>
              <a:t>de la Federación Internacional de Contadores (</a:t>
            </a:r>
            <a:r>
              <a:rPr lang="es-ES" sz="1600" b="1" i="1" u="sng" dirty="0">
                <a:latin typeface="+mj-lt"/>
              </a:rPr>
              <a:t>IFAC</a:t>
            </a:r>
            <a:r>
              <a:rPr lang="es-ES" sz="1600" dirty="0">
                <a:latin typeface="+mj-lt"/>
              </a:rPr>
              <a:t>) </a:t>
            </a:r>
            <a:r>
              <a:rPr lang="es-ES" sz="1600" b="1" i="1" u="sng" dirty="0">
                <a:latin typeface="+mj-lt"/>
              </a:rPr>
              <a:t>para las auditorías de estados financieros del año 2025. </a:t>
            </a:r>
            <a:r>
              <a:rPr lang="es-ES" dirty="0"/>
              <a:t> </a:t>
            </a:r>
            <a:r>
              <a:rPr lang="es-ES" sz="1600" dirty="0">
                <a:latin typeface="+mj-lt"/>
              </a:rPr>
              <a:t>Con la posibilidad de aplicar voluntariamente las normas “</a:t>
            </a:r>
            <a:r>
              <a:rPr lang="es-ES" sz="1600" dirty="0" err="1">
                <a:latin typeface="+mj-lt"/>
              </a:rPr>
              <a:t>Less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Complex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Entities</a:t>
            </a:r>
            <a:r>
              <a:rPr lang="es-ES" sz="1600" dirty="0">
                <a:latin typeface="+mj-lt"/>
              </a:rPr>
              <a:t>” para ciertas entidades a partir del año 2025.</a:t>
            </a:r>
          </a:p>
        </p:txBody>
      </p:sp>
      <p:sp>
        <p:nvSpPr>
          <p:cNvPr id="94" name="Google Shape;94;p2"/>
          <p:cNvSpPr txBox="1"/>
          <p:nvPr/>
        </p:nvSpPr>
        <p:spPr>
          <a:xfrm>
            <a:off x="2705850" y="199379"/>
            <a:ext cx="785944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/>
                <a:sym typeface="Calibri"/>
              </a:rPr>
              <a:t>Marco Normativo de Auditoria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43" y="148408"/>
            <a:ext cx="861241" cy="7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9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928832"/>
            <a:ext cx="9144000" cy="57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ctr">
              <a:buClr>
                <a:srgbClr val="FFFFFF"/>
              </a:buClr>
              <a:buSzPts val="1800"/>
              <a:buFont typeface="Calibri"/>
              <a:buChar char="●"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Son aquellos usuarios y acompañantes a quienes se les aplicó un instrumento de investigación. En este caso, los datos provienen directamente de la población o una muestra de la misma. Estas fuentes contienen información original, que ha sido publicada por primera vez y que no ha sido filtrada, interpretada o evaluada por nadie más. Son producto de una investigación o de una actividad eminentemente creativa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25" y="30869"/>
            <a:ext cx="795264" cy="767969"/>
          </a:xfrm>
          <a:prstGeom prst="rect">
            <a:avLst/>
          </a:prstGeom>
        </p:spPr>
      </p:pic>
      <p:sp>
        <p:nvSpPr>
          <p:cNvPr id="10" name="Google Shape;94;p2"/>
          <p:cNvSpPr txBox="1"/>
          <p:nvPr/>
        </p:nvSpPr>
        <p:spPr>
          <a:xfrm>
            <a:off x="4306206" y="258756"/>
            <a:ext cx="4819003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2400" b="1" dirty="0">
                <a:solidFill>
                  <a:schemeClr val="bg1"/>
                </a:solidFill>
                <a:cs typeface="Calibri"/>
                <a:sym typeface="Calibri"/>
              </a:rPr>
              <a:t>NIIF de Sostenibilidad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1" name="object 12"/>
          <p:cNvSpPr txBox="1">
            <a:spLocks/>
          </p:cNvSpPr>
          <p:nvPr/>
        </p:nvSpPr>
        <p:spPr>
          <a:xfrm>
            <a:off x="591687" y="1421004"/>
            <a:ext cx="8039792" cy="224100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">
              <a:spcBef>
                <a:spcPts val="68"/>
              </a:spcBef>
            </a:pPr>
            <a:r>
              <a:rPr lang="es-ES" spc="-8" dirty="0"/>
              <a:t>Estructura de Normas Internacionales de Información Financiera</a:t>
            </a:r>
            <a:endParaRPr lang="es-ES" spc="-4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1448BEE7-194E-4830-51E8-D859B36278B6}"/>
              </a:ext>
            </a:extLst>
          </p:cNvPr>
          <p:cNvSpPr txBox="1"/>
          <p:nvPr/>
        </p:nvSpPr>
        <p:spPr>
          <a:xfrm>
            <a:off x="782909" y="3194659"/>
            <a:ext cx="3523298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 defTabSz="685800">
              <a:spcBef>
                <a:spcPts val="71"/>
              </a:spcBef>
              <a:buClrTx/>
            </a:pPr>
            <a:r>
              <a:rPr sz="1200" b="1" kern="1200" spc="-38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</a:t>
            </a:r>
            <a:r>
              <a:rPr sz="1200" b="1" kern="1200" spc="-1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Accounting </a:t>
            </a:r>
            <a:r>
              <a:rPr sz="1200" b="1" kern="1200" spc="-4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Standards </a:t>
            </a:r>
            <a:r>
              <a:rPr sz="1200" b="1" kern="1200" spc="-15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Board</a:t>
            </a:r>
            <a:r>
              <a:rPr sz="1200" b="1" kern="1200" spc="-109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1200" b="1" kern="1200" spc="3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(IASB)</a:t>
            </a:r>
            <a:endParaRPr sz="12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411142A8-A564-D9BA-BCFA-7B5116E31D77}"/>
              </a:ext>
            </a:extLst>
          </p:cNvPr>
          <p:cNvSpPr txBox="1"/>
          <p:nvPr/>
        </p:nvSpPr>
        <p:spPr>
          <a:xfrm>
            <a:off x="1664162" y="3537559"/>
            <a:ext cx="1619250" cy="4948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ctr" defTabSz="685800">
              <a:spcBef>
                <a:spcPts val="79"/>
              </a:spcBef>
              <a:buClrTx/>
            </a:pPr>
            <a:r>
              <a:rPr sz="1050" kern="1200" spc="8" dirty="0">
                <a:solidFill>
                  <a:srgbClr val="1F497D"/>
                </a:solidFill>
                <a:ea typeface="+mn-ea"/>
              </a:rPr>
              <a:t>Normas </a:t>
            </a:r>
            <a:r>
              <a:rPr sz="1050" kern="1200" dirty="0">
                <a:solidFill>
                  <a:srgbClr val="1F497D"/>
                </a:solidFill>
                <a:ea typeface="+mn-ea"/>
              </a:rPr>
              <a:t>Internacionales</a:t>
            </a:r>
            <a:r>
              <a:rPr sz="1050" kern="1200" spc="-113" dirty="0">
                <a:solidFill>
                  <a:srgbClr val="1F497D"/>
                </a:solidFill>
                <a:ea typeface="+mn-ea"/>
              </a:rPr>
              <a:t> </a:t>
            </a:r>
            <a:r>
              <a:rPr sz="1050" kern="1200" spc="-11" dirty="0">
                <a:solidFill>
                  <a:srgbClr val="1F497D"/>
                </a:solidFill>
                <a:ea typeface="+mn-ea"/>
              </a:rPr>
              <a:t>de  </a:t>
            </a:r>
            <a:r>
              <a:rPr sz="1050" kern="1200" spc="15" dirty="0">
                <a:solidFill>
                  <a:srgbClr val="1F497D"/>
                </a:solidFill>
                <a:ea typeface="+mn-ea"/>
              </a:rPr>
              <a:t>Información </a:t>
            </a:r>
            <a:r>
              <a:rPr sz="1050" kern="1200" spc="-8" dirty="0">
                <a:solidFill>
                  <a:srgbClr val="1F497D"/>
                </a:solidFill>
                <a:ea typeface="+mn-ea"/>
              </a:rPr>
              <a:t>Financiera  </a:t>
            </a:r>
            <a:r>
              <a:rPr sz="1050" kern="1200" spc="-11" dirty="0">
                <a:solidFill>
                  <a:srgbClr val="1F497D"/>
                </a:solidFill>
                <a:ea typeface="+mn-ea"/>
              </a:rPr>
              <a:t>(NIIF)</a:t>
            </a:r>
            <a:endParaRPr sz="1050" kern="1200" dirty="0">
              <a:solidFill>
                <a:srgbClr val="1F497D"/>
              </a:solidFill>
              <a:ea typeface="+mn-ea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905F14FF-DE25-1F8B-469F-2F5D3247F38F}"/>
              </a:ext>
            </a:extLst>
          </p:cNvPr>
          <p:cNvSpPr/>
          <p:nvPr/>
        </p:nvSpPr>
        <p:spPr>
          <a:xfrm>
            <a:off x="5321508" y="2680942"/>
            <a:ext cx="153161" cy="1531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E0131C08-4B23-7E09-5530-AF835514578C}"/>
              </a:ext>
            </a:extLst>
          </p:cNvPr>
          <p:cNvSpPr txBox="1"/>
          <p:nvPr/>
        </p:nvSpPr>
        <p:spPr>
          <a:xfrm>
            <a:off x="4792325" y="3217745"/>
            <a:ext cx="365745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 defTabSz="685800">
              <a:spcBef>
                <a:spcPts val="71"/>
              </a:spcBef>
              <a:buClrTx/>
            </a:pPr>
            <a:r>
              <a:rPr sz="1200" b="1" kern="1200" spc="-38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</a:t>
            </a:r>
            <a:r>
              <a:rPr sz="1200" b="1" kern="1200" spc="-19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Sustainability </a:t>
            </a:r>
            <a:r>
              <a:rPr sz="1200" b="1" kern="1200" spc="-4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Standards </a:t>
            </a:r>
            <a:r>
              <a:rPr sz="1200" b="1" kern="1200" spc="-15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Board</a:t>
            </a:r>
            <a:r>
              <a:rPr sz="1200" b="1" kern="1200" spc="-86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1200" b="1" kern="1200" spc="45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(ISSB)</a:t>
            </a:r>
            <a:endParaRPr sz="12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930A5693-91EB-1DC6-5A35-303EBB2E984F}"/>
              </a:ext>
            </a:extLst>
          </p:cNvPr>
          <p:cNvSpPr txBox="1"/>
          <p:nvPr/>
        </p:nvSpPr>
        <p:spPr>
          <a:xfrm>
            <a:off x="5238139" y="3560645"/>
            <a:ext cx="2631281" cy="4948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506254" defTabSz="685800">
              <a:spcBef>
                <a:spcPts val="79"/>
              </a:spcBef>
              <a:buClrTx/>
            </a:pPr>
            <a:r>
              <a:rPr sz="1050" kern="1200" spc="8" dirty="0">
                <a:solidFill>
                  <a:srgbClr val="1F497D"/>
                </a:solidFill>
                <a:ea typeface="+mn-ea"/>
              </a:rPr>
              <a:t>Normas </a:t>
            </a:r>
            <a:r>
              <a:rPr sz="1050" kern="1200" dirty="0">
                <a:solidFill>
                  <a:srgbClr val="1F497D"/>
                </a:solidFill>
                <a:ea typeface="+mn-ea"/>
              </a:rPr>
              <a:t>Internacionales </a:t>
            </a:r>
            <a:r>
              <a:rPr sz="1050" kern="1200" spc="-11" dirty="0">
                <a:solidFill>
                  <a:srgbClr val="1F497D"/>
                </a:solidFill>
                <a:ea typeface="+mn-ea"/>
              </a:rPr>
              <a:t>de  </a:t>
            </a:r>
            <a:r>
              <a:rPr sz="1050" kern="1200" spc="15" dirty="0">
                <a:solidFill>
                  <a:srgbClr val="1F497D"/>
                </a:solidFill>
                <a:ea typeface="+mn-ea"/>
              </a:rPr>
              <a:t>Información </a:t>
            </a:r>
            <a:r>
              <a:rPr sz="1050" kern="1200" spc="-8" dirty="0">
                <a:solidFill>
                  <a:srgbClr val="1F497D"/>
                </a:solidFill>
                <a:ea typeface="+mn-ea"/>
              </a:rPr>
              <a:t>Financiera </a:t>
            </a:r>
            <a:r>
              <a:rPr sz="1050" kern="1200" spc="4" dirty="0">
                <a:solidFill>
                  <a:srgbClr val="1F497D"/>
                </a:solidFill>
                <a:ea typeface="+mn-ea"/>
              </a:rPr>
              <a:t>sobre</a:t>
            </a:r>
            <a:r>
              <a:rPr sz="1050" kern="1200" spc="-158" dirty="0">
                <a:solidFill>
                  <a:srgbClr val="1F497D"/>
                </a:solidFill>
                <a:ea typeface="+mn-ea"/>
              </a:rPr>
              <a:t> </a:t>
            </a:r>
            <a:r>
              <a:rPr sz="1050" kern="1200" dirty="0">
                <a:solidFill>
                  <a:srgbClr val="1F497D"/>
                </a:solidFill>
                <a:ea typeface="+mn-ea"/>
              </a:rPr>
              <a:t>Sostenibilidad</a:t>
            </a:r>
          </a:p>
          <a:p>
            <a:pPr marL="528161" defTabSz="685800">
              <a:buClrTx/>
            </a:pPr>
            <a:r>
              <a:rPr sz="1050" kern="1200" spc="-19" dirty="0">
                <a:solidFill>
                  <a:srgbClr val="1F497D"/>
                </a:solidFill>
                <a:ea typeface="+mn-ea"/>
              </a:rPr>
              <a:t>(NIIF </a:t>
            </a:r>
            <a:r>
              <a:rPr sz="1050" kern="1200" spc="4" dirty="0">
                <a:solidFill>
                  <a:srgbClr val="1F497D"/>
                </a:solidFill>
                <a:ea typeface="+mn-ea"/>
              </a:rPr>
              <a:t>sobre</a:t>
            </a:r>
            <a:r>
              <a:rPr sz="1050" kern="1200" spc="-79" dirty="0">
                <a:solidFill>
                  <a:srgbClr val="1F497D"/>
                </a:solidFill>
                <a:ea typeface="+mn-ea"/>
              </a:rPr>
              <a:t> </a:t>
            </a:r>
            <a:r>
              <a:rPr sz="1050" kern="1200" spc="4" dirty="0">
                <a:solidFill>
                  <a:srgbClr val="1F497D"/>
                </a:solidFill>
                <a:ea typeface="+mn-ea"/>
              </a:rPr>
              <a:t>Sostenibilidad)</a:t>
            </a:r>
            <a:endParaRPr sz="1050" kern="1200" dirty="0">
              <a:solidFill>
                <a:srgbClr val="1F497D"/>
              </a:solidFill>
              <a:ea typeface="+mn-ea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B76CC01D-4F28-261E-F3C3-B53602B2DECB}"/>
              </a:ext>
            </a:extLst>
          </p:cNvPr>
          <p:cNvSpPr/>
          <p:nvPr/>
        </p:nvSpPr>
        <p:spPr>
          <a:xfrm>
            <a:off x="4425219" y="2221144"/>
            <a:ext cx="1292993" cy="286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9BDA0B71-8930-D54A-4811-3E92CA04F536}"/>
              </a:ext>
            </a:extLst>
          </p:cNvPr>
          <p:cNvSpPr txBox="1"/>
          <p:nvPr/>
        </p:nvSpPr>
        <p:spPr>
          <a:xfrm>
            <a:off x="306625" y="1614518"/>
            <a:ext cx="7367588" cy="139996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defTabSz="685800">
              <a:buClrTx/>
            </a:pPr>
            <a:endParaRPr lang="es-CL" sz="1350" kern="1200" dirty="0">
              <a:solidFill>
                <a:prstClr val="black"/>
              </a:solidFill>
              <a:ea typeface="+mn-ea"/>
            </a:endParaRPr>
          </a:p>
          <a:p>
            <a:pPr defTabSz="685800">
              <a:buClrTx/>
            </a:pPr>
            <a:endParaRPr sz="1350" kern="1200" dirty="0">
              <a:solidFill>
                <a:prstClr val="black"/>
              </a:solidFill>
              <a:ea typeface="+mn-ea"/>
            </a:endParaRPr>
          </a:p>
          <a:p>
            <a:pPr defTabSz="685800">
              <a:spcBef>
                <a:spcPts val="11"/>
              </a:spcBef>
              <a:buClrTx/>
            </a:pPr>
            <a:endParaRPr sz="1350" kern="1200" dirty="0">
              <a:solidFill>
                <a:prstClr val="black"/>
              </a:solidFill>
              <a:ea typeface="+mn-ea"/>
            </a:endParaRPr>
          </a:p>
          <a:p>
            <a:pPr marR="211455" algn="ctr" defTabSz="685800">
              <a:buClrTx/>
            </a:pPr>
            <a:r>
              <a:rPr sz="1350" b="1" kern="1200" spc="-30" dirty="0">
                <a:solidFill>
                  <a:srgbClr val="132340"/>
                </a:solidFill>
                <a:latin typeface="Trebuchet MS"/>
                <a:ea typeface="+mn-ea"/>
                <a:cs typeface="Trebuchet MS"/>
              </a:rPr>
              <a:t>Fundación</a:t>
            </a:r>
            <a:endParaRPr sz="1350" kern="1200" dirty="0">
              <a:solidFill>
                <a:prstClr val="black"/>
              </a:solidFill>
              <a:latin typeface="Trebuchet MS"/>
              <a:ea typeface="+mn-ea"/>
              <a:cs typeface="Trebuchet MS"/>
            </a:endParaRPr>
          </a:p>
          <a:p>
            <a:pPr defTabSz="685800">
              <a:spcBef>
                <a:spcPts val="34"/>
              </a:spcBef>
              <a:buClrTx/>
            </a:pPr>
            <a:endParaRPr sz="1538" kern="1200" dirty="0">
              <a:solidFill>
                <a:prstClr val="black"/>
              </a:solidFill>
              <a:latin typeface="Trebuchet MS"/>
              <a:ea typeface="+mn-ea"/>
              <a:cs typeface="Trebuchet MS"/>
            </a:endParaRPr>
          </a:p>
          <a:p>
            <a:pPr marL="2534126" marR="3810" indent="-1098709" defTabSz="685800">
              <a:spcBef>
                <a:spcPts val="4"/>
              </a:spcBef>
              <a:buClrTx/>
              <a:tabLst>
                <a:tab pos="5209699" algn="l"/>
                <a:tab pos="7004685" algn="l"/>
                <a:tab pos="7357586" algn="l"/>
              </a:tabLst>
            </a:pPr>
            <a:r>
              <a:rPr sz="1050" kern="1200" spc="4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</a:t>
            </a:r>
            <a:r>
              <a:rPr sz="1050" kern="1200" spc="1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principios </a:t>
            </a:r>
            <a:r>
              <a:rPr sz="1050" kern="1200" spc="-3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</a:t>
            </a:r>
            <a:r>
              <a:rPr sz="1050" kern="1200" spc="1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conceptos </a:t>
            </a:r>
            <a:r>
              <a:rPr sz="1050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 </a:t>
            </a:r>
            <a:r>
              <a:rPr sz="1050" b="1" kern="1200" spc="15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Marco</a:t>
            </a:r>
            <a:r>
              <a:rPr sz="1050" b="1" kern="1200" spc="-24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1050" b="1" kern="1200" spc="-26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Reporte</a:t>
            </a:r>
            <a:r>
              <a:rPr sz="1050" b="1" kern="1200" spc="-68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1050" b="1" kern="1200" spc="-15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Integrado	</a:t>
            </a:r>
            <a:r>
              <a:rPr sz="1050" kern="1200" spc="-8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</a:t>
            </a:r>
            <a:r>
              <a:rPr sz="1050" kern="1200" spc="-4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usarán </a:t>
            </a:r>
            <a:r>
              <a:rPr sz="1050" kern="1200" spc="23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</a:t>
            </a:r>
            <a:r>
              <a:rPr sz="1050" kern="1200" spc="-105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1050" kern="1200" spc="-4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puente</a:t>
            </a:r>
            <a:r>
              <a:rPr sz="1050" kern="1200" spc="-56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1050" kern="1200" spc="-4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</a:t>
            </a:r>
            <a:r>
              <a:rPr sz="1050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</a:t>
            </a:r>
            <a:r>
              <a:rPr sz="1050" kern="1200" spc="8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conectar</a:t>
            </a:r>
            <a:r>
              <a:rPr sz="1050" kern="1200" spc="-4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1050" kern="1200" spc="8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</a:t>
            </a:r>
            <a:r>
              <a:rPr sz="1050" kern="1200" spc="-26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1050" kern="1200" spc="1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normas</a:t>
            </a:r>
            <a:r>
              <a:rPr sz="1050" kern="1200" spc="-53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1050" kern="1200" spc="8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financieras</a:t>
            </a:r>
            <a:r>
              <a:rPr sz="1050" kern="1200" spc="-53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1050" kern="1200" spc="-3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sz="1050" kern="1200" spc="-38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1050" kern="1200" spc="4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sobre</a:t>
            </a:r>
            <a:r>
              <a:rPr sz="1050" kern="1200" spc="-4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1050" kern="1200" spc="8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sostenibilidad.</a:t>
            </a:r>
            <a:endParaRPr sz="105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Connector: Elbow 5">
            <a:extLst>
              <a:ext uri="{FF2B5EF4-FFF2-40B4-BE49-F238E27FC236}">
                <a16:creationId xmlns:a16="http://schemas.microsoft.com/office/drawing/2014/main" id="{AB2722D5-9B89-5E7F-57CC-37C3ED8ABB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77247" y="2819093"/>
            <a:ext cx="428183" cy="369119"/>
          </a:xfrm>
          <a:prstGeom prst="bentConnector3">
            <a:avLst>
              <a:gd name="adj1" fmla="val 11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8">
            <a:extLst>
              <a:ext uri="{FF2B5EF4-FFF2-40B4-BE49-F238E27FC236}">
                <a16:creationId xmlns:a16="http://schemas.microsoft.com/office/drawing/2014/main" id="{E3F245BE-9723-4BAB-90AF-65EDAFF93427}"/>
              </a:ext>
            </a:extLst>
          </p:cNvPr>
          <p:cNvCxnSpPr>
            <a:cxnSpLocks/>
          </p:cNvCxnSpPr>
          <p:nvPr/>
        </p:nvCxnSpPr>
        <p:spPr>
          <a:xfrm rot="5400000">
            <a:off x="1204999" y="2756289"/>
            <a:ext cx="373511" cy="440057"/>
          </a:xfrm>
          <a:prstGeom prst="bentConnector3">
            <a:avLst>
              <a:gd name="adj1" fmla="val 7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1229281" y="4236123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solidFill>
                  <a:schemeClr val="bg2">
                    <a:lumMod val="10000"/>
                  </a:schemeClr>
                </a:solidFill>
                <a:cs typeface="Calibri"/>
                <a:sym typeface="Calibri"/>
              </a:rPr>
              <a:t>NIIF de Contabilidad</a:t>
            </a: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398088" y="4222078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solidFill>
                  <a:schemeClr val="bg2">
                    <a:lumMod val="10000"/>
                  </a:schemeClr>
                </a:solidFill>
                <a:cs typeface="Calibri"/>
                <a:sym typeface="Calibri"/>
              </a:rPr>
              <a:t>NIIF de Sostenibilidad</a:t>
            </a: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3FB3A4E6-F4CF-535B-85F3-ADFEF7A0A694}"/>
              </a:ext>
            </a:extLst>
          </p:cNvPr>
          <p:cNvSpPr txBox="1"/>
          <p:nvPr/>
        </p:nvSpPr>
        <p:spPr>
          <a:xfrm>
            <a:off x="5025737" y="6133859"/>
            <a:ext cx="1704894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0035" marR="274320" lvl="0" indent="0" algn="ctr" defTabSz="6858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0" i="0" u="none" strike="noStrike" kern="1200" cap="none" spc="-4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</a:rPr>
              <a:t>NIIF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sz="1050" b="0" i="0" u="none" strike="noStrike" kern="1200" cap="none" spc="-4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</a:rPr>
              <a:t>S1: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4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</a:rPr>
              <a:t>Requerimientos</a:t>
            </a:r>
            <a:r>
              <a:rPr kumimoji="0" sz="1050" b="1" i="0" u="none" strike="noStrike" kern="1200" cap="none" spc="-53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sz="1050" b="1" i="0" u="none" strike="noStrike" kern="1200" cap="none" spc="-4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</a:rPr>
              <a:t>Generales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358634AF-3F0C-AC11-28BD-B099161E73DF}"/>
              </a:ext>
            </a:extLst>
          </p:cNvPr>
          <p:cNvSpPr txBox="1"/>
          <p:nvPr/>
        </p:nvSpPr>
        <p:spPr>
          <a:xfrm>
            <a:off x="6828348" y="6133858"/>
            <a:ext cx="1621431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8111" marR="123825" lvl="0" indent="0" algn="ctr" defTabSz="6858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0" i="0" u="none" strike="noStrike" kern="1200" cap="none" spc="-4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</a:rPr>
              <a:t>NIIF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sz="1050" b="0" i="0" u="none" strike="noStrike" kern="1200" cap="none" spc="-4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</a:rPr>
              <a:t>S2: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4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</a:rPr>
              <a:t>Divulgación</a:t>
            </a:r>
            <a:r>
              <a:rPr kumimoji="0" sz="1050" b="1" i="0" u="none" strike="noStrike" kern="1200" cap="none" spc="-64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</a:rPr>
              <a:t>Climática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589B0170-2747-EBFA-5F40-7CA53252013C}"/>
              </a:ext>
            </a:extLst>
          </p:cNvPr>
          <p:cNvSpPr/>
          <p:nvPr/>
        </p:nvSpPr>
        <p:spPr>
          <a:xfrm>
            <a:off x="5398088" y="4726286"/>
            <a:ext cx="848325" cy="12462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D6BF3C98-9813-4936-41A8-FAABD0343EBC}"/>
              </a:ext>
            </a:extLst>
          </p:cNvPr>
          <p:cNvSpPr/>
          <p:nvPr/>
        </p:nvSpPr>
        <p:spPr>
          <a:xfrm>
            <a:off x="7156759" y="4661182"/>
            <a:ext cx="883995" cy="1349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11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924796"/>
            <a:ext cx="9144000" cy="57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algn="ctr">
              <a:buClr>
                <a:srgbClr val="FFFFFF"/>
              </a:buClr>
              <a:buSzPts val="1800"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3165231" y="5275385"/>
            <a:ext cx="998700" cy="872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36" y="141764"/>
            <a:ext cx="810054" cy="707447"/>
          </a:xfrm>
          <a:prstGeom prst="rect">
            <a:avLst/>
          </a:prstGeom>
        </p:spPr>
      </p:pic>
      <p:sp>
        <p:nvSpPr>
          <p:cNvPr id="11" name="5 Rectángulo"/>
          <p:cNvSpPr/>
          <p:nvPr/>
        </p:nvSpPr>
        <p:spPr>
          <a:xfrm>
            <a:off x="870431" y="4906053"/>
            <a:ext cx="6323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Tx/>
              <a:buFont typeface="Arial"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Revisión</a:t>
            </a:r>
            <a:r>
              <a:rPr kumimoji="0" lang="es-CL" sz="16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 sobre la materia de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 Sostenibilidad</a:t>
            </a: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17803" y="5275385"/>
            <a:ext cx="7396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just">
              <a:buClr>
                <a:srgbClr val="FFFFFF"/>
              </a:buClr>
              <a:buSzPts val="1800"/>
              <a:buFont typeface="Calibri"/>
              <a:buChar char="●"/>
              <a:defRPr/>
            </a:pPr>
            <a:r>
              <a:rPr lang="es-ES" dirty="0"/>
              <a:t>En agosto del año 2023 se presentó una propuesta de </a:t>
            </a:r>
            <a:r>
              <a:rPr lang="es-ES" b="1" i="1" dirty="0"/>
              <a:t>norma internacional de Aseguramiento de Sostenibilidad (ISSA 5000), </a:t>
            </a:r>
            <a:r>
              <a:rPr lang="es-ES" dirty="0"/>
              <a:t>la cual fue emitida por el International </a:t>
            </a:r>
            <a:r>
              <a:rPr lang="es-ES" dirty="0" err="1"/>
              <a:t>Auditing</a:t>
            </a:r>
            <a:r>
              <a:rPr lang="es-ES" dirty="0"/>
              <a:t> and </a:t>
            </a:r>
            <a:r>
              <a:rPr lang="es-ES" dirty="0" err="1"/>
              <a:t>Assurance</a:t>
            </a:r>
            <a:r>
              <a:rPr lang="es-ES" dirty="0"/>
              <a:t> </a:t>
            </a:r>
            <a:r>
              <a:rPr lang="es-ES" dirty="0" err="1"/>
              <a:t>Standards</a:t>
            </a:r>
            <a:r>
              <a:rPr lang="es-ES" dirty="0"/>
              <a:t> </a:t>
            </a:r>
            <a:r>
              <a:rPr lang="es-ES" dirty="0" err="1"/>
              <a:t>Board</a:t>
            </a:r>
            <a:r>
              <a:rPr lang="es-ES" dirty="0"/>
              <a:t> (IAASB) y de la que se espera sea prontamente publicada oficialmente.</a:t>
            </a:r>
            <a:endParaRPr lang="es-ES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4;p2"/>
          <p:cNvSpPr txBox="1"/>
          <p:nvPr/>
        </p:nvSpPr>
        <p:spPr>
          <a:xfrm>
            <a:off x="4860235" y="173354"/>
            <a:ext cx="400546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2400" b="1" dirty="0">
                <a:solidFill>
                  <a:schemeClr val="bg1"/>
                </a:solidFill>
                <a:cs typeface="Calibri"/>
                <a:sym typeface="Calibri"/>
              </a:rPr>
              <a:t>NIIF de Sostenibilidad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659" y="1027974"/>
            <a:ext cx="6393308" cy="36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6"/>
          <p:cNvSpPr txBox="1"/>
          <p:nvPr/>
        </p:nvSpPr>
        <p:spPr>
          <a:xfrm>
            <a:off x="339682" y="2230904"/>
            <a:ext cx="84126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CL" sz="3200" b="1" dirty="0">
                <a:solidFill>
                  <a:srgbClr val="FFFFFF"/>
                </a:solidFill>
                <a:sym typeface="Cambria"/>
              </a:rPr>
              <a:t>Plan de Trabajo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CL" sz="3200" b="1" dirty="0">
                <a:solidFill>
                  <a:srgbClr val="FFFFFF"/>
                </a:solidFill>
                <a:sym typeface="Cambria"/>
              </a:rPr>
              <a:t>Subcomité de Contabilidad, Auditoria y Sostenibilidad</a:t>
            </a:r>
            <a:endParaRPr sz="3200" b="1" dirty="0">
              <a:solidFill>
                <a:srgbClr val="FFFFFF"/>
              </a:solidFill>
              <a:sym typeface="Cambri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24" y="210444"/>
            <a:ext cx="91447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bc0ce9cc76_2_16"/>
          <p:cNvSpPr/>
          <p:nvPr/>
        </p:nvSpPr>
        <p:spPr>
          <a:xfrm>
            <a:off x="0" y="967836"/>
            <a:ext cx="9144000" cy="57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1bc0ce9cc76_2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1" y="78888"/>
            <a:ext cx="774298" cy="702744"/>
          </a:xfrm>
          <a:prstGeom prst="rect">
            <a:avLst/>
          </a:prstGeom>
        </p:spPr>
      </p:pic>
      <p:sp>
        <p:nvSpPr>
          <p:cNvPr id="5" name="Google Shape;94;p2"/>
          <p:cNvSpPr txBox="1"/>
          <p:nvPr/>
        </p:nvSpPr>
        <p:spPr>
          <a:xfrm>
            <a:off x="5623769" y="252803"/>
            <a:ext cx="352023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s-CL" sz="2400" b="1" dirty="0">
                <a:solidFill>
                  <a:schemeClr val="bg1"/>
                </a:solidFill>
                <a:ea typeface="Cambria"/>
                <a:sym typeface="Cambria"/>
              </a:rPr>
              <a:t>Plan de Trabajo</a:t>
            </a:r>
            <a:endParaRPr lang="es-CL" sz="24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04568" y="1216508"/>
            <a:ext cx="2751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Tx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Área de Contabilidad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48988" y="1581271"/>
            <a:ext cx="751025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s-CL" dirty="0"/>
              <a:t>Revisión de las nuevas normas emitidas y modificaciones aprobadas en el año 2024. </a:t>
            </a:r>
          </a:p>
          <a:p>
            <a:pPr marL="576263" lvl="1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/>
              <a:t>NIIF 18 - </a:t>
            </a:r>
            <a:r>
              <a:rPr lang="es-ES" dirty="0"/>
              <a:t>Presentación y revelación de los Estados Financieros,</a:t>
            </a:r>
            <a:r>
              <a:rPr lang="es-CL" dirty="0"/>
              <a:t> la cual deroga a la NIC 1.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s-CL" dirty="0"/>
              <a:t>Las enmiendas de la NIIF para las PYMES, la cual se espera sea aprobada este año.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s-CL" dirty="0"/>
              <a:t>Planificación y realización de actividades de divulgación y formación en estos temas.</a:t>
            </a:r>
          </a:p>
        </p:txBody>
      </p:sp>
      <p:sp>
        <p:nvSpPr>
          <p:cNvPr id="8" name="5 Rectángulo"/>
          <p:cNvSpPr/>
          <p:nvPr/>
        </p:nvSpPr>
        <p:spPr>
          <a:xfrm>
            <a:off x="404568" y="3258463"/>
            <a:ext cx="3522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Tx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Área de Sostenibilidad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46500" y="3672989"/>
            <a:ext cx="7593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s-CL" dirty="0"/>
              <a:t>Estudio y análisis de las NIIF de Sostenibilidad S1 y S2.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s-CL" dirty="0"/>
              <a:t>Planificación y realización de actividades de divulgación y formación en este tema.</a:t>
            </a:r>
          </a:p>
        </p:txBody>
      </p:sp>
      <p:sp>
        <p:nvSpPr>
          <p:cNvPr id="10" name="5 Rectángulo"/>
          <p:cNvSpPr/>
          <p:nvPr/>
        </p:nvSpPr>
        <p:spPr>
          <a:xfrm>
            <a:off x="404568" y="4534715"/>
            <a:ext cx="2993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Tx/>
              <a:buFont typeface="Arial"/>
              <a:buNone/>
              <a:tabLst/>
              <a:defRPr/>
            </a:pPr>
            <a:r>
              <a:rPr lang="es-CL" sz="1800" b="1" noProof="0" dirty="0">
                <a:solidFill>
                  <a:srgbClr val="002060"/>
                </a:solidFill>
                <a:cs typeface="Calibri" panose="020F0502020204030204" pitchFamily="34" charset="0"/>
              </a:rPr>
              <a:t>Área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 de Auditoria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46500" y="4975845"/>
            <a:ext cx="752136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spcAft>
                <a:spcPts val="600"/>
              </a:spcAft>
              <a:buFontTx/>
              <a:buChar char="-"/>
            </a:pPr>
            <a:r>
              <a:rPr lang="es-ES" dirty="0"/>
              <a:t>Analizar el impacto de la implementación de las Normas Internacionales de Auditoría en   la práctica de Auditoria en Chile.</a:t>
            </a:r>
          </a:p>
          <a:p>
            <a:pPr marL="346075" indent="-346075">
              <a:spcAft>
                <a:spcPts val="600"/>
              </a:spcAft>
              <a:buFontTx/>
              <a:buChar char="-"/>
            </a:pPr>
            <a:r>
              <a:rPr lang="es-CL" dirty="0"/>
              <a:t>Planificación y realización de actividades de divulgación y formación en este tema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8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0381"/>
            <a:ext cx="679364" cy="50075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6"/>
          <p:cNvSpPr txBox="1"/>
          <p:nvPr/>
        </p:nvSpPr>
        <p:spPr>
          <a:xfrm>
            <a:off x="368711" y="2818045"/>
            <a:ext cx="84126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CL" sz="3200" b="1" dirty="0">
                <a:solidFill>
                  <a:schemeClr val="bg1"/>
                </a:solidFill>
                <a:ea typeface="Cambria"/>
                <a:sym typeface="Cambria"/>
              </a:rPr>
              <a:t>NIIF 18 Presentación y revelación de los estados financieros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24" y="210444"/>
            <a:ext cx="91447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3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</TotalTime>
  <Words>1447</Words>
  <Application>Microsoft Office PowerPoint</Application>
  <PresentationFormat>Presentación en pantalla (4:3)</PresentationFormat>
  <Paragraphs>135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Courier New</vt:lpstr>
      <vt:lpstr>Roboto Condensed</vt:lpstr>
      <vt:lpstr>Trebuchet MS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munoz</dc:creator>
  <cp:lastModifiedBy>Carmen Gloria Chavez Correa</cp:lastModifiedBy>
  <cp:revision>227</cp:revision>
  <dcterms:created xsi:type="dcterms:W3CDTF">2019-05-20T21:54:44Z</dcterms:created>
  <dcterms:modified xsi:type="dcterms:W3CDTF">2024-08-27T14:12:58Z</dcterms:modified>
</cp:coreProperties>
</file>