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4" r:id="rId3"/>
    <p:sldId id="395" r:id="rId4"/>
    <p:sldId id="396" r:id="rId5"/>
    <p:sldId id="397" r:id="rId6"/>
    <p:sldId id="398" r:id="rId7"/>
    <p:sldId id="489" r:id="rId8"/>
    <p:sldId id="501" r:id="rId9"/>
    <p:sldId id="491" r:id="rId10"/>
    <p:sldId id="503" r:id="rId11"/>
    <p:sldId id="502" r:id="rId12"/>
    <p:sldId id="506" r:id="rId13"/>
    <p:sldId id="405" r:id="rId14"/>
    <p:sldId id="507" r:id="rId15"/>
    <p:sldId id="407" r:id="rId16"/>
    <p:sldId id="508" r:id="rId17"/>
    <p:sldId id="411" r:id="rId18"/>
    <p:sldId id="412" r:id="rId19"/>
    <p:sldId id="413" r:id="rId20"/>
    <p:sldId id="414" r:id="rId21"/>
    <p:sldId id="415" r:id="rId22"/>
    <p:sldId id="416" r:id="rId23"/>
    <p:sldId id="474" r:id="rId24"/>
    <p:sldId id="476" r:id="rId25"/>
    <p:sldId id="475" r:id="rId26"/>
    <p:sldId id="504" r:id="rId27"/>
    <p:sldId id="419" r:id="rId28"/>
    <p:sldId id="420" r:id="rId29"/>
    <p:sldId id="505" r:id="rId30"/>
    <p:sldId id="510" r:id="rId31"/>
    <p:sldId id="511" r:id="rId32"/>
    <p:sldId id="473" r:id="rId33"/>
    <p:sldId id="495" r:id="rId34"/>
    <p:sldId id="496" r:id="rId35"/>
    <p:sldId id="509" r:id="rId36"/>
    <p:sldId id="497" r:id="rId37"/>
    <p:sldId id="498" r:id="rId38"/>
    <p:sldId id="499" r:id="rId39"/>
    <p:sldId id="305" r:id="rId40"/>
    <p:sldId id="500" r:id="rId41"/>
    <p:sldId id="429" r:id="rId42"/>
    <p:sldId id="430" r:id="rId43"/>
    <p:sldId id="431" r:id="rId44"/>
    <p:sldId id="432" r:id="rId45"/>
    <p:sldId id="433" r:id="rId46"/>
    <p:sldId id="434" r:id="rId47"/>
    <p:sldId id="435" r:id="rId48"/>
    <p:sldId id="436" r:id="rId49"/>
    <p:sldId id="437" r:id="rId50"/>
    <p:sldId id="438" r:id="rId51"/>
    <p:sldId id="439" r:id="rId52"/>
    <p:sldId id="440" r:id="rId53"/>
    <p:sldId id="441" r:id="rId54"/>
    <p:sldId id="442" r:id="rId55"/>
    <p:sldId id="443" r:id="rId56"/>
    <p:sldId id="444" r:id="rId57"/>
    <p:sldId id="445" r:id="rId58"/>
    <p:sldId id="446" r:id="rId59"/>
    <p:sldId id="447" r:id="rId60"/>
    <p:sldId id="448" r:id="rId61"/>
    <p:sldId id="449" r:id="rId62"/>
    <p:sldId id="450" r:id="rId63"/>
    <p:sldId id="451" r:id="rId64"/>
    <p:sldId id="452" r:id="rId65"/>
    <p:sldId id="453" r:id="rId66"/>
    <p:sldId id="454" r:id="rId67"/>
    <p:sldId id="455" r:id="rId68"/>
    <p:sldId id="456" r:id="rId69"/>
    <p:sldId id="457" r:id="rId70"/>
    <p:sldId id="458" r:id="rId71"/>
    <p:sldId id="459" r:id="rId72"/>
    <p:sldId id="460" r:id="rId73"/>
    <p:sldId id="461" r:id="rId74"/>
    <p:sldId id="462" r:id="rId75"/>
    <p:sldId id="463" r:id="rId76"/>
    <p:sldId id="464" r:id="rId77"/>
    <p:sldId id="465" r:id="rId78"/>
    <p:sldId id="466" r:id="rId79"/>
    <p:sldId id="467" r:id="rId80"/>
    <p:sldId id="468" r:id="rId81"/>
    <p:sldId id="469" r:id="rId82"/>
    <p:sldId id="470" r:id="rId83"/>
    <p:sldId id="471" r:id="rId84"/>
    <p:sldId id="472" r:id="rId8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3ED9AE0C-3E29-4AF1-8C90-E2E86A4BC9F5}" type="datetimeFigureOut">
              <a:rPr lang="es-CL" smtClean="0"/>
              <a:t>26-03-2024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809073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3ED9AE0C-3E29-4AF1-8C90-E2E86A4BC9F5}" type="datetimeFigureOut">
              <a:rPr lang="es-CL" smtClean="0"/>
              <a:t>26-03-2024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362591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3ED9AE0C-3E29-4AF1-8C90-E2E86A4BC9F5}" type="datetimeFigureOut">
              <a:rPr lang="es-CL" smtClean="0"/>
              <a:t>26-03-2024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3825790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3ED9AE0C-3E29-4AF1-8C90-E2E86A4BC9F5}" type="datetimeFigureOut">
              <a:rPr lang="es-CL" smtClean="0"/>
              <a:t>26-03-2024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45691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ED9AE0C-3E29-4AF1-8C90-E2E86A4BC9F5}" type="datetimeFigureOut">
              <a:rPr lang="es-CL" smtClean="0"/>
              <a:t>26-03-2024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740210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3ED9AE0C-3E29-4AF1-8C90-E2E86A4BC9F5}" type="datetimeFigureOut">
              <a:rPr lang="es-CL" smtClean="0"/>
              <a:t>26-03-2024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397500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3ED9AE0C-3E29-4AF1-8C90-E2E86A4BC9F5}" type="datetimeFigureOut">
              <a:rPr lang="es-CL" smtClean="0"/>
              <a:t>26-03-2024</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189754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3ED9AE0C-3E29-4AF1-8C90-E2E86A4BC9F5}" type="datetimeFigureOut">
              <a:rPr lang="es-CL" smtClean="0"/>
              <a:t>26-03-2024</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138728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ED9AE0C-3E29-4AF1-8C90-E2E86A4BC9F5}" type="datetimeFigureOut">
              <a:rPr lang="es-CL" smtClean="0"/>
              <a:t>26-03-2024</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49642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ED9AE0C-3E29-4AF1-8C90-E2E86A4BC9F5}" type="datetimeFigureOut">
              <a:rPr lang="es-CL" smtClean="0"/>
              <a:t>26-03-2024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1292757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ED9AE0C-3E29-4AF1-8C90-E2E86A4BC9F5}" type="datetimeFigureOut">
              <a:rPr lang="es-CL" smtClean="0"/>
              <a:t>26-03-2024</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DF64762-0119-49F0-AC1C-05C4BC8F0B5F}" type="slidenum">
              <a:rPr lang="es-CL" smtClean="0"/>
              <a:t>‹Nº›</a:t>
            </a:fld>
            <a:endParaRPr lang="es-CL"/>
          </a:p>
        </p:txBody>
      </p:sp>
    </p:spTree>
    <p:extLst>
      <p:ext uri="{BB962C8B-B14F-4D97-AF65-F5344CB8AC3E}">
        <p14:creationId xmlns:p14="http://schemas.microsoft.com/office/powerpoint/2010/main" val="369807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D9AE0C-3E29-4AF1-8C90-E2E86A4BC9F5}" type="datetimeFigureOut">
              <a:rPr lang="es-CL" smtClean="0"/>
              <a:t>26-03-2024</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64762-0119-49F0-AC1C-05C4BC8F0B5F}" type="slidenum">
              <a:rPr lang="es-CL" smtClean="0"/>
              <a:t>‹Nº›</a:t>
            </a:fld>
            <a:endParaRPr lang="es-CL"/>
          </a:p>
        </p:txBody>
      </p:sp>
    </p:spTree>
    <p:extLst>
      <p:ext uri="{BB962C8B-B14F-4D97-AF65-F5344CB8AC3E}">
        <p14:creationId xmlns:p14="http://schemas.microsoft.com/office/powerpoint/2010/main" val="3855687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solidFill>
            <a:schemeClr val="accent4">
              <a:lumMod val="75000"/>
            </a:schemeClr>
          </a:solidFill>
        </p:spPr>
        <p:txBody>
          <a:bodyPr/>
          <a:lstStyle/>
          <a:p>
            <a:r>
              <a:rPr lang="es-CL" dirty="0"/>
              <a:t>	</a:t>
            </a:r>
            <a:r>
              <a:rPr lang="es-CL" sz="4000" b="1" dirty="0">
                <a:solidFill>
                  <a:schemeClr val="accent6">
                    <a:lumMod val="50000"/>
                  </a:schemeClr>
                </a:solidFill>
              </a:rPr>
              <a:t>OPERACIÓN RENTA AT 2024</a:t>
            </a:r>
            <a:br>
              <a:rPr lang="es-CL" sz="4000" b="1" dirty="0">
                <a:solidFill>
                  <a:schemeClr val="accent6">
                    <a:lumMod val="50000"/>
                  </a:schemeClr>
                </a:solidFill>
              </a:rPr>
            </a:br>
            <a:r>
              <a:rPr lang="es-CL" sz="4000" b="1" dirty="0">
                <a:solidFill>
                  <a:schemeClr val="accent6">
                    <a:lumMod val="50000"/>
                  </a:schemeClr>
                </a:solidFill>
              </a:rPr>
              <a:t>CHARLA: ALGUNOS ELEMENTOS DE INTERÉS</a:t>
            </a:r>
          </a:p>
        </p:txBody>
      </p:sp>
      <p:sp>
        <p:nvSpPr>
          <p:cNvPr id="3" name="Subtítulo 2"/>
          <p:cNvSpPr>
            <a:spLocks noGrp="1"/>
          </p:cNvSpPr>
          <p:nvPr>
            <p:ph type="subTitle" idx="1"/>
          </p:nvPr>
        </p:nvSpPr>
        <p:spPr/>
        <p:txBody>
          <a:bodyPr/>
          <a:lstStyle/>
          <a:p>
            <a:r>
              <a:rPr lang="es-CL" b="1" dirty="0"/>
              <a:t>Relator: JOSE FAJARDO CASTRO</a:t>
            </a:r>
          </a:p>
          <a:p>
            <a:r>
              <a:rPr lang="es-CL" b="1" dirty="0"/>
              <a:t>22 de Marzo de 2024</a:t>
            </a:r>
          </a:p>
          <a:p>
            <a:r>
              <a:rPr lang="es-CL" b="1" dirty="0"/>
              <a:t>COLEGIO CONTADORES REGIONAL METROPOLITANO</a:t>
            </a:r>
          </a:p>
        </p:txBody>
      </p:sp>
    </p:spTree>
    <p:extLst>
      <p:ext uri="{BB962C8B-B14F-4D97-AF65-F5344CB8AC3E}">
        <p14:creationId xmlns:p14="http://schemas.microsoft.com/office/powerpoint/2010/main" val="2015825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0992B6-9394-1067-1DB0-063A10989A3A}"/>
              </a:ext>
            </a:extLst>
          </p:cNvPr>
          <p:cNvSpPr>
            <a:spLocks noGrp="1"/>
          </p:cNvSpPr>
          <p:nvPr>
            <p:ph type="title"/>
          </p:nvPr>
        </p:nvSpPr>
        <p:spPr>
          <a:xfrm>
            <a:off x="914400" y="365126"/>
            <a:ext cx="10439400" cy="530614"/>
          </a:xfrm>
        </p:spPr>
        <p:txBody>
          <a:bodyPr>
            <a:normAutofit fontScale="90000"/>
          </a:bodyPr>
          <a:lstStyle/>
          <a:p>
            <a:r>
              <a:rPr kumimoji="0" lang="es-MX" sz="3200" b="0" i="0" u="none" strike="noStrike" kern="1200" cap="none" spc="0" normalizeH="0" baseline="0" noProof="0" dirty="0">
                <a:ln>
                  <a:noFill/>
                </a:ln>
                <a:solidFill>
                  <a:prstClr val="black"/>
                </a:solidFill>
                <a:effectLst/>
                <a:uLnTx/>
                <a:uFillTx/>
                <a:latin typeface="Calibri Light"/>
                <a:ea typeface="+mj-ea"/>
                <a:cs typeface="+mj-cs"/>
              </a:rPr>
              <a:t>  ALGUNOS ASPECTOS CONTABLES TRIBUTARIOS DEL CREDITO 33 BIS</a:t>
            </a:r>
            <a:endParaRPr lang="es-MX" dirty="0"/>
          </a:p>
        </p:txBody>
      </p:sp>
      <p:sp>
        <p:nvSpPr>
          <p:cNvPr id="3" name="Marcador de contenido 2">
            <a:extLst>
              <a:ext uri="{FF2B5EF4-FFF2-40B4-BE49-F238E27FC236}">
                <a16:creationId xmlns:a16="http://schemas.microsoft.com/office/drawing/2014/main" id="{B843C424-F3FB-504F-CE2E-EE3FC9FE5CFD}"/>
              </a:ext>
            </a:extLst>
          </p:cNvPr>
          <p:cNvSpPr>
            <a:spLocks noGrp="1"/>
          </p:cNvSpPr>
          <p:nvPr>
            <p:ph idx="1"/>
          </p:nvPr>
        </p:nvSpPr>
        <p:spPr>
          <a:xfrm>
            <a:off x="709127" y="1091682"/>
            <a:ext cx="10644673" cy="5085281"/>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2) </a:t>
            </a:r>
            <a:r>
              <a:rPr kumimoji="0" lang="es-MX" sz="2600" b="1" i="0" u="none" strike="noStrike" kern="1200" cap="none" spc="0" normalizeH="0" baseline="0" noProof="0" dirty="0">
                <a:ln>
                  <a:noFill/>
                </a:ln>
                <a:solidFill>
                  <a:prstClr val="black"/>
                </a:solidFill>
                <a:effectLst/>
                <a:uLnTx/>
                <a:uFillTx/>
                <a:latin typeface="Calibri"/>
                <a:ea typeface="+mn-ea"/>
                <a:cs typeface="+mn-cs"/>
              </a:rPr>
              <a:t>EL CREDITO 33 BIS, </a:t>
            </a:r>
            <a:r>
              <a:rPr kumimoji="0" lang="es-MX" sz="2600" b="1" i="0" u="sng" strike="noStrike" kern="1200" cap="none" spc="0" normalizeH="0" baseline="0" noProof="0" dirty="0">
                <a:ln>
                  <a:noFill/>
                </a:ln>
                <a:solidFill>
                  <a:srgbClr val="0070C0"/>
                </a:solidFill>
                <a:effectLst/>
                <a:uLnTx/>
                <a:uFillTx/>
                <a:latin typeface="Calibri"/>
                <a:ea typeface="+mn-ea"/>
                <a:cs typeface="+mn-cs"/>
              </a:rPr>
              <a:t>PARA LAS EMPRESAS 14-D</a:t>
            </a:r>
            <a:r>
              <a:rPr kumimoji="0" lang="es-MX" sz="2600" b="1" i="0" u="none" strike="noStrike" kern="1200" cap="none" spc="0" normalizeH="0" baseline="0" noProof="0" dirty="0">
                <a:ln>
                  <a:noFill/>
                </a:ln>
                <a:solidFill>
                  <a:prstClr val="black"/>
                </a:solidFill>
                <a:effectLst/>
                <a:uLnTx/>
                <a:uFillTx/>
                <a:latin typeface="Calibri"/>
                <a:ea typeface="+mn-ea"/>
                <a:cs typeface="+mn-cs"/>
              </a:rPr>
              <a:t>, TRIBUTARIAMENTE</a:t>
            </a:r>
            <a:r>
              <a:rPr kumimoji="0" lang="es-MX" sz="26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1.1) REPRESENTA UN INGRESO TRIBUTABLE (REC. 17, CODIGO 1405).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600" dirty="0">
                <a:solidFill>
                  <a:prstClr val="black"/>
                </a:solidFill>
                <a:latin typeface="Calibri"/>
              </a:rPr>
              <a:t>     1.2) EN PRINCIPIO, EL SII, HABIA DICHO QUE ERA MENOR COSTO.</a:t>
            </a:r>
            <a:endParaRPr kumimoji="0" lang="es-MX" sz="2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1.3) IMPLICA QUE EL CREDITO SE DEBE DETERMINAR SOBRE EL VALOR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DE COSTO REAJUSTADO, AUNQUE </a:t>
            </a:r>
            <a:r>
              <a:rPr lang="es-MX" sz="2600" dirty="0">
                <a:solidFill>
                  <a:prstClr val="black"/>
                </a:solidFill>
                <a:latin typeface="Calibri"/>
              </a:rPr>
              <a:t>EL ACTIVO FIJO</a:t>
            </a:r>
            <a:r>
              <a:rPr kumimoji="0" lang="es-MX" sz="2600" b="0" i="0" u="none" strike="noStrike" kern="1200" cap="none" spc="0" normalizeH="0" baseline="0" noProof="0" dirty="0">
                <a:ln>
                  <a:noFill/>
                </a:ln>
                <a:solidFill>
                  <a:prstClr val="black"/>
                </a:solidFill>
                <a:effectLst/>
                <a:uLnTx/>
                <a:uFillTx/>
                <a:latin typeface="Calibri"/>
                <a:ea typeface="+mn-ea"/>
                <a:cs typeface="+mn-cs"/>
              </a:rPr>
              <a:t> NO ESTÉ PAGADO.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1.4) TODOS LOS MONTOS PAGADOS SE CONSIDERAN “GASTO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600" dirty="0">
                <a:solidFill>
                  <a:prstClr val="black"/>
                </a:solidFill>
                <a:latin typeface="Calibri"/>
              </a:rPr>
              <a:t>             </a:t>
            </a:r>
            <a:r>
              <a:rPr kumimoji="0" lang="es-MX" sz="2600" b="0" i="0" u="none" strike="noStrike" kern="1200" cap="none" spc="0" normalizeH="0" baseline="0" noProof="0" dirty="0">
                <a:ln>
                  <a:noFill/>
                </a:ln>
                <a:solidFill>
                  <a:prstClr val="black"/>
                </a:solidFill>
                <a:effectLst/>
                <a:uLnTx/>
                <a:uFillTx/>
                <a:latin typeface="Calibri"/>
                <a:ea typeface="+mn-ea"/>
                <a:cs typeface="+mn-cs"/>
              </a:rPr>
              <a:t> TRIBUTARIO”, SIN DESCONTAR EL MONTO DEL CRED. 33 BIS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(REC. 17, EN CÓDIGO 1413, SE INCLUYE EL “GASTO”).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1.4) </a:t>
            </a:r>
            <a:r>
              <a:rPr kumimoji="0" lang="es-MX" sz="2400" b="0" i="0" u="none" strike="noStrike" kern="1200" cap="none" spc="0" normalizeH="0" baseline="0" noProof="0" dirty="0">
                <a:ln>
                  <a:noFill/>
                </a:ln>
                <a:solidFill>
                  <a:prstClr val="black"/>
                </a:solidFill>
                <a:effectLst/>
                <a:uLnTx/>
                <a:uFillTx/>
                <a:latin typeface="Calibri"/>
                <a:ea typeface="+mn-ea"/>
                <a:cs typeface="+mn-cs"/>
              </a:rPr>
              <a:t>SE APLICA EN EL PAGO DEL IDPC</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      1.5) SE DEBE INCLUIR EN EL RECUADRO 8, CÓDIGO 366 (CREDITOS)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      </a:t>
            </a:r>
            <a:endParaRPr lang="es-MX" dirty="0"/>
          </a:p>
        </p:txBody>
      </p:sp>
    </p:spTree>
    <p:extLst>
      <p:ext uri="{BB962C8B-B14F-4D97-AF65-F5344CB8AC3E}">
        <p14:creationId xmlns:p14="http://schemas.microsoft.com/office/powerpoint/2010/main" val="269413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045A7-B571-FC43-D6C8-E053091BE751}"/>
              </a:ext>
            </a:extLst>
          </p:cNvPr>
          <p:cNvSpPr>
            <a:spLocks noGrp="1"/>
          </p:cNvSpPr>
          <p:nvPr>
            <p:ph type="title"/>
          </p:nvPr>
        </p:nvSpPr>
        <p:spPr>
          <a:xfrm>
            <a:off x="942392" y="365125"/>
            <a:ext cx="10411408" cy="577267"/>
          </a:xfrm>
        </p:spPr>
        <p:txBody>
          <a:bodyPr/>
          <a:lstStyle/>
          <a:p>
            <a:r>
              <a:rPr kumimoji="0" lang="es-MX" sz="3200" b="0" i="0" u="none" strike="noStrike" kern="1200" cap="none" spc="0" normalizeH="0" baseline="0" noProof="0" dirty="0">
                <a:ln>
                  <a:noFill/>
                </a:ln>
                <a:solidFill>
                  <a:prstClr val="black"/>
                </a:solidFill>
                <a:effectLst/>
                <a:uLnTx/>
                <a:uFillTx/>
                <a:latin typeface="Calibri Light"/>
                <a:ea typeface="+mj-ea"/>
                <a:cs typeface="+mj-cs"/>
              </a:rPr>
              <a:t>             EJEMPLO DE APLICACIÓN DEL CREDITO ART. 33 BIS</a:t>
            </a:r>
            <a:endParaRPr lang="es-MX" dirty="0"/>
          </a:p>
        </p:txBody>
      </p:sp>
      <p:sp>
        <p:nvSpPr>
          <p:cNvPr id="3" name="Marcador de contenido 2">
            <a:extLst>
              <a:ext uri="{FF2B5EF4-FFF2-40B4-BE49-F238E27FC236}">
                <a16:creationId xmlns:a16="http://schemas.microsoft.com/office/drawing/2014/main" id="{B25B62D1-0974-8A76-E836-2B08CF283E34}"/>
              </a:ext>
            </a:extLst>
          </p:cNvPr>
          <p:cNvSpPr>
            <a:spLocks noGrp="1"/>
          </p:cNvSpPr>
          <p:nvPr>
            <p:ph idx="1"/>
          </p:nvPr>
        </p:nvSpPr>
        <p:spPr>
          <a:xfrm>
            <a:off x="942392" y="1063690"/>
            <a:ext cx="10411408" cy="5113273"/>
          </a:xfrm>
        </p:spPr>
        <p:txBody>
          <a:bodyPr>
            <a:normAutofit fontScale="850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800" b="0" i="0" u="none" strike="noStrike" kern="1200" cap="none" spc="0" normalizeH="0" baseline="0" noProof="0" dirty="0">
                <a:ln>
                  <a:noFill/>
                </a:ln>
                <a:solidFill>
                  <a:srgbClr val="0070C0"/>
                </a:solidFill>
                <a:effectLst/>
                <a:uLnTx/>
                <a:uFillTx/>
                <a:latin typeface="Calibri"/>
                <a:ea typeface="+mn-ea"/>
                <a:cs typeface="+mn-cs"/>
              </a:rPr>
              <a:t>EN TODOS LOS REGIMENES, EL CREDITO, SE DETERMINA DE LA MISMA FORMA</a:t>
            </a:r>
            <a:r>
              <a:rPr kumimoji="0" lang="es-MX" sz="28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90000"/>
              </a:lnSpc>
              <a:spcBef>
                <a:spcPts val="1000"/>
              </a:spcBef>
              <a:spcAft>
                <a:spcPts val="0"/>
              </a:spcAft>
              <a:buClrTx/>
              <a:buSzTx/>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a:t>
            </a:r>
            <a:r>
              <a:rPr kumimoji="0" lang="es-MX" sz="2800" b="1" i="0" u="none" strike="noStrike" kern="1200" cap="none" spc="0" normalizeH="0" baseline="0" noProof="0" dirty="0">
                <a:ln>
                  <a:noFill/>
                </a:ln>
                <a:solidFill>
                  <a:prstClr val="black"/>
                </a:solidFill>
                <a:effectLst/>
                <a:uLnTx/>
                <a:uFillTx/>
                <a:latin typeface="Calibri"/>
                <a:ea typeface="+mn-ea"/>
                <a:cs typeface="+mn-cs"/>
              </a:rPr>
              <a:t>DATOS DEL EJEMPLO</a:t>
            </a:r>
            <a:r>
              <a:rPr kumimoji="0" lang="es-MX" sz="28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1) MAQUINARIA COMPRADA EL 20-05-2023, EN $ 20.000.000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2) LA EMPRESA SÓLO PAGÓ $ 5.000.000 EN NOV. 2023; SALDO NO PAGADO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3) </a:t>
            </a:r>
            <a:r>
              <a:rPr kumimoji="0" lang="es-MX" sz="2800" b="0" i="0" u="none" strike="noStrike" kern="1200" cap="none" spc="0" normalizeH="0" baseline="0" noProof="0" dirty="0">
                <a:ln>
                  <a:noFill/>
                </a:ln>
                <a:solidFill>
                  <a:srgbClr val="0070C0"/>
                </a:solidFill>
                <a:effectLst/>
                <a:uLnTx/>
                <a:uFillTx/>
                <a:latin typeface="Calibri"/>
                <a:ea typeface="+mn-ea"/>
                <a:cs typeface="+mn-cs"/>
              </a:rPr>
              <a:t>LA EMPRESA ES 14-D-3</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a:t>
            </a:r>
            <a:r>
              <a:rPr kumimoji="0" lang="es-MX" sz="2800" b="1" i="0" u="none" strike="noStrike" kern="1200" cap="none" spc="0" normalizeH="0" baseline="0" noProof="0" dirty="0">
                <a:ln>
                  <a:noFill/>
                </a:ln>
                <a:solidFill>
                  <a:prstClr val="black"/>
                </a:solidFill>
                <a:effectLst/>
                <a:uLnTx/>
                <a:uFillTx/>
                <a:latin typeface="Calibri"/>
                <a:ea typeface="+mn-ea"/>
                <a:cs typeface="+mn-cs"/>
              </a:rPr>
              <a:t>DESARROLLO; DETERMINACION DEL CREDITO 33 BIS: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VALOR DE COMPRA                                           20.000.000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dirty="0">
                <a:solidFill>
                  <a:prstClr val="black"/>
                </a:solidFill>
                <a:latin typeface="Calibri"/>
              </a:rPr>
              <a:t>           REAJUSTE: Mayo a Dic. = 2,3%                             460.000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prstClr val="black"/>
                </a:solidFill>
                <a:effectLst/>
                <a:uLnTx/>
                <a:uFillTx/>
                <a:latin typeface="Calibri"/>
                <a:ea typeface="+mn-ea"/>
                <a:cs typeface="+mn-cs"/>
              </a:rPr>
              <a:t>             </a:t>
            </a:r>
            <a:r>
              <a:rPr lang="es-MX" b="1" dirty="0">
                <a:solidFill>
                  <a:prstClr val="black"/>
                </a:solidFill>
                <a:latin typeface="Calibri"/>
              </a:rPr>
              <a:t>V</a:t>
            </a:r>
            <a:r>
              <a:rPr kumimoji="0" lang="es-MX" sz="2800" b="1" i="0" u="none" strike="noStrike" kern="1200" cap="none" spc="0" normalizeH="0" baseline="0" noProof="0" dirty="0" err="1">
                <a:ln>
                  <a:noFill/>
                </a:ln>
                <a:solidFill>
                  <a:prstClr val="black"/>
                </a:solidFill>
                <a:effectLst/>
                <a:uLnTx/>
                <a:uFillTx/>
                <a:latin typeface="Calibri"/>
                <a:ea typeface="+mn-ea"/>
                <a:cs typeface="+mn-cs"/>
              </a:rPr>
              <a:t>alor</a:t>
            </a:r>
            <a:r>
              <a:rPr kumimoji="0" lang="es-MX" sz="2800" b="1" i="0" u="none" strike="noStrike" kern="1200" cap="none" spc="0" normalizeH="0" baseline="0" noProof="0" dirty="0">
                <a:ln>
                  <a:noFill/>
                </a:ln>
                <a:solidFill>
                  <a:prstClr val="black"/>
                </a:solidFill>
                <a:effectLst/>
                <a:uLnTx/>
                <a:uFillTx/>
                <a:latin typeface="Calibri"/>
                <a:ea typeface="+mn-ea"/>
                <a:cs typeface="+mn-cs"/>
              </a:rPr>
              <a:t> Actualizado                                            20.460.000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b="1" dirty="0">
                <a:solidFill>
                  <a:prstClr val="black"/>
                </a:solidFill>
                <a:latin typeface="Calibri"/>
              </a:rPr>
              <a:t>            </a:t>
            </a:r>
            <a:r>
              <a:rPr lang="es-MX" b="1" dirty="0">
                <a:solidFill>
                  <a:srgbClr val="0070C0"/>
                </a:solidFill>
                <a:latin typeface="Calibri"/>
              </a:rPr>
              <a:t>Crédito Art. 33 bis: 5,4% de $ 20.460.00      1.104.840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1" i="0" u="none" strike="noStrike" kern="1200" cap="none" spc="0" normalizeH="0" baseline="0" noProof="0" dirty="0">
                <a:ln>
                  <a:noFill/>
                </a:ln>
                <a:solidFill>
                  <a:prstClr val="black"/>
                </a:solidFill>
                <a:effectLst/>
                <a:uLnTx/>
                <a:uFillTx/>
                <a:latin typeface="Calibri"/>
                <a:ea typeface="+mn-ea"/>
                <a:cs typeface="+mn-cs"/>
              </a:rPr>
              <a:t>      ALGUNOS CODIGOS DEL RECUADRO 17 (D-3):</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b="1" dirty="0">
                <a:solidFill>
                  <a:prstClr val="black"/>
                </a:solidFill>
                <a:latin typeface="Calibri"/>
              </a:rPr>
              <a:t>            INGRESO POR CREDITO 33 BIS                           (1405) …. 1.104.840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800" b="1" i="0" u="none" strike="noStrike" kern="1200" cap="none" spc="0" normalizeH="0" baseline="0" noProof="0" dirty="0">
                <a:ln>
                  <a:noFill/>
                </a:ln>
                <a:solidFill>
                  <a:prstClr val="black"/>
                </a:solidFill>
                <a:effectLst/>
                <a:uLnTx/>
                <a:uFillTx/>
                <a:latin typeface="Calibri"/>
                <a:ea typeface="+mn-ea"/>
                <a:cs typeface="+mn-cs"/>
              </a:rPr>
              <a:t>            ADQUISICIÓN DE BIENES A. FIJO, PAGADOS   (1413) …. 5.000.000</a:t>
            </a:r>
          </a:p>
          <a:p>
            <a:endParaRPr lang="es-MX" dirty="0"/>
          </a:p>
        </p:txBody>
      </p:sp>
    </p:spTree>
    <p:extLst>
      <p:ext uri="{BB962C8B-B14F-4D97-AF65-F5344CB8AC3E}">
        <p14:creationId xmlns:p14="http://schemas.microsoft.com/office/powerpoint/2010/main" val="318888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81B262-8CED-0137-3F3C-E02894588591}"/>
              </a:ext>
            </a:extLst>
          </p:cNvPr>
          <p:cNvSpPr>
            <a:spLocks noGrp="1"/>
          </p:cNvSpPr>
          <p:nvPr>
            <p:ph type="title"/>
          </p:nvPr>
        </p:nvSpPr>
        <p:spPr>
          <a:xfrm>
            <a:off x="838200" y="365126"/>
            <a:ext cx="10515600" cy="773210"/>
          </a:xfrm>
        </p:spPr>
        <p:txBody>
          <a:bodyPr/>
          <a:lstStyle/>
          <a:p>
            <a:r>
              <a:rPr kumimoji="0" lang="es-MX" sz="4400" b="0" i="0" u="none" strike="noStrike" kern="1200" cap="none" spc="0" normalizeH="0" baseline="0" noProof="0" dirty="0">
                <a:ln>
                  <a:noFill/>
                </a:ln>
                <a:solidFill>
                  <a:prstClr val="black"/>
                </a:solidFill>
                <a:effectLst/>
                <a:uLnTx/>
                <a:uFillTx/>
                <a:latin typeface="Calibri Light"/>
                <a:ea typeface="+mj-ea"/>
                <a:cs typeface="+mj-cs"/>
              </a:rPr>
              <a:t>               LIBROS DE JOSE FAJARDO C.</a:t>
            </a:r>
            <a:endParaRPr lang="es-MX" dirty="0"/>
          </a:p>
        </p:txBody>
      </p:sp>
      <p:sp>
        <p:nvSpPr>
          <p:cNvPr id="3" name="Marcador de contenido 2">
            <a:extLst>
              <a:ext uri="{FF2B5EF4-FFF2-40B4-BE49-F238E27FC236}">
                <a16:creationId xmlns:a16="http://schemas.microsoft.com/office/drawing/2014/main" id="{60C23CD3-F292-DE4C-B914-B51A6E1FDDBB}"/>
              </a:ext>
            </a:extLst>
          </p:cNvPr>
          <p:cNvSpPr>
            <a:spLocks noGrp="1"/>
          </p:cNvSpPr>
          <p:nvPr>
            <p:ph idx="1"/>
          </p:nvPr>
        </p:nvSpPr>
        <p:spPr>
          <a:xfrm>
            <a:off x="838200" y="1296955"/>
            <a:ext cx="10515600" cy="4880008"/>
          </a:xfrm>
        </p:spPr>
        <p:txBody>
          <a:bodyPr>
            <a:normAutofit fontScale="92500" lnSpcReduction="20000"/>
          </a:bodyPr>
          <a:lstStyle/>
          <a:p>
            <a:pPr marL="347472" marR="0" lvl="0" indent="-347472" algn="l" defTabSz="914400" rtl="0" eaLnBrk="1" fontAlgn="b" latinLnBrk="0" hangingPunct="1">
              <a:lnSpc>
                <a:spcPct val="90000"/>
              </a:lnSpc>
              <a:spcBef>
                <a:spcPts val="0"/>
              </a:spcBef>
              <a:spcAft>
                <a:spcPts val="0"/>
              </a:spcAft>
              <a:buClrTx/>
              <a:buSzPts val="2200"/>
              <a:buFont typeface="Arial" panose="020B0604020202020204" pitchFamily="34" charset="0"/>
              <a:buChar char="•"/>
              <a:tabLst/>
              <a:defRPr/>
            </a:pPr>
            <a:r>
              <a:rPr kumimoji="0" lang="es-CL" sz="26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LIBRO 2024; “COMPENDIO TRIBUTARIO-TRI LEY 2024”; </a:t>
            </a:r>
            <a:endParaRPr kumimoji="0" lang="es-MX" sz="2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6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      ACTUALIZADO; CONTIENE CODIGO TRIBUTARIO, LEY DE LA </a:t>
            </a:r>
            <a:endParaRPr kumimoji="0" lang="es-MX" sz="19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6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      RENTA, MÁS D.L. 825 IVA, CON SU REGLAMENTO.</a:t>
            </a:r>
            <a:endParaRPr kumimoji="0" lang="es-MX" sz="19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6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     *  PRECIO ESPECIAL A COLEGAS: $ 25.000.-</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endParaRPr kumimoji="0" lang="es-CL" sz="26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endParaRPr kumimoji="0" lang="es-MX" sz="19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22860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r>
              <a:rPr kumimoji="0" lang="es-CL" sz="26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LIBRO DE IMPUESTO RENTA PRACTICO EDICION 2022 </a:t>
            </a:r>
            <a:endParaRPr kumimoji="0" lang="es-MX" sz="19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6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PRECIO ESPECIAL: $ 10.000.-</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endParaRPr kumimoji="0" lang="es-CL" sz="26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6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s-CL" sz="2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LUGARES DE VENTA</a:t>
            </a:r>
            <a:r>
              <a:rPr kumimoji="0" lang="es-CL" sz="26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p>
            <a:pPr marL="228600" marR="0" lvl="0" indent="-22860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r>
              <a:rPr kumimoji="0" lang="es-MX" sz="20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EN CALLE GRANADEROS 1172, PROVIDENCIA, METRO M. MONTT, </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MX" sz="20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SOLO MARTES Y JUEVES: DE 11.30 A 13 HRS. </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MX" sz="20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(Paola Fajardo: Celular 9.4448.0372    José 9.9433.8329</a:t>
            </a: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Correo: josefajardo.cas@gmail.com</a:t>
            </a:r>
            <a:endParaRPr kumimoji="0" lang="es-MX" sz="21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endPar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endParaRPr>
          </a:p>
          <a:p>
            <a:pPr marL="228600" marR="0" lvl="0" indent="-22860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EN EL REGIONAL METROPOLITANO: DE 11 A 15.30 HRS.</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endPar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endParaRPr>
          </a:p>
          <a:p>
            <a:pPr marL="0" marR="0" lvl="0" indent="-22860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r>
              <a:rPr kumimoji="0" lang="es-CL" sz="20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EN CALLE CALLAO 2970, OFICINA 403, LAS CONDES, METRO EL GOLF</a:t>
            </a:r>
            <a:endParaRPr kumimoji="0" lang="es-MX" sz="2000" b="0" i="0" u="none" strike="noStrike" kern="1200" cap="none" spc="0" normalizeH="0" baseline="0" noProof="0" dirty="0">
              <a:ln>
                <a:noFill/>
              </a:ln>
              <a:solidFill>
                <a:srgbClr val="0070C0"/>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0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   CON DON RODRIGO CATRINAO, CELULAR 9.9216.2169</a:t>
            </a:r>
            <a:endParaRPr kumimoji="0" lang="es-MX" sz="2000" b="0" i="0" u="none" strike="noStrike" kern="1200" cap="none" spc="0" normalizeH="0" baseline="0" noProof="0" dirty="0">
              <a:ln>
                <a:noFill/>
              </a:ln>
              <a:solidFill>
                <a:srgbClr val="0070C0"/>
              </a:solidFill>
              <a:effectLst/>
              <a:uLnTx/>
              <a:uFillTx/>
              <a:latin typeface="Arial" panose="020B0604020202020204" pitchFamily="34" charset="0"/>
              <a:ea typeface="+mn-ea"/>
              <a:cs typeface="+mn-cs"/>
            </a:endParaRPr>
          </a:p>
          <a:p>
            <a:endParaRPr lang="es-MX" dirty="0"/>
          </a:p>
        </p:txBody>
      </p:sp>
    </p:spTree>
    <p:extLst>
      <p:ext uri="{BB962C8B-B14F-4D97-AF65-F5344CB8AC3E}">
        <p14:creationId xmlns:p14="http://schemas.microsoft.com/office/powerpoint/2010/main" val="740305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A0638D-3C3E-BB4E-446C-BCD529C323D6}"/>
              </a:ext>
            </a:extLst>
          </p:cNvPr>
          <p:cNvSpPr>
            <a:spLocks noGrp="1"/>
          </p:cNvSpPr>
          <p:nvPr>
            <p:ph type="title"/>
          </p:nvPr>
        </p:nvSpPr>
        <p:spPr>
          <a:xfrm>
            <a:off x="1166326" y="365125"/>
            <a:ext cx="10187473" cy="707895"/>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C3EFCF40-A6B7-D273-515D-102C6D738EC3}"/>
              </a:ext>
            </a:extLst>
          </p:cNvPr>
          <p:cNvSpPr>
            <a:spLocks noGrp="1"/>
          </p:cNvSpPr>
          <p:nvPr>
            <p:ph idx="1"/>
          </p:nvPr>
        </p:nvSpPr>
        <p:spPr>
          <a:xfrm>
            <a:off x="662473" y="1073020"/>
            <a:ext cx="10691327" cy="5103943"/>
          </a:xfrm>
        </p:spPr>
        <p:txBody>
          <a:bodyPr>
            <a:normAutofit fontScale="92500" lnSpcReduction="10000"/>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400" b="1" i="0" u="none" strike="noStrike" kern="1200" cap="none" spc="0" normalizeH="0" baseline="0" noProof="0" dirty="0">
                <a:ln>
                  <a:noFill/>
                </a:ln>
                <a:solidFill>
                  <a:srgbClr val="404040"/>
                </a:solidFill>
                <a:effectLst/>
                <a:uLnTx/>
                <a:uFillTx/>
                <a:latin typeface="Arial" panose="020B0604020202020204" pitchFamily="34" charset="0"/>
                <a:ea typeface="+mn-ea"/>
                <a:cs typeface="+mn-cs"/>
              </a:rPr>
              <a:t>Crédito por la compra de viviendas nuevas adquiridas con </a:t>
            </a:r>
            <a:r>
              <a:rPr lang="es-ES" sz="2400" b="1" dirty="0" err="1">
                <a:solidFill>
                  <a:srgbClr val="404040"/>
                </a:solidFill>
                <a:latin typeface="Arial" panose="020B0604020202020204" pitchFamily="34" charset="0"/>
              </a:rPr>
              <a:t>Préstam</a:t>
            </a:r>
            <a:r>
              <a:rPr kumimoji="0" lang="es-ES" sz="2400" b="1" i="0" u="none" strike="noStrike" kern="1200" cap="none" spc="0" normalizeH="0" baseline="0" noProof="0" dirty="0">
                <a:ln>
                  <a:noFill/>
                </a:ln>
                <a:solidFill>
                  <a:srgbClr val="404040"/>
                </a:solidFill>
                <a:effectLst/>
                <a:uLnTx/>
                <a:uFillTx/>
                <a:latin typeface="Arial" panose="020B0604020202020204" pitchFamily="34" charset="0"/>
                <a:ea typeface="+mn-ea"/>
                <a:cs typeface="+mn-cs"/>
              </a:rPr>
              <a:t>os </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400" b="1" i="0" u="none" strike="noStrike" kern="1200" cap="none" spc="0" normalizeH="0" baseline="0" noProof="0" dirty="0">
                <a:ln>
                  <a:noFill/>
                </a:ln>
                <a:solidFill>
                  <a:srgbClr val="404040"/>
                </a:solidFill>
                <a:effectLst/>
                <a:uLnTx/>
                <a:uFillTx/>
                <a:latin typeface="Arial" panose="020B0604020202020204" pitchFamily="34" charset="0"/>
                <a:ea typeface="+mn-ea"/>
                <a:cs typeface="+mn-cs"/>
              </a:rPr>
              <a:t>Con </a:t>
            </a:r>
            <a:r>
              <a:rPr lang="es-ES" sz="2400" b="1" dirty="0">
                <a:solidFill>
                  <a:srgbClr val="404040"/>
                </a:solidFill>
                <a:latin typeface="Arial" panose="020B0604020202020204" pitchFamily="34" charset="0"/>
              </a:rPr>
              <a:t>G</a:t>
            </a:r>
            <a:r>
              <a:rPr kumimoji="0" lang="es-ES" sz="2400" b="1" i="0" u="none" strike="noStrike" kern="1200" cap="none" spc="0" normalizeH="0" baseline="0" noProof="0" dirty="0" err="1">
                <a:ln>
                  <a:noFill/>
                </a:ln>
                <a:solidFill>
                  <a:srgbClr val="404040"/>
                </a:solidFill>
                <a:effectLst/>
                <a:uLnTx/>
                <a:uFillTx/>
                <a:latin typeface="Arial" panose="020B0604020202020204" pitchFamily="34" charset="0"/>
                <a:ea typeface="+mn-ea"/>
                <a:cs typeface="+mn-cs"/>
              </a:rPr>
              <a:t>arantía</a:t>
            </a:r>
            <a:r>
              <a:rPr kumimoji="0" lang="es-ES" sz="2400" b="1" i="0" u="none" strike="noStrike" kern="1200" cap="none" spc="0" normalizeH="0" baseline="0" noProof="0" dirty="0">
                <a:ln>
                  <a:noFill/>
                </a:ln>
                <a:solidFill>
                  <a:srgbClr val="404040"/>
                </a:solidFill>
                <a:effectLst/>
                <a:uLnTx/>
                <a:uFillTx/>
                <a:latin typeface="Arial" panose="020B0604020202020204" pitchFamily="34" charset="0"/>
                <a:ea typeface="+mn-ea"/>
                <a:cs typeface="+mn-cs"/>
              </a:rPr>
              <a:t> </a:t>
            </a:r>
            <a:r>
              <a:rPr lang="es-ES" sz="2400" b="1" dirty="0">
                <a:solidFill>
                  <a:srgbClr val="404040"/>
                </a:solidFill>
                <a:latin typeface="Arial" panose="020B0604020202020204" pitchFamily="34" charset="0"/>
              </a:rPr>
              <a:t>H</a:t>
            </a:r>
            <a:r>
              <a:rPr kumimoji="0" lang="es-ES" sz="2400" b="1" i="0" u="none" strike="noStrike" kern="1200" cap="none" spc="0" normalizeH="0" baseline="0" noProof="0" dirty="0" err="1">
                <a:ln>
                  <a:noFill/>
                </a:ln>
                <a:solidFill>
                  <a:srgbClr val="404040"/>
                </a:solidFill>
                <a:effectLst/>
                <a:uLnTx/>
                <a:uFillTx/>
                <a:latin typeface="Arial" panose="020B0604020202020204" pitchFamily="34" charset="0"/>
                <a:ea typeface="+mn-ea"/>
                <a:cs typeface="+mn-cs"/>
              </a:rPr>
              <a:t>ipotecaria</a:t>
            </a:r>
            <a:r>
              <a:rPr kumimoji="0" lang="es-ES" sz="2400" b="1" i="0" u="none" strike="noStrike" kern="1200" cap="none" spc="0" normalizeH="0" baseline="0" noProof="0" dirty="0">
                <a:ln>
                  <a:noFill/>
                </a:ln>
                <a:solidFill>
                  <a:srgbClr val="404040"/>
                </a:solidFill>
                <a:effectLst/>
                <a:uLnTx/>
                <a:uFillTx/>
                <a:latin typeface="Arial" panose="020B0604020202020204" pitchFamily="34" charset="0"/>
                <a:ea typeface="+mn-ea"/>
                <a:cs typeface="+mn-cs"/>
              </a:rPr>
              <a:t>, según </a:t>
            </a:r>
            <a:r>
              <a:rPr kumimoji="0" lang="es-ES" sz="2400" b="1" i="0" u="none" strike="noStrike" kern="1200" cap="none" spc="0" normalizeH="0" baseline="0" noProof="0" dirty="0">
                <a:ln>
                  <a:noFill/>
                </a:ln>
                <a:solidFill>
                  <a:schemeClr val="accent5">
                    <a:lumMod val="75000"/>
                  </a:schemeClr>
                </a:solidFill>
                <a:effectLst/>
                <a:uLnTx/>
                <a:uFillTx/>
                <a:latin typeface="Arial" panose="020B0604020202020204" pitchFamily="34" charset="0"/>
                <a:ea typeface="+mn-ea"/>
                <a:cs typeface="+mn-cs"/>
              </a:rPr>
              <a:t>Ley </a:t>
            </a:r>
            <a:r>
              <a:rPr kumimoji="0" lang="es-ES" sz="2400" b="1" i="0" u="none" strike="noStrike" kern="1200" cap="none" spc="0" normalizeH="0" baseline="0" noProof="0" dirty="0" err="1">
                <a:ln>
                  <a:noFill/>
                </a:ln>
                <a:solidFill>
                  <a:schemeClr val="accent5">
                    <a:lumMod val="75000"/>
                  </a:schemeClr>
                </a:solidFill>
                <a:effectLst/>
                <a:uLnTx/>
                <a:uFillTx/>
                <a:latin typeface="Arial" panose="020B0604020202020204" pitchFamily="34" charset="0"/>
                <a:ea typeface="+mn-ea"/>
                <a:cs typeface="+mn-cs"/>
              </a:rPr>
              <a:t>N°</a:t>
            </a:r>
            <a:r>
              <a:rPr kumimoji="0" lang="es-ES" sz="2400" b="1" i="0" u="none" strike="noStrike" kern="1200" cap="none" spc="0" normalizeH="0" baseline="0" noProof="0" dirty="0">
                <a:ln>
                  <a:noFill/>
                </a:ln>
                <a:solidFill>
                  <a:schemeClr val="accent5">
                    <a:lumMod val="75000"/>
                  </a:schemeClr>
                </a:solidFill>
                <a:effectLst/>
                <a:uLnTx/>
                <a:uFillTx/>
                <a:latin typeface="Arial" panose="020B0604020202020204" pitchFamily="34" charset="0"/>
                <a:ea typeface="+mn-ea"/>
                <a:cs typeface="+mn-cs"/>
              </a:rPr>
              <a:t> 21.631 de 31-10-2023</a:t>
            </a:r>
            <a:r>
              <a:rPr kumimoji="0" lang="es-ES" sz="2400" b="1" i="0" u="none" strike="noStrike" kern="1200" cap="none" spc="0" normalizeH="0" baseline="0" noProof="0" dirty="0">
                <a:ln>
                  <a:noFill/>
                </a:ln>
                <a:solidFill>
                  <a:schemeClr val="accent5">
                    <a:lumMod val="75000"/>
                  </a:schemeClr>
                </a:solidFill>
                <a:effectLst/>
                <a:uLnTx/>
                <a:uFillTx/>
                <a:latin typeface="Century Gothic" panose="020B0502020202020204"/>
                <a:ea typeface="+mn-ea"/>
                <a:cs typeface="+mn-cs"/>
              </a:rPr>
              <a:t> </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es-ES" sz="2400" b="1" i="0" u="none" strike="noStrike" kern="1200" cap="none" spc="0" normalizeH="0" baseline="0" noProof="0" dirty="0">
                <a:ln>
                  <a:noFill/>
                </a:ln>
                <a:solidFill>
                  <a:srgbClr val="C00000"/>
                </a:solidFill>
                <a:effectLst/>
                <a:uLnTx/>
                <a:uFillTx/>
                <a:latin typeface="Century Gothic" panose="020B0502020202020204"/>
                <a:ea typeface="+mn-ea"/>
                <a:cs typeface="+mn-cs"/>
              </a:rPr>
              <a:t>Línea 106, Código 1915</a:t>
            </a:r>
            <a:r>
              <a:rPr kumimoji="0" lang="es-ES"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endParaRPr kumimoji="0" lang="es-ES"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CL"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kumimoji="0" lang="es-CL" sz="24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rPr>
              <a:t>* Circular </a:t>
            </a:r>
            <a:r>
              <a:rPr kumimoji="0" lang="es-CL" sz="2400" b="1" i="0" u="none" strike="noStrike" kern="1200" cap="none" spc="0" normalizeH="0" baseline="0" noProof="0" dirty="0" err="1">
                <a:ln>
                  <a:noFill/>
                </a:ln>
                <a:solidFill>
                  <a:srgbClr val="0070C0"/>
                </a:solidFill>
                <a:effectLst/>
                <a:uLnTx/>
                <a:uFillTx/>
                <a:latin typeface="Arial" panose="020B0604020202020204" pitchFamily="34" charset="0"/>
                <a:cs typeface="Arial" panose="020B0604020202020204" pitchFamily="34" charset="0"/>
              </a:rPr>
              <a:t>N°</a:t>
            </a:r>
            <a:r>
              <a:rPr kumimoji="0" lang="es-CL" sz="24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rPr>
              <a:t> 51 de 04-12-2023</a:t>
            </a:r>
            <a:r>
              <a:rPr lang="es-CL" sz="2400" b="1" dirty="0">
                <a:solidFill>
                  <a:srgbClr val="0070C0"/>
                </a:solidFill>
                <a:latin typeface="Arial" panose="020B0604020202020204" pitchFamily="34" charset="0"/>
                <a:cs typeface="Arial" panose="020B0604020202020204" pitchFamily="34" charset="0"/>
              </a:rPr>
              <a:t> y Resolución </a:t>
            </a:r>
            <a:r>
              <a:rPr lang="es-CL" sz="2400" b="1" dirty="0" err="1">
                <a:solidFill>
                  <a:srgbClr val="0070C0"/>
                </a:solidFill>
                <a:latin typeface="Arial" panose="020B0604020202020204" pitchFamily="34" charset="0"/>
                <a:cs typeface="Arial" panose="020B0604020202020204" pitchFamily="34" charset="0"/>
              </a:rPr>
              <a:t>N°</a:t>
            </a:r>
            <a:r>
              <a:rPr lang="es-CL" sz="2400" b="1" dirty="0">
                <a:solidFill>
                  <a:srgbClr val="0070C0"/>
                </a:solidFill>
                <a:latin typeface="Arial" panose="020B0604020202020204" pitchFamily="34" charset="0"/>
                <a:cs typeface="Arial" panose="020B0604020202020204" pitchFamily="34" charset="0"/>
              </a:rPr>
              <a:t> 135 de 04-12-2023</a:t>
            </a:r>
            <a:endParaRPr kumimoji="0" lang="es-CL" sz="24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CL"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 Bancos Informan en DJ 1957, Vence 11 Marzo y emiten el Certificado Modelo </a:t>
            </a:r>
            <a:r>
              <a:rPr kumimoji="0" lang="es-CL" sz="2400" b="1"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cs typeface="Arial" panose="020B0604020202020204" pitchFamily="34" charset="0"/>
              </a:rPr>
              <a:t>N°</a:t>
            </a:r>
            <a:r>
              <a:rPr kumimoji="0" lang="es-CL"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74, antes del 01 marzo, a los clientes usuarios de este crédito)</a:t>
            </a: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1) Ámbito de aplicación y Personas Gozadoras o Beneficiarias</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1.1) Es un Crédito en contra del IGC por la adquisición de viviendas nuevas </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lang="es-MX" sz="2200" dirty="0">
                <a:solidFill>
                  <a:prstClr val="black">
                    <a:lumMod val="75000"/>
                    <a:lumOff val="25000"/>
                  </a:prstClr>
                </a:solidFill>
                <a:latin typeface="Arial" panose="020B0604020202020204" pitchFamily="34" charset="0"/>
                <a:cs typeface="Arial" panose="020B0604020202020204" pitchFamily="34" charset="0"/>
              </a:rPr>
              <a:t>       </a:t>
            </a:r>
            <a:r>
              <a:rPr kumimoji="0" lang="es-MX"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con destino habitacional, por las cuotas pagadas del préstamo o dividendos pagados.</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1.2) Beneficiarios: </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Personas naturales con domicilio o residencia en Chile.</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1.3) En ciertos casos, algunos intereses se podrán ejercer como Rebaja a la Base del</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ES" sz="2200" dirty="0">
                <a:solidFill>
                  <a:prstClr val="black">
                    <a:lumMod val="75000"/>
                    <a:lumOff val="25000"/>
                  </a:prstClr>
                </a:solidFill>
                <a:latin typeface="Arial" panose="020B0604020202020204" pitchFamily="34" charset="0"/>
                <a:cs typeface="Arial" panose="020B0604020202020204" pitchFamily="34" charset="0"/>
              </a:rPr>
              <a:t>      </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Global, conforme con el Art. 55 bis de la LIR.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endParaRPr kumimoji="0" lang="es-MX"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59618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DF1E93-28B6-1ED6-6A2D-DB6F3FDD8EA2}"/>
              </a:ext>
            </a:extLst>
          </p:cNvPr>
          <p:cNvSpPr>
            <a:spLocks noGrp="1"/>
          </p:cNvSpPr>
          <p:nvPr>
            <p:ph type="title"/>
          </p:nvPr>
        </p:nvSpPr>
        <p:spPr>
          <a:xfrm>
            <a:off x="942392" y="365125"/>
            <a:ext cx="10411408" cy="978483"/>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6CDE76BA-43D6-0ECE-C86A-665902284682}"/>
              </a:ext>
            </a:extLst>
          </p:cNvPr>
          <p:cNvSpPr>
            <a:spLocks noGrp="1"/>
          </p:cNvSpPr>
          <p:nvPr>
            <p:ph idx="1"/>
          </p:nvPr>
        </p:nvSpPr>
        <p:spPr/>
        <p:txBody>
          <a:bodyPr>
            <a:normAutofit fontScale="85000" lnSpcReduction="20000"/>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2) Viviendas y operaciones que dan derecho a crédito.</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2.1) La vivienda debe estar destinada a la habitación.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dirty="0">
                <a:solidFill>
                  <a:prstClr val="black">
                    <a:lumMod val="75000"/>
                    <a:lumOff val="25000"/>
                  </a:prstClr>
                </a:solidFill>
                <a:latin typeface="Arial" panose="020B0604020202020204" pitchFamily="34" charset="0"/>
                <a:cs typeface="Arial" panose="020B0604020202020204" pitchFamily="34" charset="0"/>
              </a:rPr>
              <a:t>           </a:t>
            </a: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(DFL 2 o no DFL 2)</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2.2) Debe tratarse de una </a:t>
            </a:r>
            <a:r>
              <a:rPr kumimoji="0" lang="es-MX"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vivienda nueva</a:t>
            </a: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Implica, Primer dueño en CBR, después de la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inmobiliaria o constructora</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2.4) Aunque la Ley no lo dice, se entiende B.R. No Agrícolas.</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2.5) Adquirida mediante </a:t>
            </a:r>
            <a:r>
              <a:rPr lang="es-MX" dirty="0" err="1">
                <a:solidFill>
                  <a:prstClr val="black">
                    <a:lumMod val="75000"/>
                    <a:lumOff val="25000"/>
                  </a:prstClr>
                </a:solidFill>
                <a:latin typeface="Arial" panose="020B0604020202020204" pitchFamily="34" charset="0"/>
                <a:cs typeface="Arial" panose="020B0604020202020204" pitchFamily="34" charset="0"/>
              </a:rPr>
              <a:t>Préstam</a:t>
            </a: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o o mutuo “con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dirty="0">
                <a:solidFill>
                  <a:prstClr val="black">
                    <a:lumMod val="75000"/>
                    <a:lumOff val="25000"/>
                  </a:prstClr>
                </a:solidFill>
                <a:latin typeface="Arial" panose="020B0604020202020204" pitchFamily="34" charset="0"/>
                <a:cs typeface="Arial" panose="020B0604020202020204" pitchFamily="34" charset="0"/>
              </a:rPr>
              <a:t>           </a:t>
            </a: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garantía hipotecaria”, con bancos o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instituciones financieras (se entienden </a:t>
            </a:r>
            <a:r>
              <a:rPr lang="es-MX" dirty="0">
                <a:solidFill>
                  <a:prstClr val="black">
                    <a:lumMod val="75000"/>
                    <a:lumOff val="25000"/>
                  </a:prstClr>
                </a:solidFill>
                <a:latin typeface="Arial" panose="020B0604020202020204" pitchFamily="34" charset="0"/>
                <a:cs typeface="Arial" panose="020B0604020202020204" pitchFamily="34" charset="0"/>
              </a:rPr>
              <a:t>“N</a:t>
            </a:r>
            <a:r>
              <a:rPr kumimoji="0" lang="es-MX" b="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acionales</a:t>
            </a:r>
            <a:r>
              <a:rPr kumimoji="0" lang="es-MX"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a:t>
            </a:r>
          </a:p>
          <a:p>
            <a:pPr marL="0" indent="0">
              <a:buNone/>
            </a:pPr>
            <a:endParaRPr lang="es-MX" dirty="0"/>
          </a:p>
        </p:txBody>
      </p:sp>
    </p:spTree>
    <p:extLst>
      <p:ext uri="{BB962C8B-B14F-4D97-AF65-F5344CB8AC3E}">
        <p14:creationId xmlns:p14="http://schemas.microsoft.com/office/powerpoint/2010/main" val="1405838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E261E-0651-5E86-A015-51028CEFC6D4}"/>
              </a:ext>
            </a:extLst>
          </p:cNvPr>
          <p:cNvSpPr>
            <a:spLocks noGrp="1"/>
          </p:cNvSpPr>
          <p:nvPr>
            <p:ph type="title"/>
          </p:nvPr>
        </p:nvSpPr>
        <p:spPr>
          <a:xfrm>
            <a:off x="979714" y="365126"/>
            <a:ext cx="10374086" cy="782540"/>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E2C5F2CE-3606-2014-9593-E47422A57034}"/>
              </a:ext>
            </a:extLst>
          </p:cNvPr>
          <p:cNvSpPr>
            <a:spLocks noGrp="1"/>
          </p:cNvSpPr>
          <p:nvPr>
            <p:ph idx="1"/>
          </p:nvPr>
        </p:nvSpPr>
        <p:spPr>
          <a:xfrm>
            <a:off x="872412" y="1147666"/>
            <a:ext cx="10588690" cy="4945322"/>
          </a:xfrm>
        </p:spPr>
        <p:txBody>
          <a:bodyPr>
            <a:normAutofit/>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24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3) </a:t>
            </a:r>
            <a:r>
              <a:rPr kumimoji="0" lang="es-MX"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Requisitos respecto de la vivienda.</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MX" sz="2400" b="1" dirty="0">
                <a:solidFill>
                  <a:prstClr val="black">
                    <a:lumMod val="75000"/>
                    <a:lumOff val="25000"/>
                  </a:prstClr>
                </a:solidFill>
                <a:latin typeface="Arial" panose="020B0604020202020204" pitchFamily="34" charset="0"/>
                <a:cs typeface="Arial" panose="020B0604020202020204" pitchFamily="34" charset="0"/>
              </a:rPr>
              <a:t> 3.1) </a:t>
            </a: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Construida y con recepción final, a más tardar el 01.11.2023.</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kumimoji="0" lang="es-MX"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3.2)</a:t>
            </a: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Pueden acceder al crédito tributario, aquellas viviendas que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no cuenten con recepción final, </a:t>
            </a:r>
            <a:r>
              <a:rPr kumimoji="0" lang="es-MX"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pero exista un contrato de promesa</a:t>
            </a:r>
            <a:endParaRPr lang="es-MX" sz="2400" b="1" dirty="0">
              <a:solidFill>
                <a:prstClr val="black">
                  <a:lumMod val="75000"/>
                  <a:lumOff val="25000"/>
                </a:prstClr>
              </a:solidFill>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de compraventa que conste por escritura pública con fecha posterior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MX" sz="2400" dirty="0">
                <a:solidFill>
                  <a:prstClr val="black">
                    <a:lumMod val="75000"/>
                    <a:lumOff val="25000"/>
                  </a:prstClr>
                </a:solidFill>
                <a:latin typeface="Arial" panose="020B0604020202020204" pitchFamily="34" charset="0"/>
                <a:cs typeface="Arial" panose="020B0604020202020204" pitchFamily="34" charset="0"/>
              </a:rPr>
              <a:t>        </a:t>
            </a: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al 16.10.2023.</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MX" sz="2400" b="1" i="0" u="none" strike="noStrike" kern="1200" cap="none" spc="0" normalizeH="0" baseline="0" noProof="0" dirty="0">
                <a:ln>
                  <a:noFill/>
                </a:ln>
                <a:solidFill>
                  <a:schemeClr val="accent5">
                    <a:lumMod val="75000"/>
                  </a:schemeClr>
                </a:solidFill>
                <a:effectLst/>
                <a:highlight>
                  <a:srgbClr val="FFFF00"/>
                </a:highlight>
                <a:uLnTx/>
                <a:uFillTx/>
                <a:latin typeface="Arial" panose="020B0604020202020204" pitchFamily="34" charset="0"/>
                <a:cs typeface="Arial" panose="020B0604020202020204" pitchFamily="34" charset="0"/>
              </a:rPr>
              <a:t>3.3) No importa el valor o monto de la propiedad, ni el tipo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MX" sz="2400" b="1" dirty="0">
                <a:solidFill>
                  <a:schemeClr val="accent5">
                    <a:lumMod val="75000"/>
                  </a:schemeClr>
                </a:solidFill>
                <a:highlight>
                  <a:srgbClr val="FFFF00"/>
                </a:highlight>
                <a:latin typeface="Arial" panose="020B0604020202020204" pitchFamily="34" charset="0"/>
                <a:cs typeface="Arial" panose="020B0604020202020204" pitchFamily="34" charset="0"/>
              </a:rPr>
              <a:t>        </a:t>
            </a:r>
            <a:r>
              <a:rPr kumimoji="0" lang="es-MX" sz="2400" b="1" i="0" u="none" strike="noStrike" kern="1200" cap="none" spc="0" normalizeH="0" baseline="0" noProof="0" dirty="0">
                <a:ln>
                  <a:noFill/>
                </a:ln>
                <a:solidFill>
                  <a:schemeClr val="accent5">
                    <a:lumMod val="75000"/>
                  </a:schemeClr>
                </a:solidFill>
                <a:effectLst/>
                <a:highlight>
                  <a:srgbClr val="FFFF00"/>
                </a:highlight>
                <a:uLnTx/>
                <a:uFillTx/>
                <a:latin typeface="Arial" panose="020B0604020202020204" pitchFamily="34" charset="0"/>
                <a:cs typeface="Arial" panose="020B0604020202020204" pitchFamily="34" charset="0"/>
              </a:rPr>
              <a:t>(DFL 2 u otro que sea habitacional)</a:t>
            </a:r>
          </a:p>
          <a:p>
            <a:endParaRPr lang="es-MX" dirty="0"/>
          </a:p>
        </p:txBody>
      </p:sp>
    </p:spTree>
    <p:extLst>
      <p:ext uri="{BB962C8B-B14F-4D97-AF65-F5344CB8AC3E}">
        <p14:creationId xmlns:p14="http://schemas.microsoft.com/office/powerpoint/2010/main" val="144051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7F0264-4448-681D-FF4B-62282C87F67F}"/>
              </a:ext>
            </a:extLst>
          </p:cNvPr>
          <p:cNvSpPr>
            <a:spLocks noGrp="1"/>
          </p:cNvSpPr>
          <p:nvPr>
            <p:ph type="title"/>
          </p:nvPr>
        </p:nvSpPr>
        <p:spPr>
          <a:xfrm>
            <a:off x="933060" y="365126"/>
            <a:ext cx="10420739" cy="801202"/>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272B4639-19C1-3432-B959-8329ECF4AFE8}"/>
              </a:ext>
            </a:extLst>
          </p:cNvPr>
          <p:cNvSpPr>
            <a:spLocks noGrp="1"/>
          </p:cNvSpPr>
          <p:nvPr>
            <p:ph idx="1"/>
          </p:nvPr>
        </p:nvSpPr>
        <p:spPr>
          <a:xfrm>
            <a:off x="838200" y="1166328"/>
            <a:ext cx="10515599" cy="5010635"/>
          </a:xfrm>
        </p:spPr>
        <p:txBody>
          <a:bodyPr>
            <a:normAutofit fontScale="77500" lnSpcReduction="20000"/>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24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4) Requisitos de la compraventa e inscripción de la vivienda.</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4.1) La escritura pública de compraventa se celebre a partir del 01.11.2023</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4.2) La vivienda debe estar inscrita a nombre del beneficiario,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2400" dirty="0">
                <a:solidFill>
                  <a:prstClr val="black">
                    <a:lumMod val="75000"/>
                    <a:lumOff val="25000"/>
                  </a:prstClr>
                </a:solidFill>
                <a:latin typeface="Arial" panose="020B0604020202020204" pitchFamily="34" charset="0"/>
                <a:cs typeface="Arial" panose="020B0604020202020204" pitchFamily="34" charset="0"/>
              </a:rPr>
              <a:t>         </a:t>
            </a: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en el CBR al 30.09.2024</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(La idea es que se apuren y los inmuebles se vendan pronto)</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4.3) Si el beneficiario la adquirió con un subsidio habitacional, sólo será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2400" dirty="0">
                <a:solidFill>
                  <a:prstClr val="black">
                    <a:lumMod val="75000"/>
                    <a:lumOff val="25000"/>
                  </a:prstClr>
                </a:solidFill>
                <a:latin typeface="Arial" panose="020B0604020202020204" pitchFamily="34" charset="0"/>
                <a:cs typeface="Arial" panose="020B0604020202020204" pitchFamily="34" charset="0"/>
              </a:rPr>
              <a:t>         </a:t>
            </a: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necesario que la respectiva escritura se haya suscrito entre el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01.11.23 y el 30.09.2024.</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4.4) </a:t>
            </a:r>
            <a:r>
              <a:rPr kumimoji="0" lang="es-MX" sz="2400" b="1" i="0" u="none" strike="noStrike" kern="1200" cap="none" spc="0" normalizeH="0" baseline="0" noProof="0" dirty="0">
                <a:ln>
                  <a:noFill/>
                </a:ln>
                <a:solidFill>
                  <a:srgbClr val="C00000"/>
                </a:solidFill>
                <a:effectLst/>
                <a:highlight>
                  <a:srgbClr val="FFFF00"/>
                </a:highlight>
                <a:uLnTx/>
                <a:uFillTx/>
                <a:latin typeface="Arial" panose="020B0604020202020204" pitchFamily="34" charset="0"/>
                <a:ea typeface="+mn-ea"/>
                <a:cs typeface="Arial" panose="020B0604020202020204" pitchFamily="34" charset="0"/>
              </a:rPr>
              <a:t>El crédito tributario podrá ser utilizado respecto de una sola vivienda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2400" b="1" dirty="0">
                <a:solidFill>
                  <a:srgbClr val="C00000"/>
                </a:solidFill>
                <a:highlight>
                  <a:srgbClr val="FFFF00"/>
                </a:highlight>
                <a:latin typeface="Arial" panose="020B0604020202020204" pitchFamily="34" charset="0"/>
                <a:cs typeface="Arial" panose="020B0604020202020204" pitchFamily="34" charset="0"/>
              </a:rPr>
              <a:t>           </a:t>
            </a:r>
            <a:r>
              <a:rPr kumimoji="0" lang="es-MX" sz="2400" b="1" i="0" u="none" strike="noStrike" kern="1200" cap="none" spc="0" normalizeH="0" baseline="0" noProof="0" dirty="0">
                <a:ln>
                  <a:noFill/>
                </a:ln>
                <a:solidFill>
                  <a:srgbClr val="C00000"/>
                </a:solidFill>
                <a:effectLst/>
                <a:highlight>
                  <a:srgbClr val="FFFF00"/>
                </a:highlight>
                <a:uLnTx/>
                <a:uFillTx/>
                <a:latin typeface="Arial" panose="020B0604020202020204" pitchFamily="34" charset="0"/>
                <a:ea typeface="+mn-ea"/>
                <a:cs typeface="Arial" panose="020B0604020202020204" pitchFamily="34" charset="0"/>
              </a:rPr>
              <a:t>que sea comprada bajo esta Ley 21.631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1" i="0" u="none" strike="noStrike" kern="1200" cap="none" spc="0" normalizeH="0" baseline="0" noProof="0" dirty="0">
                <a:ln>
                  <a:noFill/>
                </a:ln>
                <a:solidFill>
                  <a:srgbClr val="C00000"/>
                </a:solidFill>
                <a:effectLst/>
                <a:highlight>
                  <a:srgbClr val="FFFF00"/>
                </a:highlight>
                <a:uLnTx/>
                <a:uFillTx/>
                <a:latin typeface="Arial" panose="020B0604020202020204" pitchFamily="34" charset="0"/>
                <a:ea typeface="+mn-ea"/>
                <a:cs typeface="Arial" panose="020B0604020202020204" pitchFamily="34" charset="0"/>
              </a:rPr>
              <a:t>          (Pero la P.N. puede tener otras propiedades viejas o no, las cuales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1" i="0" u="none" strike="noStrike" kern="1200" cap="none" spc="0" normalizeH="0" baseline="0" noProof="0" dirty="0">
                <a:ln>
                  <a:noFill/>
                </a:ln>
                <a:solidFill>
                  <a:srgbClr val="C00000"/>
                </a:solidFill>
                <a:effectLst/>
                <a:highlight>
                  <a:srgbClr val="FFFF00"/>
                </a:highlight>
                <a:uLnTx/>
                <a:uFillTx/>
                <a:latin typeface="Arial" panose="020B0604020202020204" pitchFamily="34" charset="0"/>
                <a:ea typeface="+mn-ea"/>
                <a:cs typeface="Arial" panose="020B0604020202020204" pitchFamily="34" charset="0"/>
              </a:rPr>
              <a:t>           no tienen NQV con esta ley)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4.5) Si ha adquirido más de una vivienda, bajo esta Ley, podrá elegir la </a:t>
            </a: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2400" dirty="0">
                <a:solidFill>
                  <a:prstClr val="black">
                    <a:lumMod val="75000"/>
                    <a:lumOff val="25000"/>
                  </a:prstClr>
                </a:solidFill>
                <a:latin typeface="Arial" panose="020B0604020202020204" pitchFamily="34" charset="0"/>
                <a:cs typeface="Arial" panose="020B0604020202020204" pitchFamily="34" charset="0"/>
              </a:rPr>
              <a:t>          </a:t>
            </a:r>
            <a:r>
              <a:rPr kumimoji="0" lang="es-MX"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que estime más conveniente, pero es por una sola.</a:t>
            </a:r>
            <a:endParaRPr kumimoji="0" lang="es-CL" sz="24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endParaRPr kumimoji="0" lang="es-MX"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es-MX" dirty="0"/>
          </a:p>
        </p:txBody>
      </p:sp>
    </p:spTree>
    <p:extLst>
      <p:ext uri="{BB962C8B-B14F-4D97-AF65-F5344CB8AC3E}">
        <p14:creationId xmlns:p14="http://schemas.microsoft.com/office/powerpoint/2010/main" val="2682068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61EA-213D-C73A-020E-CD077DEE5818}"/>
              </a:ext>
            </a:extLst>
          </p:cNvPr>
          <p:cNvSpPr>
            <a:spLocks noGrp="1"/>
          </p:cNvSpPr>
          <p:nvPr>
            <p:ph type="title"/>
          </p:nvPr>
        </p:nvSpPr>
        <p:spPr>
          <a:xfrm>
            <a:off x="1052804" y="-157390"/>
            <a:ext cx="10515600" cy="1325563"/>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9A2AF190-3CDE-A15B-6A6F-57A19B6CC0AA}"/>
              </a:ext>
            </a:extLst>
          </p:cNvPr>
          <p:cNvSpPr>
            <a:spLocks noGrp="1"/>
          </p:cNvSpPr>
          <p:nvPr>
            <p:ph idx="1"/>
          </p:nvPr>
        </p:nvSpPr>
        <p:spPr>
          <a:xfrm>
            <a:off x="737118" y="1352939"/>
            <a:ext cx="10616682" cy="4824024"/>
          </a:xfrm>
        </p:spPr>
        <p: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2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Requisitos de la compraventa e inscripción de la vivienda.</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CL"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Se deberá dejar constancia en la respectiva escritura de compraventa que el contribuyente no se encuentra actualmente utilizando el crédito tributario, consignando una leyenda del siguiente tenor:</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CL" sz="22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“Se deja constancia que el (la)Sr. (Sra.)………..RUT………….  Individualizado (a) en la cláusula ….. de la presente escritura, declara, bajo su responsabilidad para todos los efectos legales, que no se encuentra actualmente utilizando el crédito tributario por concepto de dividendos a que se refiere la Ley N°21.631.”</a:t>
            </a:r>
          </a:p>
          <a:p>
            <a:pPr marL="0" indent="0">
              <a:buNone/>
            </a:pPr>
            <a:endParaRPr lang="es-MX" dirty="0"/>
          </a:p>
        </p:txBody>
      </p:sp>
    </p:spTree>
    <p:extLst>
      <p:ext uri="{BB962C8B-B14F-4D97-AF65-F5344CB8AC3E}">
        <p14:creationId xmlns:p14="http://schemas.microsoft.com/office/powerpoint/2010/main" val="3889782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C6FA33-467B-67ED-1CF1-B4DD91C93055}"/>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NOVEDADES EN EL FORM. 22 EN A.T. 2024</a:t>
            </a:r>
            <a:br>
              <a:rPr kumimoji="0" lang="es-CL" sz="2800" b="0" i="0" u="none" strike="noStrike" kern="1200" cap="none" spc="0" normalizeH="0" baseline="0" noProof="0" dirty="0">
                <a:ln>
                  <a:noFill/>
                </a:ln>
                <a:solidFill>
                  <a:prstClr val="black"/>
                </a:solidFill>
                <a:effectLst/>
                <a:uLnTx/>
                <a:uFillTx/>
                <a:latin typeface="Calibri Light"/>
                <a:ea typeface="+mj-ea"/>
                <a:cs typeface="+mj-cs"/>
              </a:rPr>
            </a:br>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960CA4F9-0DE4-78D9-7260-2B5B89E63CEC}"/>
              </a:ext>
            </a:extLst>
          </p:cNvPr>
          <p:cNvSpPr>
            <a:spLocks noGrp="1"/>
          </p:cNvSpPr>
          <p:nvPr>
            <p:ph idx="1"/>
          </p:nvPr>
        </p:nvSpPr>
        <p:spPr/>
        <p: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Contribuyentes que tienen derecho al crédito</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 Personas naturales con domicilio o residencia en Chile.</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b) Independiente del tipo de renta que perciba el beneficiario, pudiendo tratarse de contribuyentes cuyas rentas estén clasificadas en la primera o segunda categoría, o bien, afectos a otros impuestos que establece la LIR, como el </a:t>
            </a:r>
            <a:r>
              <a:rPr kumimoji="0" lang="es-ES" sz="2200" b="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cs typeface="Arial" panose="020B0604020202020204" pitchFamily="34" charset="0"/>
              </a:rPr>
              <a:t>I.Único</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por el retiro de APV, I.U. por la enajenación de acciones según el Art. 107. de la LIR. Incluso, aunque no posean rentas, solicitan devolución del crédito.</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 El requisito que la PN tenga domicilio o residencia en Chile debe cumplirse al momento de adquirir la vivienda, por lo que si en el ejercicio posterior cambia dicha condición no pierde la calidad de beneficiario.</a:t>
            </a:r>
            <a:endParaRPr kumimoji="0" lang="es-CL"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364984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0D209F-5137-C950-DA48-30539A26492F}"/>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NOVEDADES EN EL FORM. 22 EN A.T. 2024</a:t>
            </a:r>
            <a:br>
              <a:rPr kumimoji="0" lang="es-CL" sz="2800" b="0" i="0" u="none" strike="noStrike" kern="1200" cap="none" spc="0" normalizeH="0" baseline="0" noProof="0" dirty="0">
                <a:ln>
                  <a:noFill/>
                </a:ln>
                <a:solidFill>
                  <a:prstClr val="black"/>
                </a:solidFill>
                <a:effectLst/>
                <a:uLnTx/>
                <a:uFillTx/>
                <a:latin typeface="Calibri Light"/>
                <a:ea typeface="+mj-ea"/>
                <a:cs typeface="+mj-cs"/>
              </a:rPr>
            </a:br>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36BC339F-DCD9-9E7F-EAE6-FC993C03CCA0}"/>
              </a:ext>
            </a:extLst>
          </p:cNvPr>
          <p:cNvSpPr>
            <a:spLocks noGrp="1"/>
          </p:cNvSpPr>
          <p:nvPr>
            <p:ph idx="1"/>
          </p:nvPr>
        </p:nvSpPr>
        <p:spPr/>
        <p: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Contribuyentes que tienen derecho al crédito cuando la vivienda se adquiere en comunidad.</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En caso que la vivienda haya sido adquirida en comunidad de 2 </a:t>
            </a:r>
            <a:r>
              <a:rPr kumimoji="0" lang="es-ES" sz="2200" b="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cs typeface="Arial" panose="020B0604020202020204" pitchFamily="34" charset="0"/>
              </a:rPr>
              <a:t>ó</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más PN, y exista más de un deudor, en la escritura de compraventa deberá dejarse la siguiente leyenda:</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2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“El crédito tributario por concepto de dividendos a que se refiere la Ley N°21.631 que se paguen con motivo del crédito con garantía hipotecaria que se otorga mediante la presente escritura para la adquisición de una vivienda destinada a habitación, será utilizada en su totalidad por el (la) comunero (a) y deudor Sr. (Sra.)…………RUT…………..</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2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Individualizado en la cláusula…… de esta escritura pública”</a:t>
            </a:r>
            <a:endParaRPr kumimoji="0" lang="es-CL" sz="22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205907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DEB3AD-68DD-998C-72C5-58F3E3A41ECD}"/>
              </a:ext>
            </a:extLst>
          </p:cNvPr>
          <p:cNvSpPr>
            <a:spLocks noGrp="1"/>
          </p:cNvSpPr>
          <p:nvPr>
            <p:ph type="title"/>
          </p:nvPr>
        </p:nvSpPr>
        <p:spPr>
          <a:xfrm>
            <a:off x="1007706" y="365125"/>
            <a:ext cx="10346094" cy="885177"/>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t>
            </a:r>
            <a:r>
              <a:rPr lang="es-CL" sz="2800" dirty="0">
                <a:solidFill>
                  <a:prstClr val="black"/>
                </a:solidFill>
                <a:latin typeface="Calibri Light"/>
              </a:rPr>
              <a:t>CREDITO POR COMPRAS DE ACTIVO FIJO, ART. 33 BIS, AT 2024</a:t>
            </a:r>
            <a:endParaRPr lang="es-MX" dirty="0"/>
          </a:p>
        </p:txBody>
      </p:sp>
      <p:sp>
        <p:nvSpPr>
          <p:cNvPr id="3" name="Marcador de contenido 2">
            <a:extLst>
              <a:ext uri="{FF2B5EF4-FFF2-40B4-BE49-F238E27FC236}">
                <a16:creationId xmlns:a16="http://schemas.microsoft.com/office/drawing/2014/main" id="{1C506861-7D6E-A65A-47C1-DBF553BE3892}"/>
              </a:ext>
            </a:extLst>
          </p:cNvPr>
          <p:cNvSpPr>
            <a:spLocks noGrp="1"/>
          </p:cNvSpPr>
          <p:nvPr>
            <p:ph idx="1"/>
          </p:nvPr>
        </p:nvSpPr>
        <p:spPr>
          <a:xfrm>
            <a:off x="830424" y="1427584"/>
            <a:ext cx="10523376" cy="4749379"/>
          </a:xfrm>
        </p:spPr>
        <p:txBody>
          <a:bodyPr>
            <a:normAutofit/>
          </a:bodyPr>
          <a:lstStyle/>
          <a:p>
            <a:r>
              <a:rPr lang="es-MX" b="1" dirty="0">
                <a:solidFill>
                  <a:srgbClr val="0070C0"/>
                </a:solidFill>
              </a:rPr>
              <a:t>IMPROCEDENCIA PARA EMPRESAS MAYORES, DEL CREDITO POR COMPRAS DE ACTIVO FIJO, EN ART. 33 BIS, letra c)</a:t>
            </a:r>
          </a:p>
          <a:p>
            <a:pPr marL="457200" marR="346710" lvl="1" indent="0" algn="just">
              <a:lnSpc>
                <a:spcPct val="113000"/>
              </a:lnSpc>
              <a:spcBef>
                <a:spcPts val="5"/>
              </a:spcBef>
              <a:buNone/>
              <a:tabLst>
                <a:tab pos="589280" algn="l"/>
              </a:tabLst>
            </a:pPr>
            <a:r>
              <a:rPr lang="es-ES" sz="2000" b="1" spc="-20" dirty="0">
                <a:effectLst/>
                <a:latin typeface="Arial" panose="020B0604020202020204" pitchFamily="34" charset="0"/>
                <a:ea typeface="Arial" panose="020B0604020202020204" pitchFamily="34" charset="0"/>
              </a:rPr>
              <a:t>ELIMINACION</a:t>
            </a:r>
            <a:r>
              <a:rPr lang="es-ES" sz="2000" b="1" spc="-1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PARCIAL DEL DERECHO A</a:t>
            </a:r>
            <a:r>
              <a:rPr lang="es-ES" sz="2000" b="1" spc="-4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CRÉDITO POR COMPRAS DE ACTIVO</a:t>
            </a:r>
            <a:r>
              <a:rPr lang="es-ES" sz="2000" b="1" spc="-10"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FIJO,</a:t>
            </a:r>
            <a:r>
              <a:rPr lang="es-ES" sz="2000" b="1" spc="-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ARTICULO</a:t>
            </a:r>
            <a:r>
              <a:rPr lang="es-ES" sz="2000" b="1" spc="-1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33</a:t>
            </a:r>
            <a:r>
              <a:rPr lang="es-ES" sz="2000" b="1" spc="-10"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BIS,</a:t>
            </a:r>
            <a:r>
              <a:rPr lang="es-ES" sz="2000" b="1" spc="-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DESDE</a:t>
            </a:r>
            <a:r>
              <a:rPr lang="es-ES" sz="2000" b="1" spc="-3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EL 01-01-2023,</a:t>
            </a:r>
            <a:r>
              <a:rPr lang="es-ES" sz="2000" b="1" spc="-35"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PARA</a:t>
            </a:r>
            <a:r>
              <a:rPr lang="es-ES" sz="2000" b="1" spc="-70"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EMPRESAS</a:t>
            </a:r>
            <a:r>
              <a:rPr lang="es-ES" sz="2000" b="1" spc="-10" dirty="0">
                <a:effectLst/>
                <a:latin typeface="Arial" panose="020B0604020202020204" pitchFamily="34" charset="0"/>
                <a:ea typeface="Arial" panose="020B0604020202020204" pitchFamily="34" charset="0"/>
              </a:rPr>
              <a:t> </a:t>
            </a:r>
            <a:r>
              <a:rPr lang="es-ES" sz="2000" b="1" spc="-20" dirty="0">
                <a:effectLst/>
                <a:latin typeface="Arial" panose="020B0604020202020204" pitchFamily="34" charset="0"/>
                <a:ea typeface="Arial" panose="020B0604020202020204" pitchFamily="34" charset="0"/>
              </a:rPr>
              <a:t>CON VENTAS PROMEDIO, SUPERIORES A UF 100.000, EN LOS 3 EJERCICIOS ANTERIORES</a:t>
            </a:r>
            <a:r>
              <a:rPr lang="es-ES" sz="2000" b="1" spc="-20" dirty="0">
                <a:latin typeface="Arial" panose="020B0604020202020204" pitchFamily="34" charset="0"/>
                <a:ea typeface="Arial" panose="020B0604020202020204" pitchFamily="34" charset="0"/>
              </a:rPr>
              <a:t>.</a:t>
            </a:r>
            <a:endParaRPr lang="es-MX" sz="2000" spc="-20" dirty="0">
              <a:effectLst/>
              <a:latin typeface="Arial" panose="020B0604020202020204" pitchFamily="34" charset="0"/>
              <a:ea typeface="Arial" panose="020B0604020202020204" pitchFamily="34" charset="0"/>
            </a:endParaRPr>
          </a:p>
          <a:p>
            <a:pPr marL="75565" marR="57785" indent="780415">
              <a:spcBef>
                <a:spcPts val="1050"/>
              </a:spcBef>
              <a:spcAft>
                <a:spcPts val="0"/>
              </a:spcAft>
            </a:pPr>
            <a:r>
              <a:rPr lang="es-ES" sz="2000" dirty="0">
                <a:solidFill>
                  <a:srgbClr val="212121"/>
                </a:solidFill>
                <a:effectLst/>
                <a:latin typeface="Arial MT"/>
                <a:ea typeface="Arial MT"/>
                <a:cs typeface="Arial MT"/>
              </a:rPr>
              <a:t>Dicha</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eliminación</a:t>
            </a:r>
            <a:r>
              <a:rPr lang="es-ES" sz="2000" spc="-1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parcial</a:t>
            </a:r>
            <a:r>
              <a:rPr lang="es-ES" sz="2000" spc="-1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se</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concretó</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mediante</a:t>
            </a:r>
            <a:r>
              <a:rPr lang="es-ES" sz="2000" spc="-1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el</a:t>
            </a:r>
            <a:r>
              <a:rPr lang="es-ES" sz="2000" spc="-15" dirty="0">
                <a:solidFill>
                  <a:srgbClr val="212121"/>
                </a:solidFill>
                <a:effectLst/>
                <a:latin typeface="Arial MT"/>
                <a:ea typeface="Arial MT"/>
                <a:cs typeface="Arial MT"/>
              </a:rPr>
              <a:t> </a:t>
            </a:r>
            <a:r>
              <a:rPr lang="es-ES" sz="2000" dirty="0" err="1">
                <a:solidFill>
                  <a:srgbClr val="212121"/>
                </a:solidFill>
                <a:effectLst/>
                <a:latin typeface="Arial MT"/>
                <a:ea typeface="Arial MT"/>
                <a:cs typeface="Arial MT"/>
              </a:rPr>
              <a:t>N°</a:t>
            </a:r>
            <a:r>
              <a:rPr lang="es-ES" sz="2000" spc="-2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2,</a:t>
            </a:r>
            <a:r>
              <a:rPr lang="es-ES" sz="2000" spc="-3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del</a:t>
            </a:r>
            <a:r>
              <a:rPr lang="es-ES" sz="2000" spc="-1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Artículo</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1°</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de</a:t>
            </a:r>
            <a:r>
              <a:rPr lang="es-ES" sz="2000" spc="-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la Ley</a:t>
            </a:r>
            <a:endParaRPr lang="es-ES" sz="2000" dirty="0">
              <a:solidFill>
                <a:srgbClr val="212121"/>
              </a:solidFill>
              <a:latin typeface="Arial MT"/>
              <a:ea typeface="Arial MT"/>
              <a:cs typeface="Arial MT"/>
            </a:endParaRPr>
          </a:p>
          <a:p>
            <a:pPr marL="75565" marR="57785" indent="0">
              <a:spcBef>
                <a:spcPts val="1050"/>
              </a:spcBef>
              <a:spcAft>
                <a:spcPts val="0"/>
              </a:spcAft>
              <a:buNone/>
            </a:pPr>
            <a:r>
              <a:rPr lang="es-ES" sz="2000" dirty="0">
                <a:solidFill>
                  <a:srgbClr val="212121"/>
                </a:solidFill>
                <a:effectLst/>
                <a:latin typeface="Arial MT"/>
                <a:ea typeface="Arial MT"/>
                <a:cs typeface="Arial MT"/>
              </a:rPr>
              <a:t>           </a:t>
            </a:r>
            <a:r>
              <a:rPr lang="es-ES" sz="2000" dirty="0" err="1">
                <a:solidFill>
                  <a:srgbClr val="212121"/>
                </a:solidFill>
                <a:effectLst/>
                <a:latin typeface="Arial MT"/>
                <a:ea typeface="Arial MT"/>
                <a:cs typeface="Arial MT"/>
              </a:rPr>
              <a:t>N°</a:t>
            </a:r>
            <a:r>
              <a:rPr lang="es-ES" sz="2000" dirty="0">
                <a:solidFill>
                  <a:srgbClr val="212121"/>
                </a:solidFill>
                <a:effectLst/>
                <a:latin typeface="Arial MT"/>
                <a:ea typeface="Arial MT"/>
                <a:cs typeface="Arial MT"/>
              </a:rPr>
              <a:t> 21.420 de 04-02-2020. El S.I.I. emitió la Circular </a:t>
            </a:r>
            <a:r>
              <a:rPr lang="es-ES" sz="2000" dirty="0" err="1">
                <a:solidFill>
                  <a:srgbClr val="212121"/>
                </a:solidFill>
                <a:effectLst/>
                <a:latin typeface="Arial MT"/>
                <a:ea typeface="Arial MT"/>
                <a:cs typeface="Arial MT"/>
              </a:rPr>
              <a:t>N°</a:t>
            </a:r>
            <a:r>
              <a:rPr lang="es-ES" sz="2000" dirty="0">
                <a:solidFill>
                  <a:srgbClr val="212121"/>
                </a:solidFill>
                <a:effectLst/>
                <a:latin typeface="Arial MT"/>
                <a:ea typeface="Arial MT"/>
                <a:cs typeface="Arial MT"/>
              </a:rPr>
              <a:t> 39 de 31-08-2022.</a:t>
            </a:r>
            <a:endParaRPr lang="es-MX" sz="2000" dirty="0">
              <a:effectLst/>
              <a:latin typeface="Arial MT"/>
              <a:ea typeface="Arial MT"/>
              <a:cs typeface="Arial MT"/>
            </a:endParaRPr>
          </a:p>
          <a:p>
            <a:pPr marL="75565" marR="57785" indent="737870">
              <a:spcAft>
                <a:spcPts val="0"/>
              </a:spcAft>
            </a:pPr>
            <a:r>
              <a:rPr lang="es-ES" sz="2000" dirty="0">
                <a:solidFill>
                  <a:srgbClr val="212121"/>
                </a:solidFill>
                <a:effectLst/>
                <a:latin typeface="Arial MT"/>
                <a:ea typeface="Arial MT"/>
                <a:cs typeface="Arial MT"/>
              </a:rPr>
              <a:t>Se eliminó el texto de toda la letra c), del art. 33 bis de L.I.R. </a:t>
            </a:r>
            <a:r>
              <a:rPr lang="es-ES" sz="2000" b="1" dirty="0">
                <a:solidFill>
                  <a:srgbClr val="212121"/>
                </a:solidFill>
                <a:effectLst/>
                <a:latin typeface="Arial MT"/>
                <a:ea typeface="Arial MT"/>
                <a:cs typeface="Arial MT"/>
              </a:rPr>
              <a:t>Con ello, han dejado de tener derecho a este crédito, aquellas empresas con ventas o ingresos promedio de los tres ejercicios anteriores al año en que se adquieran tales activos fijos</a:t>
            </a:r>
            <a:r>
              <a:rPr lang="es-ES" sz="2000" dirty="0">
                <a:solidFill>
                  <a:srgbClr val="212121"/>
                </a:solidFill>
                <a:effectLst/>
                <a:latin typeface="Arial MT"/>
                <a:ea typeface="Arial MT"/>
                <a:cs typeface="Arial MT"/>
              </a:rPr>
              <a:t>, </a:t>
            </a:r>
            <a:r>
              <a:rPr lang="es-ES" sz="2000" b="1" dirty="0">
                <a:solidFill>
                  <a:srgbClr val="C00000"/>
                </a:solidFill>
                <a:effectLst/>
                <a:latin typeface="Arial MT"/>
                <a:ea typeface="Arial MT"/>
                <a:cs typeface="Arial MT"/>
              </a:rPr>
              <a:t>que</a:t>
            </a:r>
            <a:r>
              <a:rPr lang="es-ES" sz="2000" b="1" spc="-10" dirty="0">
                <a:solidFill>
                  <a:srgbClr val="C00000"/>
                </a:solidFill>
                <a:effectLst/>
                <a:latin typeface="Arial MT"/>
                <a:ea typeface="Arial MT"/>
                <a:cs typeface="Arial MT"/>
              </a:rPr>
              <a:t> </a:t>
            </a:r>
            <a:r>
              <a:rPr lang="es-ES" sz="2000" b="1" dirty="0">
                <a:solidFill>
                  <a:srgbClr val="C00000"/>
                </a:solidFill>
                <a:effectLst/>
                <a:latin typeface="Arial MT"/>
                <a:ea typeface="Arial MT"/>
                <a:cs typeface="Arial MT"/>
              </a:rPr>
              <a:t>sean</a:t>
            </a:r>
            <a:r>
              <a:rPr lang="es-ES" sz="2000" b="1" spc="-25" dirty="0">
                <a:solidFill>
                  <a:srgbClr val="C00000"/>
                </a:solidFill>
                <a:effectLst/>
                <a:latin typeface="Arial MT"/>
                <a:ea typeface="Arial MT"/>
                <a:cs typeface="Arial MT"/>
              </a:rPr>
              <a:t> </a:t>
            </a:r>
            <a:r>
              <a:rPr lang="es-ES" sz="2000" b="1" dirty="0">
                <a:solidFill>
                  <a:srgbClr val="C00000"/>
                </a:solidFill>
                <a:effectLst/>
                <a:latin typeface="Arial MT"/>
                <a:ea typeface="Arial MT"/>
                <a:cs typeface="Arial MT"/>
              </a:rPr>
              <a:t>superiores</a:t>
            </a:r>
            <a:r>
              <a:rPr lang="es-ES" sz="2000" b="1" spc="-35" dirty="0">
                <a:solidFill>
                  <a:srgbClr val="C00000"/>
                </a:solidFill>
                <a:effectLst/>
                <a:latin typeface="Arial MT"/>
                <a:ea typeface="Arial MT"/>
                <a:cs typeface="Arial MT"/>
              </a:rPr>
              <a:t> </a:t>
            </a:r>
            <a:r>
              <a:rPr lang="es-ES" sz="2000" b="1" dirty="0">
                <a:solidFill>
                  <a:srgbClr val="C00000"/>
                </a:solidFill>
                <a:effectLst/>
                <a:latin typeface="Arial MT"/>
                <a:ea typeface="Arial MT"/>
                <a:cs typeface="Arial MT"/>
              </a:rPr>
              <a:t>a</a:t>
            </a:r>
            <a:r>
              <a:rPr lang="es-ES" sz="2000" b="1" spc="-10" dirty="0">
                <a:solidFill>
                  <a:srgbClr val="C00000"/>
                </a:solidFill>
                <a:effectLst/>
                <a:latin typeface="Arial MT"/>
                <a:ea typeface="Arial MT"/>
                <a:cs typeface="Arial MT"/>
              </a:rPr>
              <a:t> </a:t>
            </a:r>
            <a:r>
              <a:rPr lang="es-ES" sz="2000" b="1" dirty="0">
                <a:solidFill>
                  <a:srgbClr val="C00000"/>
                </a:solidFill>
                <a:effectLst/>
                <a:latin typeface="Arial MT"/>
                <a:ea typeface="Arial MT"/>
                <a:cs typeface="Arial MT"/>
              </a:rPr>
              <a:t>UF</a:t>
            </a:r>
            <a:r>
              <a:rPr lang="es-ES" sz="2000" b="1" spc="-15" dirty="0">
                <a:solidFill>
                  <a:srgbClr val="C00000"/>
                </a:solidFill>
                <a:effectLst/>
                <a:latin typeface="Arial MT"/>
                <a:ea typeface="Arial MT"/>
                <a:cs typeface="Arial MT"/>
              </a:rPr>
              <a:t> </a:t>
            </a:r>
            <a:r>
              <a:rPr lang="es-ES" sz="2000" b="1" dirty="0">
                <a:solidFill>
                  <a:srgbClr val="C00000"/>
                </a:solidFill>
                <a:effectLst/>
                <a:latin typeface="Arial MT"/>
                <a:ea typeface="Arial MT"/>
                <a:cs typeface="Arial MT"/>
              </a:rPr>
              <a:t>100.000.</a:t>
            </a:r>
            <a:r>
              <a:rPr lang="es-ES" sz="2000" b="1"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Para</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el</a:t>
            </a:r>
            <a:r>
              <a:rPr lang="es-ES" sz="2000" spc="-1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cómputo</a:t>
            </a:r>
            <a:r>
              <a:rPr lang="es-ES" sz="2000" spc="-2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de</a:t>
            </a:r>
            <a:r>
              <a:rPr lang="es-ES" sz="2000" spc="-1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las</a:t>
            </a:r>
            <a:r>
              <a:rPr lang="es-ES" sz="2000" spc="-3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UF</a:t>
            </a:r>
            <a:r>
              <a:rPr lang="es-ES" sz="2000" spc="-15"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100.000,</a:t>
            </a:r>
            <a:r>
              <a:rPr lang="es-ES" sz="2000" spc="-3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no</a:t>
            </a:r>
            <a:r>
              <a:rPr lang="es-ES" sz="2000" spc="-1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se</a:t>
            </a:r>
            <a:r>
              <a:rPr lang="es-ES" sz="2000" spc="-10" dirty="0">
                <a:solidFill>
                  <a:srgbClr val="212121"/>
                </a:solidFill>
                <a:effectLst/>
                <a:latin typeface="Arial MT"/>
                <a:ea typeface="Arial MT"/>
                <a:cs typeface="Arial MT"/>
              </a:rPr>
              <a:t> </a:t>
            </a:r>
            <a:r>
              <a:rPr lang="es-ES" sz="2000" dirty="0">
                <a:solidFill>
                  <a:srgbClr val="212121"/>
                </a:solidFill>
                <a:effectLst/>
                <a:latin typeface="Arial MT"/>
                <a:ea typeface="Arial MT"/>
                <a:cs typeface="Arial MT"/>
              </a:rPr>
              <a:t>consideran las ventas de empresas relacionadas.</a:t>
            </a:r>
            <a:endParaRPr lang="es-MX" sz="2000" dirty="0">
              <a:effectLst/>
              <a:latin typeface="Arial MT"/>
              <a:ea typeface="Arial MT"/>
              <a:cs typeface="Arial MT"/>
            </a:endParaRPr>
          </a:p>
          <a:p>
            <a:pPr marL="777240">
              <a:spcBef>
                <a:spcPts val="5"/>
              </a:spcBef>
              <a:spcAft>
                <a:spcPts val="0"/>
              </a:spcAft>
            </a:pPr>
            <a:r>
              <a:rPr lang="es-ES" sz="2000" dirty="0">
                <a:solidFill>
                  <a:srgbClr val="C00000"/>
                </a:solidFill>
                <a:effectLst/>
                <a:latin typeface="Arial MT"/>
                <a:ea typeface="Arial MT"/>
                <a:cs typeface="Arial MT"/>
              </a:rPr>
              <a:t>Entonces,</a:t>
            </a:r>
            <a:r>
              <a:rPr lang="es-ES" sz="2000" spc="-40"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este</a:t>
            </a:r>
            <a:r>
              <a:rPr lang="es-ES" sz="2000" spc="-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crédito</a:t>
            </a:r>
            <a:r>
              <a:rPr lang="es-ES" sz="2000" spc="-20"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de</a:t>
            </a:r>
            <a:r>
              <a:rPr lang="es-ES" sz="2000" spc="-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dicha</a:t>
            </a:r>
            <a:r>
              <a:rPr lang="es-ES" sz="2000" spc="-20"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letra</a:t>
            </a:r>
            <a:r>
              <a:rPr lang="es-ES" sz="2000" spc="-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c),</a:t>
            </a:r>
            <a:r>
              <a:rPr lang="es-ES" sz="2000" spc="-2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fue</a:t>
            </a:r>
            <a:r>
              <a:rPr lang="es-ES" sz="2000" spc="-2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del</a:t>
            </a:r>
            <a:r>
              <a:rPr lang="es-ES" sz="2000" spc="-3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4%</a:t>
            </a:r>
            <a:r>
              <a:rPr lang="es-ES" sz="2000" spc="-3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hasta</a:t>
            </a:r>
            <a:r>
              <a:rPr lang="es-ES" sz="2000" spc="-20"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el</a:t>
            </a:r>
            <a:r>
              <a:rPr lang="es-ES" sz="2000" spc="-35" dirty="0">
                <a:solidFill>
                  <a:srgbClr val="C00000"/>
                </a:solidFill>
                <a:effectLst/>
                <a:latin typeface="Arial MT"/>
                <a:ea typeface="Arial MT"/>
                <a:cs typeface="Arial MT"/>
              </a:rPr>
              <a:t> </a:t>
            </a:r>
            <a:r>
              <a:rPr lang="es-ES" sz="2000" dirty="0">
                <a:solidFill>
                  <a:srgbClr val="C00000"/>
                </a:solidFill>
                <a:effectLst/>
                <a:latin typeface="Arial MT"/>
                <a:ea typeface="Arial MT"/>
                <a:cs typeface="Arial MT"/>
              </a:rPr>
              <a:t>31-12-</a:t>
            </a:r>
            <a:r>
              <a:rPr lang="es-ES" sz="2000" spc="-10" dirty="0">
                <a:solidFill>
                  <a:srgbClr val="C00000"/>
                </a:solidFill>
                <a:effectLst/>
                <a:latin typeface="Arial MT"/>
                <a:ea typeface="Arial MT"/>
                <a:cs typeface="Arial MT"/>
              </a:rPr>
              <a:t>2022</a:t>
            </a:r>
            <a:r>
              <a:rPr lang="es-ES" sz="2000" spc="-10" dirty="0">
                <a:solidFill>
                  <a:srgbClr val="212121"/>
                </a:solidFill>
                <a:effectLst/>
                <a:latin typeface="Arial MT"/>
                <a:ea typeface="Arial MT"/>
                <a:cs typeface="Arial MT"/>
              </a:rPr>
              <a:t>.</a:t>
            </a:r>
            <a:endParaRPr lang="es-MX" sz="2000" dirty="0"/>
          </a:p>
          <a:p>
            <a:pPr marL="0" indent="0">
              <a:buNone/>
            </a:pPr>
            <a:endParaRPr lang="es-MX" dirty="0"/>
          </a:p>
        </p:txBody>
      </p:sp>
    </p:spTree>
    <p:extLst>
      <p:ext uri="{BB962C8B-B14F-4D97-AF65-F5344CB8AC3E}">
        <p14:creationId xmlns:p14="http://schemas.microsoft.com/office/powerpoint/2010/main" val="571249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8092C5-C7E3-80C6-7CE9-1D7395130421}"/>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NOVEDADES EN EL FORM. 22 EN A.T. 2024</a:t>
            </a:r>
            <a:br>
              <a:rPr kumimoji="0" lang="es-CL" sz="2800" b="0" i="0" u="none" strike="noStrike" kern="1200" cap="none" spc="0" normalizeH="0" baseline="0" noProof="0" dirty="0">
                <a:ln>
                  <a:noFill/>
                </a:ln>
                <a:solidFill>
                  <a:prstClr val="black"/>
                </a:solidFill>
                <a:effectLst/>
                <a:uLnTx/>
                <a:uFillTx/>
                <a:latin typeface="Calibri Light"/>
                <a:ea typeface="+mj-ea"/>
                <a:cs typeface="+mj-cs"/>
              </a:rPr>
            </a:br>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3C313EF8-C7EB-4BB6-78C7-8329153A6679}"/>
              </a:ext>
            </a:extLst>
          </p:cNvPr>
          <p:cNvSpPr>
            <a:spLocks noGrp="1"/>
          </p:cNvSpPr>
          <p:nvPr>
            <p:ph idx="1"/>
          </p:nvPr>
        </p:nvSpPr>
        <p:spPr/>
        <p:txBody>
          <a:bodyPr>
            <a:normAutofit lnSpcReduction="10000"/>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Períodos en que puede usarse el crédito, de Línea 106.</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kumimoji="0" lang="es-ES" sz="22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rPr>
              <a:t>Este crédito procederá por 6 años</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En los AT 2024, 2025, 2026, 2027,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2028 y 2029, exclusivamente.</a:t>
            </a:r>
          </a:p>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2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Monto del nuevo “crédito tributario anual” y tope máximo.</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 Por los dividendos efectivamente pagados durante el año comercial,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con tope de 16 UTM vigente al mes de diciembre (AT 2024= $ </a:t>
            </a:r>
            <a:r>
              <a:rPr lang="es-ES" sz="2200" dirty="0">
                <a:solidFill>
                  <a:prstClr val="black">
                    <a:lumMod val="75000"/>
                    <a:lumOff val="25000"/>
                  </a:prstClr>
                </a:solidFill>
                <a:latin typeface="Arial" panose="020B0604020202020204" pitchFamily="34" charset="0"/>
                <a:cs typeface="Arial" panose="020B0604020202020204" pitchFamily="34" charset="0"/>
              </a:rPr>
              <a:t>1.027.456)</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b) Montos pagados y actualizados (lo señala la Circular 51 de 2023)</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2200" dirty="0">
                <a:solidFill>
                  <a:prstClr val="black">
                    <a:lumMod val="75000"/>
                    <a:lumOff val="25000"/>
                  </a:prstClr>
                </a:solidFill>
                <a:latin typeface="Arial" panose="020B0604020202020204" pitchFamily="34" charset="0"/>
                <a:cs typeface="Arial" panose="020B0604020202020204" pitchFamily="34" charset="0"/>
              </a:rPr>
              <a:t>c</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El Certificado que emite el Banco, </a:t>
            </a:r>
            <a:r>
              <a:rPr lang="es-ES" sz="2200" dirty="0" err="1">
                <a:solidFill>
                  <a:prstClr val="black">
                    <a:lumMod val="75000"/>
                    <a:lumOff val="25000"/>
                  </a:prstClr>
                </a:solidFill>
                <a:latin typeface="Arial" panose="020B0604020202020204" pitchFamily="34" charset="0"/>
                <a:cs typeface="Arial" panose="020B0604020202020204" pitchFamily="34" charset="0"/>
              </a:rPr>
              <a:t>só</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lo debe comprender la amortización del capital e intereses, sin incluir recargos tales como seguros, comisiones u otros.</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2200" dirty="0">
                <a:solidFill>
                  <a:prstClr val="black">
                    <a:lumMod val="75000"/>
                    <a:lumOff val="25000"/>
                  </a:prstClr>
                </a:solidFill>
                <a:latin typeface="Arial" panose="020B0604020202020204" pitchFamily="34" charset="0"/>
                <a:cs typeface="Arial" panose="020B0604020202020204" pitchFamily="34" charset="0"/>
              </a:rPr>
              <a:t>d</a:t>
            </a:r>
            <a:r>
              <a:rPr kumimoji="0" lang="es-ES"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Pueden ser dividendos atrasados o anticipados (Confirmado en la Circular).</a:t>
            </a:r>
            <a:endParaRPr kumimoji="0" lang="es-CL" sz="2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1297197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9681B-5BA7-C68E-7ED4-4F549F4734D4}"/>
              </a:ext>
            </a:extLst>
          </p:cNvPr>
          <p:cNvSpPr>
            <a:spLocks noGrp="1"/>
          </p:cNvSpPr>
          <p:nvPr>
            <p:ph type="title"/>
          </p:nvPr>
        </p:nvSpPr>
        <p:spPr>
          <a:xfrm>
            <a:off x="923730" y="365125"/>
            <a:ext cx="10430069" cy="950491"/>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057B1297-63DB-FFF9-36FE-3625AFC81DFC}"/>
              </a:ext>
            </a:extLst>
          </p:cNvPr>
          <p:cNvSpPr>
            <a:spLocks noGrp="1"/>
          </p:cNvSpPr>
          <p:nvPr>
            <p:ph idx="1"/>
          </p:nvPr>
        </p:nvSpPr>
        <p:spPr>
          <a:xfrm>
            <a:off x="838200" y="1315616"/>
            <a:ext cx="10515599" cy="4861347"/>
          </a:xfrm>
        </p:spPr>
        <p:txBody>
          <a:bodyPr>
            <a:normAutofit/>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Formas de hacer uso del crédito de la Línea 106.</a:t>
            </a:r>
          </a:p>
          <a:p>
            <a:pPr marL="342900" marR="0" lvl="0" indent="-342900" algn="just" defTabSz="457200" rtl="0" eaLnBrk="1" fontAlgn="auto" latinLnBrk="0" hangingPunct="1">
              <a:lnSpc>
                <a:spcPct val="100000"/>
              </a:lnSpc>
              <a:spcBef>
                <a:spcPts val="1000"/>
              </a:spcBef>
              <a:spcAft>
                <a:spcPts val="0"/>
              </a:spcAft>
              <a:buClr>
                <a:srgbClr val="A53010"/>
              </a:buClr>
              <a:buSzTx/>
              <a:buAutoNum type="alphaLcParenR"/>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Las personas que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están  obligados a declarar, obviamente, lo hacen directamente en el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formulario 22, imputándolo como crédito en contra del IGC.</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b) Quienes no están obligados a declarar, de todas maneras deberán presentar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el formulario 22, sólo para pedir la devolución del crédito, si lo desean.</a:t>
            </a: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Orden de imputación del crédito.</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 Se imputará a los impuestos personales a  continuación de aquellos créditos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que no otorgan derecho a devolución.</a:t>
            </a: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b) Si el monto de este crédito supera los impuestos personales, dicho excedente podrá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imputarse a otras obligaciones tributarias u otras cantidades que deban enterar al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Fisco, y en el evento que aún exista remanente podrá solicitar su devolución.</a:t>
            </a:r>
            <a:endPar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0" lang="es-CL"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0" indent="0">
              <a:buNone/>
            </a:pPr>
            <a:endParaRPr lang="es-MX" dirty="0"/>
          </a:p>
        </p:txBody>
      </p:sp>
    </p:spTree>
    <p:extLst>
      <p:ext uri="{BB962C8B-B14F-4D97-AF65-F5344CB8AC3E}">
        <p14:creationId xmlns:p14="http://schemas.microsoft.com/office/powerpoint/2010/main" val="2476722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24A843-BCE8-7D00-4471-DA3025A2C552}"/>
              </a:ext>
            </a:extLst>
          </p:cNvPr>
          <p:cNvSpPr>
            <a:spLocks noGrp="1"/>
          </p:cNvSpPr>
          <p:nvPr>
            <p:ph type="title"/>
          </p:nvPr>
        </p:nvSpPr>
        <p:spPr>
          <a:xfrm>
            <a:off x="838200" y="365126"/>
            <a:ext cx="10515600" cy="801202"/>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EB6F7832-87C0-B147-64C3-7CA03E7BF478}"/>
              </a:ext>
            </a:extLst>
          </p:cNvPr>
          <p:cNvSpPr>
            <a:spLocks noGrp="1"/>
          </p:cNvSpPr>
          <p:nvPr>
            <p:ph idx="1"/>
          </p:nvPr>
        </p:nvSpPr>
        <p:spPr>
          <a:xfrm>
            <a:off x="671804" y="1166328"/>
            <a:ext cx="10681996" cy="5010635"/>
          </a:xfrm>
        </p:spPr>
        <p:txBody>
          <a:bodyPr>
            <a:normAutofit fontScale="92500" lnSpcReduction="10000"/>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ES"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Compatibilidad con otros beneficios.</a:t>
            </a:r>
          </a:p>
          <a:p>
            <a:pPr marL="342900" marR="0" lvl="0" indent="-342900" algn="just" defTabSz="457200" rtl="0" eaLnBrk="1" fontAlgn="auto" latinLnBrk="0" hangingPunct="1">
              <a:lnSpc>
                <a:spcPct val="100000"/>
              </a:lnSpc>
              <a:spcBef>
                <a:spcPts val="1000"/>
              </a:spcBef>
              <a:spcAft>
                <a:spcPts val="0"/>
              </a:spcAft>
              <a:buClr>
                <a:srgbClr val="A53010"/>
              </a:buClr>
              <a:buSzTx/>
              <a:buAutoNum type="alphaLcParenR"/>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Este crédito es totalmente compatible con la rebaja de la B. Imponible del IGC </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y con todos los subsidios para la adquisición de viviendas,  entregados por el Ministerio</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de Vivienda y Urbanismo.</a:t>
            </a: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b) Cuando los beneficios tributarios, Art. 55 bis LIR y este crédito Ley 21.631, se originan en un</a:t>
            </a:r>
          </a:p>
          <a:p>
            <a:pPr marL="0" marR="0" lvl="0" indent="0" algn="just" defTabSz="457200" rtl="0" eaLnBrk="1" fontAlgn="auto" latinLnBrk="0" hangingPunct="1">
              <a:lnSpc>
                <a:spcPct val="100000"/>
              </a:lnSpc>
              <a:spcBef>
                <a:spcPts val="1000"/>
              </a:spcBef>
              <a:spcAft>
                <a:spcPts val="0"/>
              </a:spcAft>
              <a:buClr>
                <a:srgbClr val="A53010"/>
              </a:buClr>
              <a:buSzTx/>
              <a:buNone/>
              <a:tabLst/>
              <a:defRPr/>
            </a:pPr>
            <a:r>
              <a:rPr lang="es-ES" sz="1800" dirty="0">
                <a:solidFill>
                  <a:prstClr val="black">
                    <a:lumMod val="75000"/>
                    <a:lumOff val="25000"/>
                  </a:prstClr>
                </a:solidFill>
                <a:latin typeface="Arial" panose="020B0604020202020204" pitchFamily="34" charset="0"/>
                <a:cs typeface="Arial" panose="020B0604020202020204" pitchFamily="34" charset="0"/>
              </a:rPr>
              <a:t>   </a:t>
            </a:r>
            <a:r>
              <a:rPr kumimoji="0" lang="es-ES"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mismo crédito con garantía hipotecaria, podrían aplicarse ambos, pero se procederá de la siguiente forma:</a:t>
            </a:r>
            <a:endPar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lang="es-ES" sz="1800" b="1" dirty="0">
                <a:solidFill>
                  <a:prstClr val="black">
                    <a:lumMod val="75000"/>
                    <a:lumOff val="25000"/>
                  </a:prstClr>
                </a:solidFill>
                <a:latin typeface="Arial" panose="020B0604020202020204" pitchFamily="34" charset="0"/>
                <a:cs typeface="Arial" panose="020B0604020202020204" pitchFamily="34" charset="0"/>
              </a:rPr>
              <a:t>    </a:t>
            </a:r>
            <a:r>
              <a:rPr kumimoji="0" lang="es-ES"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Aspectos especiales del beneficio de la Ley 21.631.</a:t>
            </a:r>
          </a:p>
          <a:p>
            <a:pPr marL="342900" marR="0" lvl="0" indent="-342900" algn="l" defTabSz="457200" rtl="0" eaLnBrk="1" fontAlgn="auto" latinLnBrk="0" hangingPunct="1">
              <a:lnSpc>
                <a:spcPct val="100000"/>
              </a:lnSpc>
              <a:spcBef>
                <a:spcPts val="1000"/>
              </a:spcBef>
              <a:spcAft>
                <a:spcPts val="0"/>
              </a:spcAft>
              <a:buClr>
                <a:srgbClr val="A53010"/>
              </a:buClr>
              <a:buSzTx/>
              <a:buAutoNum type="alphaLcParenR"/>
              <a:tabLst/>
              <a:defRPr/>
            </a:pP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En primer lugar, se deben </a:t>
            </a:r>
            <a:r>
              <a:rPr lang="es-CL" sz="1800" dirty="0">
                <a:solidFill>
                  <a:prstClr val="black">
                    <a:lumMod val="75000"/>
                    <a:lumOff val="25000"/>
                  </a:prstClr>
                </a:solidFill>
                <a:latin typeface="Arial" panose="020B0604020202020204" pitchFamily="34" charset="0"/>
                <a:cs typeface="Arial" panose="020B0604020202020204" pitchFamily="34" charset="0"/>
              </a:rPr>
              <a:t>aplicar </a:t>
            </a: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los dividendos efectivamente pagados dentro del ejercicio comercial,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CL" sz="1800" dirty="0">
                <a:solidFill>
                  <a:prstClr val="black">
                    <a:lumMod val="75000"/>
                    <a:lumOff val="25000"/>
                  </a:prstClr>
                </a:solidFill>
                <a:latin typeface="Arial" panose="020B0604020202020204" pitchFamily="34" charset="0"/>
                <a:cs typeface="Arial" panose="020B0604020202020204" pitchFamily="34" charset="0"/>
              </a:rPr>
              <a:t>      en calidad de</a:t>
            </a: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crédito tributario establecido en esta Ley.</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b) Cuando los dividendos incluyan intereses y capital, el crédito tributario se imputará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en primer lugar al “capital” y de existir un saldo positivo, a los “intereses” del certificado.</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 El saldo de los intereses, contenidos en el certificado, no </a:t>
            </a:r>
            <a:r>
              <a:rPr lang="es-CL" sz="1800" dirty="0">
                <a:solidFill>
                  <a:prstClr val="black">
                    <a:lumMod val="75000"/>
                    <a:lumOff val="25000"/>
                  </a:prstClr>
                </a:solidFill>
                <a:latin typeface="Arial" panose="020B0604020202020204" pitchFamily="34" charset="0"/>
                <a:cs typeface="Arial" panose="020B0604020202020204" pitchFamily="34" charset="0"/>
              </a:rPr>
              <a:t>considera</a:t>
            </a: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dos en el crédito, se podrá imputar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CL" sz="1800" dirty="0">
                <a:solidFill>
                  <a:prstClr val="black">
                    <a:lumMod val="75000"/>
                    <a:lumOff val="25000"/>
                  </a:prstClr>
                </a:solidFill>
                <a:latin typeface="Arial" panose="020B0604020202020204" pitchFamily="34" charset="0"/>
                <a:cs typeface="Arial" panose="020B0604020202020204" pitchFamily="34" charset="0"/>
              </a:rPr>
              <a:t>    </a:t>
            </a:r>
            <a:r>
              <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 la franquicia del Art. 55 bis, cumpliendo con dicha normativa.</a:t>
            </a:r>
          </a:p>
          <a:p>
            <a:pPr marL="0" indent="0">
              <a:buNone/>
            </a:pPr>
            <a:endParaRPr lang="es-MX" dirty="0"/>
          </a:p>
        </p:txBody>
      </p:sp>
    </p:spTree>
    <p:extLst>
      <p:ext uri="{BB962C8B-B14F-4D97-AF65-F5344CB8AC3E}">
        <p14:creationId xmlns:p14="http://schemas.microsoft.com/office/powerpoint/2010/main" val="120435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723C7D-29EC-BD9C-D559-AE04F15E06AF}"/>
              </a:ext>
            </a:extLst>
          </p:cNvPr>
          <p:cNvSpPr>
            <a:spLocks noGrp="1"/>
          </p:cNvSpPr>
          <p:nvPr>
            <p:ph type="title"/>
          </p:nvPr>
        </p:nvSpPr>
        <p:spPr>
          <a:xfrm>
            <a:off x="979713" y="449102"/>
            <a:ext cx="10420739" cy="866516"/>
          </a:xfrm>
        </p:spPr>
        <p:txBody>
          <a:bodyPr/>
          <a:lstStyle/>
          <a:p>
            <a:r>
              <a:rPr lang="es-MX" dirty="0"/>
              <a:t> </a:t>
            </a:r>
          </a:p>
        </p:txBody>
      </p:sp>
      <p:graphicFrame>
        <p:nvGraphicFramePr>
          <p:cNvPr id="6" name="Marcador de contenido 5">
            <a:extLst>
              <a:ext uri="{FF2B5EF4-FFF2-40B4-BE49-F238E27FC236}">
                <a16:creationId xmlns:a16="http://schemas.microsoft.com/office/drawing/2014/main" id="{179B6927-AF09-573C-3AF6-714CA354D490}"/>
              </a:ext>
            </a:extLst>
          </p:cNvPr>
          <p:cNvGraphicFramePr>
            <a:graphicFrameLocks noGrp="1"/>
          </p:cNvGraphicFramePr>
          <p:nvPr>
            <p:ph idx="1"/>
            <p:extLst>
              <p:ext uri="{D42A27DB-BD31-4B8C-83A1-F6EECF244321}">
                <p14:modId xmlns:p14="http://schemas.microsoft.com/office/powerpoint/2010/main" val="3778924723"/>
              </p:ext>
            </p:extLst>
          </p:nvPr>
        </p:nvGraphicFramePr>
        <p:xfrm>
          <a:off x="916464" y="1576873"/>
          <a:ext cx="10359071" cy="4291161"/>
        </p:xfrm>
        <a:graphic>
          <a:graphicData uri="http://schemas.openxmlformats.org/drawingml/2006/table">
            <a:tbl>
              <a:tblPr/>
              <a:tblGrid>
                <a:gridCol w="3184682">
                  <a:extLst>
                    <a:ext uri="{9D8B030D-6E8A-4147-A177-3AD203B41FA5}">
                      <a16:colId xmlns:a16="http://schemas.microsoft.com/office/drawing/2014/main" val="1571588901"/>
                    </a:ext>
                  </a:extLst>
                </a:gridCol>
                <a:gridCol w="1163760">
                  <a:extLst>
                    <a:ext uri="{9D8B030D-6E8A-4147-A177-3AD203B41FA5}">
                      <a16:colId xmlns:a16="http://schemas.microsoft.com/office/drawing/2014/main" val="3773506817"/>
                    </a:ext>
                  </a:extLst>
                </a:gridCol>
                <a:gridCol w="1368377">
                  <a:extLst>
                    <a:ext uri="{9D8B030D-6E8A-4147-A177-3AD203B41FA5}">
                      <a16:colId xmlns:a16="http://schemas.microsoft.com/office/drawing/2014/main" val="4008662610"/>
                    </a:ext>
                  </a:extLst>
                </a:gridCol>
                <a:gridCol w="2455406">
                  <a:extLst>
                    <a:ext uri="{9D8B030D-6E8A-4147-A177-3AD203B41FA5}">
                      <a16:colId xmlns:a16="http://schemas.microsoft.com/office/drawing/2014/main" val="1625685333"/>
                    </a:ext>
                  </a:extLst>
                </a:gridCol>
                <a:gridCol w="1176549">
                  <a:extLst>
                    <a:ext uri="{9D8B030D-6E8A-4147-A177-3AD203B41FA5}">
                      <a16:colId xmlns:a16="http://schemas.microsoft.com/office/drawing/2014/main" val="4291282003"/>
                    </a:ext>
                  </a:extLst>
                </a:gridCol>
                <a:gridCol w="1010297">
                  <a:extLst>
                    <a:ext uri="{9D8B030D-6E8A-4147-A177-3AD203B41FA5}">
                      <a16:colId xmlns:a16="http://schemas.microsoft.com/office/drawing/2014/main" val="1188166574"/>
                    </a:ext>
                  </a:extLst>
                </a:gridCol>
              </a:tblGrid>
              <a:tr h="333377">
                <a:tc>
                  <a:txBody>
                    <a:bodyPr/>
                    <a:lstStyle/>
                    <a:p>
                      <a:pPr algn="l" rtl="0" fontAlgn="ctr"/>
                      <a:r>
                        <a:rPr lang="es-MX" sz="1800" b="1" i="0" u="none" strike="noStrike">
                          <a:solidFill>
                            <a:srgbClr val="404040"/>
                          </a:solidFill>
                          <a:effectLst/>
                          <a:latin typeface="Arial" panose="020B0604020202020204" pitchFamily="34" charset="0"/>
                        </a:rPr>
                        <a:t>Ejemplo N°1</a:t>
                      </a:r>
                    </a:p>
                  </a:txBody>
                  <a:tcPr marL="7620" marR="7620" marT="7620" marB="0" anchor="ctr">
                    <a:lnL>
                      <a:noFill/>
                    </a:lnL>
                    <a:lnR>
                      <a:noFill/>
                    </a:lnR>
                    <a:lnT>
                      <a:noFill/>
                    </a:lnT>
                    <a:lnB>
                      <a:noFill/>
                    </a:lnB>
                    <a:noFill/>
                  </a:tcPr>
                </a:tc>
                <a:tc>
                  <a:txBody>
                    <a:bodyPr/>
                    <a:lstStyle/>
                    <a:p>
                      <a:pPr algn="l" fontAlgn="b"/>
                      <a:endParaRPr lang="es-MX"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4085909380"/>
                  </a:ext>
                </a:extLst>
              </a:tr>
              <a:tr h="333377">
                <a:tc gridSpan="4">
                  <a:txBody>
                    <a:bodyPr/>
                    <a:lstStyle/>
                    <a:p>
                      <a:pPr algn="l" rtl="0" fontAlgn="ctr"/>
                      <a:r>
                        <a:rPr lang="es-MX" sz="1800" b="0" i="0" u="none" strike="noStrike">
                          <a:solidFill>
                            <a:srgbClr val="404040"/>
                          </a:solidFill>
                          <a:effectLst/>
                          <a:latin typeface="Arial" panose="020B0604020202020204" pitchFamily="34" charset="0"/>
                        </a:rPr>
                        <a:t>1) Monto del o los dividendos pagados en el ejercicio 2023, reajustados </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1,800,000</a:t>
                      </a:r>
                    </a:p>
                  </a:txBody>
                  <a:tcPr marL="7620" marR="7620" marT="7620" marB="0" anchor="b">
                    <a:lnL>
                      <a:noFill/>
                    </a:lnL>
                    <a:lnR>
                      <a:noFill/>
                    </a:lnR>
                    <a:lnT>
                      <a:noFill/>
                    </a:lnT>
                    <a:lnB>
                      <a:noFill/>
                    </a:lnB>
                    <a:noFill/>
                  </a:tcPr>
                </a:tc>
                <a:extLst>
                  <a:ext uri="{0D108BD9-81ED-4DB2-BD59-A6C34878D82A}">
                    <a16:rowId xmlns:a16="http://schemas.microsoft.com/office/drawing/2014/main" val="268857904"/>
                  </a:ext>
                </a:extLst>
              </a:tr>
              <a:tr h="333377">
                <a:tc gridSpan="3">
                  <a:txBody>
                    <a:bodyPr/>
                    <a:lstStyle/>
                    <a:p>
                      <a:pPr algn="l" rtl="0" fontAlgn="ctr"/>
                      <a:r>
                        <a:rPr lang="es-MX" sz="1800" b="0" i="0" u="none" strike="noStrike">
                          <a:solidFill>
                            <a:srgbClr val="404040"/>
                          </a:solidFill>
                          <a:effectLst/>
                          <a:latin typeface="Arial" panose="020B0604020202020204" pitchFamily="34" charset="0"/>
                        </a:rPr>
                        <a:t>2) Capital incluido en los dividendos o cuotas</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190,000</a:t>
                      </a:r>
                    </a:p>
                  </a:txBody>
                  <a:tcPr marL="7620" marR="7620" marT="7620" marB="0" anchor="b">
                    <a:lnL>
                      <a:noFill/>
                    </a:lnL>
                    <a:lnR>
                      <a:noFill/>
                    </a:lnR>
                    <a:lnT>
                      <a:noFill/>
                    </a:lnT>
                    <a:lnB>
                      <a:noFill/>
                    </a:lnB>
                    <a:noFill/>
                  </a:tcPr>
                </a:tc>
                <a:extLst>
                  <a:ext uri="{0D108BD9-81ED-4DB2-BD59-A6C34878D82A}">
                    <a16:rowId xmlns:a16="http://schemas.microsoft.com/office/drawing/2014/main" val="3793049389"/>
                  </a:ext>
                </a:extLst>
              </a:tr>
              <a:tr h="333377">
                <a:tc gridSpan="3">
                  <a:txBody>
                    <a:bodyPr/>
                    <a:lstStyle/>
                    <a:p>
                      <a:pPr algn="l" rtl="0" fontAlgn="ctr"/>
                      <a:r>
                        <a:rPr lang="es-MX" sz="1800" b="0" i="0" u="none" strike="noStrike">
                          <a:solidFill>
                            <a:srgbClr val="404040"/>
                          </a:solidFill>
                          <a:effectLst/>
                          <a:latin typeface="Arial" panose="020B0604020202020204" pitchFamily="34" charset="0"/>
                        </a:rPr>
                        <a:t>3) Intereses incluidos en los dividendos o cuotas</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1,610,000</a:t>
                      </a:r>
                    </a:p>
                  </a:txBody>
                  <a:tcPr marL="7620" marR="7620" marT="7620" marB="0" anchor="b">
                    <a:lnL>
                      <a:noFill/>
                    </a:lnL>
                    <a:lnR>
                      <a:noFill/>
                    </a:lnR>
                    <a:lnT>
                      <a:noFill/>
                    </a:lnT>
                    <a:lnB>
                      <a:noFill/>
                    </a:lnB>
                    <a:noFill/>
                  </a:tcPr>
                </a:tc>
                <a:extLst>
                  <a:ext uri="{0D108BD9-81ED-4DB2-BD59-A6C34878D82A}">
                    <a16:rowId xmlns:a16="http://schemas.microsoft.com/office/drawing/2014/main" val="2880410375"/>
                  </a:ext>
                </a:extLst>
              </a:tr>
              <a:tr h="333377">
                <a:tc gridSpan="3">
                  <a:txBody>
                    <a:bodyPr/>
                    <a:lstStyle/>
                    <a:p>
                      <a:pPr algn="l" rtl="0" fontAlgn="ctr"/>
                      <a:r>
                        <a:rPr lang="es-MX" sz="1800" b="0" i="0" u="none" strike="noStrike" dirty="0">
                          <a:solidFill>
                            <a:srgbClr val="404040"/>
                          </a:solidFill>
                          <a:effectLst/>
                          <a:latin typeface="Arial" panose="020B0604020202020204" pitchFamily="34" charset="0"/>
                        </a:rPr>
                        <a:t>4) Tope máximo del Crédito Tributario en AT 2024</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1,027,456</a:t>
                      </a:r>
                    </a:p>
                  </a:txBody>
                  <a:tcPr marL="7620" marR="7620" marT="7620" marB="0" anchor="b">
                    <a:lnL>
                      <a:noFill/>
                    </a:lnL>
                    <a:lnR>
                      <a:noFill/>
                    </a:lnR>
                    <a:lnT>
                      <a:noFill/>
                    </a:lnT>
                    <a:lnB>
                      <a:noFill/>
                    </a:lnB>
                    <a:noFill/>
                  </a:tcPr>
                </a:tc>
                <a:extLst>
                  <a:ext uri="{0D108BD9-81ED-4DB2-BD59-A6C34878D82A}">
                    <a16:rowId xmlns:a16="http://schemas.microsoft.com/office/drawing/2014/main" val="2802280597"/>
                  </a:ext>
                </a:extLst>
              </a:tr>
              <a:tr h="333377">
                <a:tc>
                  <a:txBody>
                    <a:bodyPr/>
                    <a:lstStyle/>
                    <a:p>
                      <a:pPr algn="l" rtl="0" fontAlgn="ctr"/>
                      <a:r>
                        <a:rPr lang="es-MX" sz="1800" b="1" i="0" u="none" strike="noStrike" dirty="0">
                          <a:solidFill>
                            <a:srgbClr val="404040"/>
                          </a:solidFill>
                          <a:effectLst/>
                          <a:latin typeface="Arial" panose="020B0604020202020204" pitchFamily="34" charset="0"/>
                        </a:rPr>
                        <a:t>DESARROLLO</a:t>
                      </a:r>
                    </a:p>
                  </a:txBody>
                  <a:tcPr marL="7620" marR="7620" marT="7620" marB="0" anchor="ctr">
                    <a:lnL>
                      <a:noFill/>
                    </a:lnL>
                    <a:lnR>
                      <a:noFill/>
                    </a:lnR>
                    <a:lnT>
                      <a:noFill/>
                    </a:lnT>
                    <a:lnB>
                      <a:noFill/>
                    </a:lnB>
                    <a:noFill/>
                  </a:tcPr>
                </a:tc>
                <a:tc>
                  <a:txBody>
                    <a:bodyPr/>
                    <a:lstStyle/>
                    <a:p>
                      <a:pPr algn="l" fontAlgn="b"/>
                      <a:r>
                        <a:rPr lang="es-MX" sz="18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664250272"/>
                  </a:ext>
                </a:extLst>
              </a:tr>
              <a:tr h="333377">
                <a:tc>
                  <a:txBody>
                    <a:bodyPr/>
                    <a:lstStyle/>
                    <a:p>
                      <a:pPr algn="l" rtl="0" fontAlgn="ctr"/>
                      <a:r>
                        <a:rPr lang="es-MX" sz="1800" b="1" i="0" u="none" strike="noStrike" dirty="0">
                          <a:solidFill>
                            <a:srgbClr val="404040"/>
                          </a:solidFill>
                          <a:effectLst/>
                          <a:latin typeface="Arial" panose="020B0604020202020204" pitchFamily="34" charset="0"/>
                        </a:rPr>
                        <a:t>CONCEPTOS</a:t>
                      </a:r>
                    </a:p>
                  </a:txBody>
                  <a:tcPr marL="7620" marR="7620" marT="7620" marB="0" anchor="ctr">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1° CAPITAL</a:t>
                      </a:r>
                    </a:p>
                  </a:txBody>
                  <a:tcPr marL="7620" marR="7620" marT="7620" marB="0" anchor="b">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2° INTERESES</a:t>
                      </a:r>
                    </a:p>
                  </a:txBody>
                  <a:tcPr marL="7620" marR="7620" marT="7620" marB="0" anchor="b">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                        TOTAL</a:t>
                      </a:r>
                    </a:p>
                  </a:txBody>
                  <a:tcPr marL="7620" marR="7620" marT="7620" marB="0" anchor="b">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4142040622"/>
                  </a:ext>
                </a:extLst>
              </a:tr>
              <a:tr h="333377">
                <a:tc>
                  <a:txBody>
                    <a:bodyPr/>
                    <a:lstStyle/>
                    <a:p>
                      <a:pPr algn="l" rtl="0" fontAlgn="ctr"/>
                      <a:r>
                        <a:rPr lang="es-MX" sz="1800" b="0" i="0" u="none" strike="noStrike">
                          <a:solidFill>
                            <a:srgbClr val="404040"/>
                          </a:solidFill>
                          <a:effectLst/>
                          <a:latin typeface="Arial" panose="020B0604020202020204" pitchFamily="34" charset="0"/>
                        </a:rPr>
                        <a:t>Total valores certificados</a:t>
                      </a:r>
                    </a:p>
                  </a:txBody>
                  <a:tcPr marL="7620" marR="7620" marT="7620" marB="0" anchor="ctr">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190,000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1,610,000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1,800,000</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3837080098"/>
                  </a:ext>
                </a:extLst>
              </a:tr>
              <a:tr h="333377">
                <a:tc>
                  <a:txBody>
                    <a:bodyPr/>
                    <a:lstStyle/>
                    <a:p>
                      <a:pPr algn="l" rtl="0" fontAlgn="ctr"/>
                      <a:r>
                        <a:rPr lang="es-MX" sz="1800" b="0" i="0" u="none" strike="noStrike">
                          <a:solidFill>
                            <a:srgbClr val="404040"/>
                          </a:solidFill>
                          <a:effectLst/>
                          <a:latin typeface="Arial" panose="020B0604020202020204" pitchFamily="34" charset="0"/>
                        </a:rPr>
                        <a:t>Utilización como Crédito</a:t>
                      </a:r>
                    </a:p>
                  </a:txBody>
                  <a:tcPr marL="7620" marR="7620" marT="7620" marB="0" anchor="ctr">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-190,000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-837,456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-1,027,456</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extLst>
                  <a:ext uri="{0D108BD9-81ED-4DB2-BD59-A6C34878D82A}">
                    <a16:rowId xmlns:a16="http://schemas.microsoft.com/office/drawing/2014/main" val="4150257801"/>
                  </a:ext>
                </a:extLst>
              </a:tr>
              <a:tr h="333377">
                <a:tc>
                  <a:txBody>
                    <a:bodyPr/>
                    <a:lstStyle/>
                    <a:p>
                      <a:pPr algn="l" rtl="0" fontAlgn="ctr"/>
                      <a:r>
                        <a:rPr lang="es-MX" sz="1800" b="0" i="0" u="none" strike="noStrike">
                          <a:solidFill>
                            <a:srgbClr val="404040"/>
                          </a:solidFill>
                          <a:effectLst/>
                          <a:latin typeface="Arial" panose="020B0604020202020204" pitchFamily="34" charset="0"/>
                        </a:rPr>
                        <a:t>Saldo para aplicar Art. 55 bis</a:t>
                      </a:r>
                    </a:p>
                  </a:txBody>
                  <a:tcPr marL="7620" marR="7620" marT="7620" marB="0" anchor="ctr">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772,544</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772,544</a:t>
                      </a:r>
                    </a:p>
                  </a:txBody>
                  <a:tcPr marL="7620" marR="7620" marT="7620" marB="0" anchor="b">
                    <a:lnL>
                      <a:noFill/>
                    </a:lnL>
                    <a:lnR>
                      <a:noFill/>
                    </a:lnR>
                    <a:lnT>
                      <a:noFill/>
                    </a:lnT>
                    <a:lnB>
                      <a:noFill/>
                    </a:lnB>
                    <a:noFill/>
                  </a:tcPr>
                </a:tc>
                <a:tc>
                  <a:txBody>
                    <a:bodyPr/>
                    <a:lstStyle/>
                    <a:p>
                      <a:pPr algn="l" fontAlgn="b"/>
                      <a:endParaRPr lang="es-MX"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s-MX" sz="1800" b="0" i="0" u="none" strike="noStrike" dirty="0">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extLst>
                  <a:ext uri="{0D108BD9-81ED-4DB2-BD59-A6C34878D82A}">
                    <a16:rowId xmlns:a16="http://schemas.microsoft.com/office/drawing/2014/main" val="452858578"/>
                  </a:ext>
                </a:extLst>
              </a:tr>
              <a:tr h="333377">
                <a:tc gridSpan="4">
                  <a:txBody>
                    <a:bodyPr/>
                    <a:lstStyle/>
                    <a:p>
                      <a:pPr algn="l" fontAlgn="b"/>
                      <a:r>
                        <a:rPr lang="es-MX" sz="1800" b="0" i="0" u="none" strike="noStrike" dirty="0">
                          <a:solidFill>
                            <a:srgbClr val="000000"/>
                          </a:solidFill>
                          <a:effectLst/>
                          <a:latin typeface="Aptos Narrow" panose="020B0004020202020204" pitchFamily="34" charset="0"/>
                        </a:rPr>
                        <a:t>NOTA: La rebaja a la Base Global, por Art. 55 bis, es sólo por intereses y</a:t>
                      </a:r>
                    </a:p>
                  </a:txBody>
                  <a:tcPr marL="7620" marR="7620" marT="7620" marB="0" anchor="b">
                    <a:lnL>
                      <a:noFill/>
                    </a:lnL>
                    <a:lnR>
                      <a:noFill/>
                    </a:lnR>
                    <a:lnT>
                      <a:noFill/>
                    </a:lnT>
                    <a:lnB>
                      <a:noFill/>
                    </a:lnB>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extLst>
                  <a:ext uri="{0D108BD9-81ED-4DB2-BD59-A6C34878D82A}">
                    <a16:rowId xmlns:a16="http://schemas.microsoft.com/office/drawing/2014/main" val="3306537237"/>
                  </a:ext>
                </a:extLst>
              </a:tr>
              <a:tr h="624014">
                <a:tc gridSpan="4">
                  <a:txBody>
                    <a:bodyPr/>
                    <a:lstStyle/>
                    <a:p>
                      <a:pPr algn="l" rtl="0" fontAlgn="ctr"/>
                      <a:r>
                        <a:rPr lang="es-MX" sz="1800" b="0" i="0" u="none" strike="noStrike" dirty="0">
                          <a:solidFill>
                            <a:srgbClr val="404040"/>
                          </a:solidFill>
                          <a:effectLst/>
                          <a:latin typeface="Arial" panose="020B0604020202020204" pitchFamily="34" charset="0"/>
                        </a:rPr>
                        <a:t>en este ejemplo, procede aplicar un monto de </a:t>
                      </a:r>
                      <a:r>
                        <a:rPr lang="es-MX" sz="1800" b="0" i="0" u="none" strike="noStrike" dirty="0">
                          <a:solidFill>
                            <a:srgbClr val="C00000"/>
                          </a:solidFill>
                          <a:effectLst/>
                          <a:latin typeface="Arial" panose="020B0604020202020204" pitchFamily="34" charset="0"/>
                        </a:rPr>
                        <a:t>772.544</a:t>
                      </a:r>
                      <a:r>
                        <a:rPr lang="es-MX" sz="1800" b="0" i="0" u="none" strike="noStrike" dirty="0">
                          <a:solidFill>
                            <a:srgbClr val="404040"/>
                          </a:solidFill>
                          <a:effectLst/>
                          <a:latin typeface="Arial" panose="020B0604020202020204" pitchFamily="34" charset="0"/>
                        </a:rPr>
                        <a:t>, si se cumplen las normas </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r>
                        <a:rPr lang="es-MX" sz="18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tc>
                  <a:txBody>
                    <a:bodyPr/>
                    <a:lstStyle/>
                    <a:p>
                      <a:pPr algn="l" fontAlgn="b"/>
                      <a:endParaRPr lang="es-MX"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790828298"/>
                  </a:ext>
                </a:extLst>
              </a:tr>
            </a:tbl>
          </a:graphicData>
        </a:graphic>
      </p:graphicFrame>
    </p:spTree>
    <p:extLst>
      <p:ext uri="{BB962C8B-B14F-4D97-AF65-F5344CB8AC3E}">
        <p14:creationId xmlns:p14="http://schemas.microsoft.com/office/powerpoint/2010/main" val="1146978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B463E-A545-C403-70FA-138E14EEB500}"/>
              </a:ext>
            </a:extLst>
          </p:cNvPr>
          <p:cNvSpPr>
            <a:spLocks noGrp="1"/>
          </p:cNvSpPr>
          <p:nvPr>
            <p:ph type="title"/>
          </p:nvPr>
        </p:nvSpPr>
        <p:spPr>
          <a:xfrm>
            <a:off x="1035698" y="365126"/>
            <a:ext cx="10318102" cy="810532"/>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       </a:t>
            </a:r>
            <a:endParaRPr lang="es-MX" dirty="0"/>
          </a:p>
        </p:txBody>
      </p:sp>
      <p:sp>
        <p:nvSpPr>
          <p:cNvPr id="3" name="Marcador de contenido 2">
            <a:extLst>
              <a:ext uri="{FF2B5EF4-FFF2-40B4-BE49-F238E27FC236}">
                <a16:creationId xmlns:a16="http://schemas.microsoft.com/office/drawing/2014/main" id="{56141D19-ADBB-EF90-9C2F-21C8213E418C}"/>
              </a:ext>
            </a:extLst>
          </p:cNvPr>
          <p:cNvSpPr>
            <a:spLocks noGrp="1"/>
          </p:cNvSpPr>
          <p:nvPr>
            <p:ph idx="1"/>
          </p:nvPr>
        </p:nvSpPr>
        <p:spPr>
          <a:xfrm>
            <a:off x="895738" y="1390261"/>
            <a:ext cx="10458061" cy="4786702"/>
          </a:xfrm>
        </p:spPr>
        <p:txBody>
          <a:bodyPr>
            <a:normAutofit fontScale="92500" lnSpcReduction="10000"/>
          </a:bodyPr>
          <a:lstStyle/>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Conclusión: </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En este caso el monto del dividendo es de 1.800.000 </a:t>
            </a:r>
            <a:r>
              <a:rPr lang="es-MX" sz="1800" dirty="0">
                <a:solidFill>
                  <a:prstClr val="black">
                    <a:lumMod val="75000"/>
                    <a:lumOff val="25000"/>
                  </a:prstClr>
                </a:solidFill>
                <a:latin typeface="Arial" panose="020B0604020202020204" pitchFamily="34" charset="0"/>
                <a:cs typeface="Arial" panose="020B0604020202020204" pitchFamily="34" charset="0"/>
              </a:rPr>
              <a:t> y </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supera al crédito máximo.</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a) Monto total de dividendos o cuotas pagadas              1.800.000</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a:t>
            </a:r>
            <a:r>
              <a:rPr kumimoji="0" lang="es-MX" sz="1800" b="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b) Monto del crédito tributario (tope: 16 UTM)                 1.027.456</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c) Diferencia a utilizar según Art. 55 bis (a (-) b)                772.544</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El monto del crédito tributario, en este caso, de 1.027.456 se debe imputar </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en primer lugar, a la cuota de capital, de 190.000 que está dentro del total pagado, de </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$1.800.000, resultando:</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(1.027.456 – Capital 190.000 = Intereses ocupados como crédito 837.456, por diferencia o </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por  </a:t>
            </a:r>
            <a:r>
              <a:rPr kumimoji="0" lang="es-MX" sz="1800" b="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cachativa</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d</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Por lo tanto, los intereses utilizados como crédito tributario, en Línea 106 son           837.456</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e</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Total de Intereses pagados, según el certificado                                                       1.610.000</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f</a:t>
            </a:r>
            <a:r>
              <a:rPr kumimoji="0" lang="es-MX" sz="18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Diferencia: Intereses disponibles a utilizar, Rebaja Base, Art. 55 bis,</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Línea 21, Cód. 750 (si cumple requisitos para ello)                                                772.544          </a:t>
            </a:r>
            <a:endParaRPr kumimoji="0" lang="es-CL" sz="18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a:p>
            <a:endParaRPr lang="es-MX" dirty="0"/>
          </a:p>
        </p:txBody>
      </p:sp>
    </p:spTree>
    <p:extLst>
      <p:ext uri="{BB962C8B-B14F-4D97-AF65-F5344CB8AC3E}">
        <p14:creationId xmlns:p14="http://schemas.microsoft.com/office/powerpoint/2010/main" val="1037368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055C05-E2F6-F271-D46A-C28D4F230F05}"/>
              </a:ext>
            </a:extLst>
          </p:cNvPr>
          <p:cNvSpPr>
            <a:spLocks noGrp="1"/>
          </p:cNvSpPr>
          <p:nvPr>
            <p:ph type="title"/>
          </p:nvPr>
        </p:nvSpPr>
        <p:spPr>
          <a:xfrm>
            <a:off x="952500" y="365126"/>
            <a:ext cx="10401300" cy="838524"/>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t>
            </a:r>
            <a:endParaRPr lang="es-MX" dirty="0"/>
          </a:p>
        </p:txBody>
      </p:sp>
      <p:graphicFrame>
        <p:nvGraphicFramePr>
          <p:cNvPr id="5" name="Marcador de contenido 4">
            <a:extLst>
              <a:ext uri="{FF2B5EF4-FFF2-40B4-BE49-F238E27FC236}">
                <a16:creationId xmlns:a16="http://schemas.microsoft.com/office/drawing/2014/main" id="{999D0C56-DBFC-9EC6-6D3F-818BEE2F2295}"/>
              </a:ext>
            </a:extLst>
          </p:cNvPr>
          <p:cNvGraphicFramePr>
            <a:graphicFrameLocks noGrp="1"/>
          </p:cNvGraphicFramePr>
          <p:nvPr>
            <p:ph idx="1"/>
            <p:extLst>
              <p:ext uri="{D42A27DB-BD31-4B8C-83A1-F6EECF244321}">
                <p14:modId xmlns:p14="http://schemas.microsoft.com/office/powerpoint/2010/main" val="1001237461"/>
              </p:ext>
            </p:extLst>
          </p:nvPr>
        </p:nvGraphicFramePr>
        <p:xfrm>
          <a:off x="952500" y="1203650"/>
          <a:ext cx="10286999" cy="5085746"/>
        </p:xfrm>
        <a:graphic>
          <a:graphicData uri="http://schemas.openxmlformats.org/drawingml/2006/table">
            <a:tbl>
              <a:tblPr/>
              <a:tblGrid>
                <a:gridCol w="2670903">
                  <a:extLst>
                    <a:ext uri="{9D8B030D-6E8A-4147-A177-3AD203B41FA5}">
                      <a16:colId xmlns:a16="http://schemas.microsoft.com/office/drawing/2014/main" val="983361116"/>
                    </a:ext>
                  </a:extLst>
                </a:gridCol>
                <a:gridCol w="1098315">
                  <a:extLst>
                    <a:ext uri="{9D8B030D-6E8A-4147-A177-3AD203B41FA5}">
                      <a16:colId xmlns:a16="http://schemas.microsoft.com/office/drawing/2014/main" val="1919391550"/>
                    </a:ext>
                  </a:extLst>
                </a:gridCol>
                <a:gridCol w="1483835">
                  <a:extLst>
                    <a:ext uri="{9D8B030D-6E8A-4147-A177-3AD203B41FA5}">
                      <a16:colId xmlns:a16="http://schemas.microsoft.com/office/drawing/2014/main" val="74772861"/>
                    </a:ext>
                  </a:extLst>
                </a:gridCol>
                <a:gridCol w="2662583">
                  <a:extLst>
                    <a:ext uri="{9D8B030D-6E8A-4147-A177-3AD203B41FA5}">
                      <a16:colId xmlns:a16="http://schemas.microsoft.com/office/drawing/2014/main" val="3533853911"/>
                    </a:ext>
                  </a:extLst>
                </a:gridCol>
                <a:gridCol w="1275821">
                  <a:extLst>
                    <a:ext uri="{9D8B030D-6E8A-4147-A177-3AD203B41FA5}">
                      <a16:colId xmlns:a16="http://schemas.microsoft.com/office/drawing/2014/main" val="3039035003"/>
                    </a:ext>
                  </a:extLst>
                </a:gridCol>
                <a:gridCol w="1095542">
                  <a:extLst>
                    <a:ext uri="{9D8B030D-6E8A-4147-A177-3AD203B41FA5}">
                      <a16:colId xmlns:a16="http://schemas.microsoft.com/office/drawing/2014/main" val="2494478421"/>
                    </a:ext>
                  </a:extLst>
                </a:gridCol>
              </a:tblGrid>
              <a:tr h="348422">
                <a:tc gridSpan="2">
                  <a:txBody>
                    <a:bodyPr/>
                    <a:lstStyle/>
                    <a:p>
                      <a:pPr algn="l" rtl="0" fontAlgn="ctr"/>
                      <a:r>
                        <a:rPr lang="es-MX" sz="1800" b="1" i="0" u="none" strike="noStrike">
                          <a:solidFill>
                            <a:srgbClr val="404040"/>
                          </a:solidFill>
                          <a:effectLst/>
                          <a:latin typeface="Arial" panose="020B0604020202020204" pitchFamily="34" charset="0"/>
                        </a:rPr>
                        <a:t>Ejemplo N°2; Crédito Línea 106</a:t>
                      </a:r>
                    </a:p>
                  </a:txBody>
                  <a:tcPr marL="7620" marR="7620" marT="7620" marB="0" anchor="ctr">
                    <a:lnL>
                      <a:noFill/>
                    </a:lnL>
                    <a:lnR>
                      <a:noFill/>
                    </a:lnR>
                    <a:lnT>
                      <a:noFill/>
                    </a:lnT>
                    <a:lnB>
                      <a:noFill/>
                    </a:lnB>
                    <a:noFill/>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301868807"/>
                  </a:ext>
                </a:extLst>
              </a:tr>
              <a:tr h="348422">
                <a:tc gridSpan="4">
                  <a:txBody>
                    <a:bodyPr/>
                    <a:lstStyle/>
                    <a:p>
                      <a:pPr algn="l" rtl="0" fontAlgn="ctr"/>
                      <a:r>
                        <a:rPr lang="es-MX" sz="1800" b="0" i="0" u="none" strike="noStrike" dirty="0">
                          <a:solidFill>
                            <a:srgbClr val="404040"/>
                          </a:solidFill>
                          <a:effectLst/>
                          <a:latin typeface="Arial" panose="020B0604020202020204" pitchFamily="34" charset="0"/>
                        </a:rPr>
                        <a:t>1) Monto del o los dividendos pagados en el ejercicio 2023, reajustados </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4,200,000</a:t>
                      </a:r>
                    </a:p>
                  </a:txBody>
                  <a:tcPr marL="7620" marR="7620" marT="7620" marB="0" anchor="b">
                    <a:lnL>
                      <a:noFill/>
                    </a:lnL>
                    <a:lnR>
                      <a:noFill/>
                    </a:lnR>
                    <a:lnT>
                      <a:noFill/>
                    </a:lnT>
                    <a:lnB>
                      <a:noFill/>
                    </a:lnB>
                    <a:noFill/>
                  </a:tcPr>
                </a:tc>
                <a:extLst>
                  <a:ext uri="{0D108BD9-81ED-4DB2-BD59-A6C34878D82A}">
                    <a16:rowId xmlns:a16="http://schemas.microsoft.com/office/drawing/2014/main" val="2487147419"/>
                  </a:ext>
                </a:extLst>
              </a:tr>
              <a:tr h="348422">
                <a:tc gridSpan="3">
                  <a:txBody>
                    <a:bodyPr/>
                    <a:lstStyle/>
                    <a:p>
                      <a:pPr algn="l" rtl="0" fontAlgn="ctr"/>
                      <a:r>
                        <a:rPr lang="es-MX" sz="1800" b="0" i="0" u="none" strike="noStrike">
                          <a:solidFill>
                            <a:srgbClr val="404040"/>
                          </a:solidFill>
                          <a:effectLst/>
                          <a:latin typeface="Arial" panose="020B0604020202020204" pitchFamily="34" charset="0"/>
                        </a:rPr>
                        <a:t>2) Capital incluido en los dividendos o cuotas</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1,100,000</a:t>
                      </a:r>
                    </a:p>
                  </a:txBody>
                  <a:tcPr marL="7620" marR="7620" marT="7620" marB="0" anchor="b">
                    <a:lnL>
                      <a:noFill/>
                    </a:lnL>
                    <a:lnR>
                      <a:noFill/>
                    </a:lnR>
                    <a:lnT>
                      <a:noFill/>
                    </a:lnT>
                    <a:lnB>
                      <a:noFill/>
                    </a:lnB>
                    <a:noFill/>
                  </a:tcPr>
                </a:tc>
                <a:extLst>
                  <a:ext uri="{0D108BD9-81ED-4DB2-BD59-A6C34878D82A}">
                    <a16:rowId xmlns:a16="http://schemas.microsoft.com/office/drawing/2014/main" val="2253861628"/>
                  </a:ext>
                </a:extLst>
              </a:tr>
              <a:tr h="348422">
                <a:tc gridSpan="3">
                  <a:txBody>
                    <a:bodyPr/>
                    <a:lstStyle/>
                    <a:p>
                      <a:pPr algn="l" rtl="0" fontAlgn="ctr"/>
                      <a:r>
                        <a:rPr lang="es-MX" sz="1800" b="0" i="0" u="none" strike="noStrike">
                          <a:solidFill>
                            <a:srgbClr val="404040"/>
                          </a:solidFill>
                          <a:effectLst/>
                          <a:latin typeface="Arial" panose="020B0604020202020204" pitchFamily="34" charset="0"/>
                        </a:rPr>
                        <a:t>3) Intereses incluidos en los dividendos o cuotas</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3,100,000</a:t>
                      </a:r>
                    </a:p>
                  </a:txBody>
                  <a:tcPr marL="7620" marR="7620" marT="7620" marB="0" anchor="b">
                    <a:lnL>
                      <a:noFill/>
                    </a:lnL>
                    <a:lnR>
                      <a:noFill/>
                    </a:lnR>
                    <a:lnT>
                      <a:noFill/>
                    </a:lnT>
                    <a:lnB>
                      <a:noFill/>
                    </a:lnB>
                    <a:noFill/>
                  </a:tcPr>
                </a:tc>
                <a:extLst>
                  <a:ext uri="{0D108BD9-81ED-4DB2-BD59-A6C34878D82A}">
                    <a16:rowId xmlns:a16="http://schemas.microsoft.com/office/drawing/2014/main" val="3383272790"/>
                  </a:ext>
                </a:extLst>
              </a:tr>
              <a:tr h="348422">
                <a:tc gridSpan="3">
                  <a:txBody>
                    <a:bodyPr/>
                    <a:lstStyle/>
                    <a:p>
                      <a:pPr algn="l" rtl="0" fontAlgn="ctr"/>
                      <a:r>
                        <a:rPr lang="es-MX" sz="1800" b="0" i="0" u="none" strike="noStrike">
                          <a:solidFill>
                            <a:srgbClr val="404040"/>
                          </a:solidFill>
                          <a:effectLst/>
                          <a:latin typeface="Arial" panose="020B0604020202020204" pitchFamily="34" charset="0"/>
                        </a:rPr>
                        <a:t>4) Tope máximo del Crédito Tributario en AT 2024</a:t>
                      </a:r>
                    </a:p>
                  </a:txBody>
                  <a:tcPr marL="7620" marR="7620" marT="7620" marB="0" anchor="ctr">
                    <a:lnL>
                      <a:noFill/>
                    </a:lnL>
                    <a:lnR>
                      <a:noFill/>
                    </a:lnR>
                    <a:lnT>
                      <a:noFill/>
                    </a:lnT>
                    <a:lnB>
                      <a:noFill/>
                    </a:lnB>
                    <a:noFill/>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1,027,456</a:t>
                      </a:r>
                    </a:p>
                  </a:txBody>
                  <a:tcPr marL="7620" marR="7620" marT="7620" marB="0" anchor="b">
                    <a:lnL>
                      <a:noFill/>
                    </a:lnL>
                    <a:lnR>
                      <a:noFill/>
                    </a:lnR>
                    <a:lnT>
                      <a:noFill/>
                    </a:lnT>
                    <a:lnB>
                      <a:noFill/>
                    </a:lnB>
                    <a:noFill/>
                  </a:tcPr>
                </a:tc>
                <a:extLst>
                  <a:ext uri="{0D108BD9-81ED-4DB2-BD59-A6C34878D82A}">
                    <a16:rowId xmlns:a16="http://schemas.microsoft.com/office/drawing/2014/main" val="2148161540"/>
                  </a:ext>
                </a:extLst>
              </a:tr>
              <a:tr h="348422">
                <a:tc>
                  <a:txBody>
                    <a:bodyPr/>
                    <a:lstStyle/>
                    <a:p>
                      <a:pPr algn="l" rtl="0" fontAlgn="ctr"/>
                      <a:endParaRPr lang="es-MX" sz="1800" b="0" i="0" u="none" strike="noStrike">
                        <a:solidFill>
                          <a:srgbClr val="404040"/>
                        </a:solidFill>
                        <a:effectLst/>
                        <a:latin typeface="Arial" panose="020B0604020202020204" pitchFamily="34" charset="0"/>
                      </a:endParaRPr>
                    </a:p>
                  </a:txBody>
                  <a:tcPr marL="7620" marR="7620" marT="7620" marB="0" anchor="ctr">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4184878461"/>
                  </a:ext>
                </a:extLst>
              </a:tr>
              <a:tr h="348422">
                <a:tc>
                  <a:txBody>
                    <a:bodyPr/>
                    <a:lstStyle/>
                    <a:p>
                      <a:pPr algn="l" rtl="0" fontAlgn="ctr"/>
                      <a:r>
                        <a:rPr lang="es-MX" sz="1800" b="1" i="0" u="none" strike="noStrike">
                          <a:solidFill>
                            <a:srgbClr val="404040"/>
                          </a:solidFill>
                          <a:effectLst/>
                          <a:latin typeface="Arial" panose="020B0604020202020204" pitchFamily="34" charset="0"/>
                        </a:rPr>
                        <a:t>DESARROLLO</a:t>
                      </a:r>
                    </a:p>
                  </a:txBody>
                  <a:tcPr marL="7620" marR="7620" marT="7620" marB="0" anchor="ctr">
                    <a:lnL>
                      <a:noFill/>
                    </a:lnL>
                    <a:lnR>
                      <a:noFill/>
                    </a:lnR>
                    <a:lnT>
                      <a:noFill/>
                    </a:lnT>
                    <a:lnB>
                      <a:noFill/>
                    </a:lnB>
                    <a:noFill/>
                  </a:tcPr>
                </a:tc>
                <a:tc>
                  <a:txBody>
                    <a:bodyPr/>
                    <a:lstStyle/>
                    <a:p>
                      <a:pPr algn="l" fontAlgn="b"/>
                      <a:endParaRPr lang="es-MX" sz="1800" b="1"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1"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1"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826847940"/>
                  </a:ext>
                </a:extLst>
              </a:tr>
              <a:tr h="348422">
                <a:tc>
                  <a:txBody>
                    <a:bodyPr/>
                    <a:lstStyle/>
                    <a:p>
                      <a:pPr algn="l" fontAlgn="b"/>
                      <a:r>
                        <a:rPr lang="es-MX" sz="1800" b="1" i="0" u="none" strike="noStrike">
                          <a:solidFill>
                            <a:srgbClr val="000000"/>
                          </a:solidFill>
                          <a:effectLst/>
                          <a:latin typeface="Aptos Narrow" panose="020B0004020202020204" pitchFamily="34" charset="0"/>
                        </a:rPr>
                        <a:t>CONCEPTOS</a:t>
                      </a:r>
                    </a:p>
                  </a:txBody>
                  <a:tcPr marL="7620" marR="7620" marT="7620" marB="0" anchor="b">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1° CAPITAL</a:t>
                      </a:r>
                    </a:p>
                  </a:txBody>
                  <a:tcPr marL="7620" marR="7620" marT="7620" marB="0" anchor="b">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2° INTERESES</a:t>
                      </a:r>
                    </a:p>
                  </a:txBody>
                  <a:tcPr marL="7620" marR="7620" marT="7620" marB="0" anchor="b">
                    <a:lnL>
                      <a:noFill/>
                    </a:lnL>
                    <a:lnR>
                      <a:noFill/>
                    </a:lnR>
                    <a:lnT>
                      <a:noFill/>
                    </a:lnT>
                    <a:lnB>
                      <a:noFill/>
                    </a:lnB>
                    <a:noFill/>
                  </a:tcPr>
                </a:tc>
                <a:tc>
                  <a:txBody>
                    <a:bodyPr/>
                    <a:lstStyle/>
                    <a:p>
                      <a:pPr algn="l" fontAlgn="b"/>
                      <a:r>
                        <a:rPr lang="es-MX" sz="1800" b="1" i="0" u="none" strike="noStrike">
                          <a:solidFill>
                            <a:srgbClr val="000000"/>
                          </a:solidFill>
                          <a:effectLst/>
                          <a:latin typeface="Aptos Narrow" panose="020B0004020202020204" pitchFamily="34" charset="0"/>
                        </a:rPr>
                        <a:t>                    TOTAL</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473650424"/>
                  </a:ext>
                </a:extLst>
              </a:tr>
              <a:tr h="348422">
                <a:tc>
                  <a:txBody>
                    <a:bodyPr/>
                    <a:lstStyle/>
                    <a:p>
                      <a:pPr algn="l" fontAlgn="b"/>
                      <a:r>
                        <a:rPr lang="es-MX" sz="1800" b="0" i="0" u="none" strike="noStrike">
                          <a:solidFill>
                            <a:srgbClr val="000000"/>
                          </a:solidFill>
                          <a:effectLst/>
                          <a:latin typeface="Aptos Narrow" panose="020B0004020202020204" pitchFamily="34" charset="0"/>
                        </a:rPr>
                        <a:t>Total valores certificados</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1,100,000</a:t>
                      </a:r>
                    </a:p>
                  </a:txBody>
                  <a:tcPr marL="7620" marR="7620" marT="7620" marB="0" anchor="b">
                    <a:lnL>
                      <a:noFill/>
                    </a:lnL>
                    <a:lnR>
                      <a:noFill/>
                    </a:lnR>
                    <a:lnT>
                      <a:noFill/>
                    </a:lnT>
                    <a:lnB>
                      <a:noFill/>
                    </a:lnB>
                    <a:noFill/>
                  </a:tcPr>
                </a:tc>
                <a:tc>
                  <a:txBody>
                    <a:bodyPr/>
                    <a:lstStyle/>
                    <a:p>
                      <a:pPr algn="r" fontAlgn="b"/>
                      <a:r>
                        <a:rPr lang="es-MX" sz="1800" b="0" i="0" u="none" strike="noStrike" dirty="0">
                          <a:solidFill>
                            <a:srgbClr val="000000"/>
                          </a:solidFill>
                          <a:effectLst/>
                          <a:latin typeface="Aptos Narrow" panose="020B0004020202020204" pitchFamily="34" charset="0"/>
                        </a:rPr>
                        <a:t>3,100,000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4,200,000</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484203372"/>
                  </a:ext>
                </a:extLst>
              </a:tr>
              <a:tr h="348422">
                <a:tc>
                  <a:txBody>
                    <a:bodyPr/>
                    <a:lstStyle/>
                    <a:p>
                      <a:pPr algn="l" fontAlgn="b"/>
                      <a:r>
                        <a:rPr lang="es-MX" sz="1800" b="0" i="0" u="none" strike="noStrike">
                          <a:solidFill>
                            <a:srgbClr val="000000"/>
                          </a:solidFill>
                          <a:effectLst/>
                          <a:latin typeface="Aptos Narrow" panose="020B0004020202020204" pitchFamily="34" charset="0"/>
                        </a:rPr>
                        <a:t>Utilización como Crédito</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-1,027,456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-1,027,456</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136234264"/>
                  </a:ext>
                </a:extLst>
              </a:tr>
              <a:tr h="348422">
                <a:tc>
                  <a:txBody>
                    <a:bodyPr/>
                    <a:lstStyle/>
                    <a:p>
                      <a:pPr algn="l" fontAlgn="b"/>
                      <a:r>
                        <a:rPr lang="es-MX" sz="1800" b="0" i="0" u="none" strike="noStrike">
                          <a:solidFill>
                            <a:srgbClr val="000000"/>
                          </a:solidFill>
                          <a:effectLst/>
                          <a:latin typeface="Aptos Narrow" panose="020B0004020202020204" pitchFamily="34" charset="0"/>
                        </a:rPr>
                        <a:t>Saldo para aplicar Art. 55 bis</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72,544</a:t>
                      </a:r>
                    </a:p>
                  </a:txBody>
                  <a:tcPr marL="7620" marR="7620" marT="7620" marB="0" anchor="b">
                    <a:lnL>
                      <a:noFill/>
                    </a:lnL>
                    <a:lnR>
                      <a:noFill/>
                    </a:lnR>
                    <a:lnT>
                      <a:noFill/>
                    </a:lnT>
                    <a:lnB>
                      <a:noFill/>
                    </a:lnB>
                    <a:noFill/>
                  </a:tcPr>
                </a:tc>
                <a:tc>
                  <a:txBody>
                    <a:bodyPr/>
                    <a:lstStyle/>
                    <a:p>
                      <a:pPr algn="r" fontAlgn="b"/>
                      <a:r>
                        <a:rPr lang="es-MX" sz="1800" b="1" i="0" u="none" strike="noStrike">
                          <a:solidFill>
                            <a:srgbClr val="000000"/>
                          </a:solidFill>
                          <a:effectLst/>
                          <a:latin typeface="Aptos Narrow" panose="020B0004020202020204" pitchFamily="34" charset="0"/>
                        </a:rPr>
                        <a:t>3,100,000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Aptos Narrow" panose="020B0004020202020204" pitchFamily="34" charset="0"/>
                        </a:rPr>
                        <a:t>3,172,544</a:t>
                      </a: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975563614"/>
                  </a:ext>
                </a:extLst>
              </a:tr>
              <a:tr h="348422">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4063091847"/>
                  </a:ext>
                </a:extLst>
              </a:tr>
              <a:tr h="348422">
                <a:tc gridSpan="4">
                  <a:txBody>
                    <a:bodyPr/>
                    <a:lstStyle/>
                    <a:p>
                      <a:pPr algn="l" fontAlgn="b"/>
                      <a:r>
                        <a:rPr lang="es-MX" sz="1800" b="0" i="0" u="none" strike="noStrike" dirty="0">
                          <a:solidFill>
                            <a:srgbClr val="000000"/>
                          </a:solidFill>
                          <a:effectLst/>
                          <a:latin typeface="Aptos Narrow" panose="020B0004020202020204" pitchFamily="34" charset="0"/>
                        </a:rPr>
                        <a:t>NOTA: La rebaja a la Base Global, por Art. 55 bis, es sólo por intereses pagados y en</a:t>
                      </a:r>
                    </a:p>
                    <a:p>
                      <a:pPr algn="l" fontAlgn="b"/>
                      <a:r>
                        <a:rPr lang="es-MX" sz="1800" b="0" i="0" u="none" strike="noStrike" dirty="0">
                          <a:solidFill>
                            <a:srgbClr val="000000"/>
                          </a:solidFill>
                          <a:effectLst/>
                          <a:latin typeface="Aptos Narrow" panose="020B0004020202020204" pitchFamily="34" charset="0"/>
                        </a:rPr>
                        <a:t> este ejemplo, podrían aplicarse los intereses de 3.100.000, si se cumplen las normas.</a:t>
                      </a:r>
                    </a:p>
                  </a:txBody>
                  <a:tcPr marL="7620" marR="7620" marT="7620" marB="0" anchor="b">
                    <a:lnL>
                      <a:noFill/>
                    </a:lnL>
                    <a:lnR>
                      <a:noFill/>
                    </a:lnR>
                    <a:lnT>
                      <a:noFill/>
                    </a:lnT>
                    <a:lnB>
                      <a:noFill/>
                    </a:lnB>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263228381"/>
                  </a:ext>
                </a:extLst>
              </a:tr>
              <a:tr h="348422">
                <a:tc gridSpan="4">
                  <a:txBody>
                    <a:bodyPr/>
                    <a:lstStyle/>
                    <a:p>
                      <a:pPr algn="l" fontAlgn="b"/>
                      <a:endParaRPr lang="es-MX"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8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620755879"/>
                  </a:ext>
                </a:extLst>
              </a:tr>
            </a:tbl>
          </a:graphicData>
        </a:graphic>
      </p:graphicFrame>
    </p:spTree>
    <p:extLst>
      <p:ext uri="{BB962C8B-B14F-4D97-AF65-F5344CB8AC3E}">
        <p14:creationId xmlns:p14="http://schemas.microsoft.com/office/powerpoint/2010/main" val="2855967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9851B-3B86-96A5-71B9-6CE54595CF41}"/>
              </a:ext>
            </a:extLst>
          </p:cNvPr>
          <p:cNvSpPr>
            <a:spLocks noGrp="1"/>
          </p:cNvSpPr>
          <p:nvPr>
            <p:ph type="title"/>
          </p:nvPr>
        </p:nvSpPr>
        <p:spPr/>
        <p:txBody>
          <a:bodyPr/>
          <a:lstStyle/>
          <a:p>
            <a:r>
              <a:rPr lang="es-MX" dirty="0"/>
              <a:t>     </a:t>
            </a:r>
            <a:r>
              <a:rPr lang="es-MX" sz="3600" dirty="0">
                <a:solidFill>
                  <a:srgbClr val="0070C0"/>
                </a:solidFill>
              </a:rPr>
              <a:t>PREGUNTA: POR UN PREMIO DE 5.000 CHIRLITOS</a:t>
            </a:r>
          </a:p>
        </p:txBody>
      </p:sp>
      <p:sp>
        <p:nvSpPr>
          <p:cNvPr id="3" name="Marcador de contenido 2">
            <a:extLst>
              <a:ext uri="{FF2B5EF4-FFF2-40B4-BE49-F238E27FC236}">
                <a16:creationId xmlns:a16="http://schemas.microsoft.com/office/drawing/2014/main" id="{E55515A5-4487-A13B-81BC-A3E7EADE8E46}"/>
              </a:ext>
            </a:extLst>
          </p:cNvPr>
          <p:cNvSpPr>
            <a:spLocks noGrp="1"/>
          </p:cNvSpPr>
          <p:nvPr>
            <p:ph idx="1"/>
          </p:nvPr>
        </p:nvSpPr>
        <p:spPr/>
        <p:txBody>
          <a:bodyPr/>
          <a:lstStyle/>
          <a:p>
            <a:r>
              <a:rPr lang="es-MX" dirty="0">
                <a:solidFill>
                  <a:schemeClr val="accent6">
                    <a:lumMod val="50000"/>
                  </a:schemeClr>
                </a:solidFill>
              </a:rPr>
              <a:t>ENTRE LA FRANQUICIA DE LA LEY 21.631 Y LA DEL ART. 55 BIS;</a:t>
            </a:r>
          </a:p>
          <a:p>
            <a:pPr marL="0" indent="0">
              <a:buNone/>
            </a:pPr>
            <a:r>
              <a:rPr lang="es-MX" dirty="0">
                <a:solidFill>
                  <a:schemeClr val="accent6">
                    <a:lumMod val="50000"/>
                  </a:schemeClr>
                </a:solidFill>
              </a:rPr>
              <a:t>   ¿CUAL ES MÁS CONVENIENTE PARA EL CONTRIBUYENTE?</a:t>
            </a:r>
          </a:p>
          <a:p>
            <a:pPr marL="0" indent="0">
              <a:buNone/>
            </a:pPr>
            <a:endParaRPr lang="es-MX" dirty="0">
              <a:solidFill>
                <a:schemeClr val="accent6">
                  <a:lumMod val="50000"/>
                </a:schemeClr>
              </a:solidFill>
            </a:endParaRPr>
          </a:p>
          <a:p>
            <a:pPr marL="0" indent="0">
              <a:buNone/>
            </a:pPr>
            <a:r>
              <a:rPr lang="es-MX" dirty="0">
                <a:solidFill>
                  <a:schemeClr val="accent6">
                    <a:lumMod val="50000"/>
                  </a:schemeClr>
                </a:solidFill>
              </a:rPr>
              <a:t>       SE NECESITAN DOS OPINIONES DE LOS PARTICIPANTES….</a:t>
            </a:r>
          </a:p>
          <a:p>
            <a:pPr marL="0" indent="0">
              <a:buNone/>
            </a:pPr>
            <a:endParaRPr lang="es-MX" dirty="0">
              <a:solidFill>
                <a:schemeClr val="accent6">
                  <a:lumMod val="50000"/>
                </a:schemeClr>
              </a:solidFill>
            </a:endParaRPr>
          </a:p>
          <a:p>
            <a:pPr marL="0" indent="0">
              <a:buNone/>
            </a:pPr>
            <a:r>
              <a:rPr lang="es-MX" dirty="0">
                <a:solidFill>
                  <a:schemeClr val="accent6">
                    <a:lumMod val="50000"/>
                  </a:schemeClr>
                </a:solidFill>
              </a:rPr>
              <a:t>         RESPUESTA: UNANIME DEL CURSO, “LEY 21.631”</a:t>
            </a:r>
          </a:p>
        </p:txBody>
      </p:sp>
    </p:spTree>
    <p:extLst>
      <p:ext uri="{BB962C8B-B14F-4D97-AF65-F5344CB8AC3E}">
        <p14:creationId xmlns:p14="http://schemas.microsoft.com/office/powerpoint/2010/main" val="524099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045EBD-303E-5090-0968-F04F9EF94CE4}"/>
              </a:ext>
            </a:extLst>
          </p:cNvPr>
          <p:cNvSpPr>
            <a:spLocks noGrp="1"/>
          </p:cNvSpPr>
          <p:nvPr>
            <p:ph type="title"/>
          </p:nvPr>
        </p:nvSpPr>
        <p:spPr>
          <a:xfrm>
            <a:off x="838200" y="365126"/>
            <a:ext cx="10515600" cy="782540"/>
          </a:xfrm>
        </p:spPr>
        <p:txBody>
          <a:bodyPr>
            <a:normAutofit fontScale="90000"/>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NOVEDADES EN EL FORM. 22 EN A.T. 2024</a:t>
            </a:r>
            <a:br>
              <a:rPr kumimoji="0" lang="es-CL" sz="2800" b="0" i="0" u="none" strike="noStrike" kern="1200" cap="none" spc="0" normalizeH="0" baseline="0" noProof="0" dirty="0">
                <a:ln>
                  <a:noFill/>
                </a:ln>
                <a:solidFill>
                  <a:prstClr val="black"/>
                </a:solidFill>
                <a:effectLst/>
                <a:uLnTx/>
                <a:uFillTx/>
                <a:latin typeface="Calibri Light"/>
                <a:ea typeface="+mj-ea"/>
                <a:cs typeface="+mj-cs"/>
              </a:rPr>
            </a:br>
            <a:r>
              <a:rPr kumimoji="0" lang="es-CL" sz="28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AD200DAE-A990-7D66-D202-FA37402BF7CB}"/>
              </a:ext>
            </a:extLst>
          </p:cNvPr>
          <p:cNvSpPr>
            <a:spLocks noGrp="1"/>
          </p:cNvSpPr>
          <p:nvPr>
            <p:ph idx="1"/>
          </p:nvPr>
        </p:nvSpPr>
        <p:spPr>
          <a:xfrm>
            <a:off x="765110" y="1259633"/>
            <a:ext cx="10588690" cy="4917330"/>
          </a:xfrm>
        </p:spPr>
        <p:txBody>
          <a:bodyPr>
            <a:normAutofit fontScale="85000" lnSpcReduction="20000"/>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Ejemplo N°2; Crédito Línea 106</a:t>
            </a:r>
            <a:endPar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kumimoji="0" lang="es-MX"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Conclusión</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En este caso el monto del dividendo de 4.200.000, supera el tope del crédito</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    tributario de</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1.027.456</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 El crédito tributario se debe imputar en primer lugar, al capital, como dice la Ley:</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(1.027.456 – 1.100.000) = - 72.544</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b) Por lo tanto, el monto del crédito fue imputado totalmente al capital del certificado, como dice la Ley.</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c) El total de los intereses pagados de 3.100.000, en este ejemplo, </a:t>
            </a:r>
            <a:r>
              <a:rPr lang="es-MX" sz="1800" dirty="0">
                <a:solidFill>
                  <a:prstClr val="black">
                    <a:lumMod val="75000"/>
                    <a:lumOff val="25000"/>
                  </a:prstClr>
                </a:solidFill>
                <a:latin typeface="Arial" panose="020B0604020202020204" pitchFamily="34" charset="0"/>
                <a:cs typeface="Arial" panose="020B0604020202020204" pitchFamily="34" charset="0"/>
              </a:rPr>
              <a:t>quedan 100% disponibles para</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imputa</a:t>
            </a:r>
            <a:r>
              <a:rPr lang="es-MX" sz="1800" dirty="0">
                <a:solidFill>
                  <a:prstClr val="black">
                    <a:lumMod val="75000"/>
                    <a:lumOff val="25000"/>
                  </a:prstClr>
                </a:solidFill>
                <a:latin typeface="Arial" panose="020B0604020202020204" pitchFamily="34" charset="0"/>
                <a:cs typeface="Arial" panose="020B0604020202020204" pitchFamily="34" charset="0"/>
              </a:rPr>
              <a:t>r</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 la franquicia del Art. 55 bis, si se cumplen los requisitos respectivos. </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kumimoji="0" lang="es-MX"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OTRA SINTESIS</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 El monto del crédito es el tope: $ 1.027.456 y se debe imputar en primer lugar a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la cuota de capital de  $1.100.000, resultando $ 72.544</a:t>
            </a:r>
            <a:r>
              <a:rPr lang="es-MX" sz="1800" dirty="0">
                <a:solidFill>
                  <a:prstClr val="black">
                    <a:lumMod val="75000"/>
                    <a:lumOff val="25000"/>
                  </a:prstClr>
                </a:solidFill>
                <a:latin typeface="Arial" panose="020B0604020202020204" pitchFamily="34" charset="0"/>
                <a:cs typeface="Arial" panose="020B0604020202020204" pitchFamily="34" charset="0"/>
              </a:rPr>
              <a:t> que no sirven para nada más.</a:t>
            </a:r>
            <a:endPar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b)</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Intereses pagados, según certificado del Banco                                               3.100.000</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c) Intereses aplicados como Crédito Tributario Ley 21.631, en L. 106                                0                                                             </a:t>
            </a:r>
            <a:endPar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d) Diferencia: Intereses que se podrían utilizar, como Rebaja en la Base, </a:t>
            </a:r>
          </a:p>
          <a:p>
            <a:pPr marL="0" marR="0" lvl="0" indent="0" algn="l" defTabSz="457200" rtl="0" eaLnBrk="1" fontAlgn="auto" latinLnBrk="0" hangingPunct="1">
              <a:lnSpc>
                <a:spcPct val="100000"/>
              </a:lnSpc>
              <a:spcBef>
                <a:spcPts val="1000"/>
              </a:spcBef>
              <a:spcAft>
                <a:spcPts val="0"/>
              </a:spcAft>
              <a:buClr>
                <a:srgbClr val="A53010"/>
              </a:buClr>
              <a:buSzTx/>
              <a:buFont typeface="Arial" panose="020B0604020202020204" pitchFamily="34" charset="0"/>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Art. 55 bis, Línea 21, Cód. 750                                                                           </a:t>
            </a:r>
            <a:r>
              <a:rPr kumimoji="0" lang="es-MX" sz="18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3.100.000 </a:t>
            </a:r>
            <a:endParaRPr kumimoji="0" lang="es-CL" sz="1800" b="0"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1277112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2008C1-9D6E-02EB-2B09-621673567547}"/>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NOVEDADES EN EL FORM. 22 EN A.T. 2024</a:t>
            </a:r>
            <a:br>
              <a:rPr kumimoji="0" lang="es-CL" sz="2800" b="0" i="0" u="none" strike="noStrike" kern="1200" cap="none" spc="0" normalizeH="0" baseline="0" noProof="0" dirty="0">
                <a:ln>
                  <a:noFill/>
                </a:ln>
                <a:solidFill>
                  <a:prstClr val="black"/>
                </a:solidFill>
                <a:effectLst/>
                <a:uLnTx/>
                <a:uFillTx/>
                <a:latin typeface="Calibri Light"/>
                <a:ea typeface="+mj-ea"/>
                <a:cs typeface="+mj-cs"/>
              </a:rPr>
            </a:br>
            <a:r>
              <a:rPr kumimoji="0" lang="es-CL" sz="2500" b="0" i="0" u="none" strike="noStrike" kern="1200" cap="none" spc="0" normalizeH="0" baseline="0" noProof="0" dirty="0">
                <a:ln>
                  <a:noFill/>
                </a:ln>
                <a:solidFill>
                  <a:prstClr val="black"/>
                </a:solidFill>
                <a:effectLst/>
                <a:uLnTx/>
                <a:uFillTx/>
                <a:latin typeface="Calibri Light"/>
                <a:ea typeface="+mj-ea"/>
                <a:cs typeface="+mj-cs"/>
              </a:rPr>
              <a:t>             NUEVO CREDITO LEY 21.631 DE 2023, EN A.T. 2024</a:t>
            </a:r>
            <a:endParaRPr lang="es-MX" dirty="0"/>
          </a:p>
        </p:txBody>
      </p:sp>
      <p:sp>
        <p:nvSpPr>
          <p:cNvPr id="3" name="Marcador de contenido 2">
            <a:extLst>
              <a:ext uri="{FF2B5EF4-FFF2-40B4-BE49-F238E27FC236}">
                <a16:creationId xmlns:a16="http://schemas.microsoft.com/office/drawing/2014/main" id="{811CD2AF-BEA1-8BFD-7718-6A7C2BDFD3D6}"/>
              </a:ext>
            </a:extLst>
          </p:cNvPr>
          <p:cNvSpPr>
            <a:spLocks noGrp="1"/>
          </p:cNvSpPr>
          <p:nvPr>
            <p:ph idx="1"/>
          </p:nvPr>
        </p:nvSpPr>
        <p:spPr/>
        <p: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s-MX"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Ejemplo N°3; Crédito Tributario para Línea 106</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Dividendos pagados $ 8</a:t>
            </a:r>
            <a:r>
              <a:rPr lang="es-MX" sz="1800" dirty="0">
                <a:solidFill>
                  <a:prstClr val="black">
                    <a:lumMod val="75000"/>
                    <a:lumOff val="25000"/>
                  </a:prstClr>
                </a:solidFill>
                <a:latin typeface="Arial" panose="020B0604020202020204" pitchFamily="34" charset="0"/>
                <a:cs typeface="Arial" panose="020B0604020202020204" pitchFamily="34" charset="0"/>
              </a:rPr>
              <a:t>00</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.000</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  </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Capital $ </a:t>
            </a:r>
            <a:r>
              <a:rPr lang="es-MX" sz="1800" dirty="0">
                <a:solidFill>
                  <a:prstClr val="black">
                    <a:lumMod val="75000"/>
                    <a:lumOff val="25000"/>
                  </a:prstClr>
                </a:solidFill>
                <a:latin typeface="Arial" panose="020B0604020202020204" pitchFamily="34" charset="0"/>
                <a:cs typeface="Arial" panose="020B0604020202020204" pitchFamily="34" charset="0"/>
              </a:rPr>
              <a:t>126</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.000</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Intereses $ 6</a:t>
            </a:r>
            <a:r>
              <a:rPr lang="es-MX" sz="1800" dirty="0">
                <a:solidFill>
                  <a:prstClr val="black">
                    <a:lumMod val="75000"/>
                    <a:lumOff val="25000"/>
                  </a:prstClr>
                </a:solidFill>
                <a:latin typeface="Arial" panose="020B0604020202020204" pitchFamily="34" charset="0"/>
                <a:cs typeface="Arial" panose="020B0604020202020204" pitchFamily="34" charset="0"/>
              </a:rPr>
              <a:t>74</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.000</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kumimoji="0" lang="es-MX"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Desarrollo: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En este caso, el monto de los dividendos es muy inferior al tope del crédito de 1.027.456</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Por lo tanto, </a:t>
            </a:r>
            <a:r>
              <a:rPr kumimoji="0" lang="es-MX" sz="18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rPr>
              <a:t>el crédito tributario, en Línea 106, será 8</a:t>
            </a:r>
            <a:r>
              <a:rPr lang="es-MX" sz="1800" b="1" dirty="0">
                <a:solidFill>
                  <a:srgbClr val="0070C0"/>
                </a:solidFill>
                <a:latin typeface="Arial" panose="020B0604020202020204" pitchFamily="34" charset="0"/>
                <a:cs typeface="Arial" panose="020B0604020202020204" pitchFamily="34" charset="0"/>
              </a:rPr>
              <a:t>00</a:t>
            </a:r>
            <a:r>
              <a:rPr kumimoji="0" lang="es-MX" sz="18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rPr>
              <a:t>.000.</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  Dado que</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el total del dividendo, incluyendo los intereses, se </a:t>
            </a:r>
            <a:r>
              <a:rPr lang="es-MX" sz="1800" dirty="0" err="1">
                <a:solidFill>
                  <a:prstClr val="black">
                    <a:lumMod val="75000"/>
                    <a:lumOff val="25000"/>
                  </a:prstClr>
                </a:solidFill>
                <a:latin typeface="Arial" panose="020B0604020202020204" pitchFamily="34" charset="0"/>
                <a:cs typeface="Arial" panose="020B0604020202020204" pitchFamily="34" charset="0"/>
              </a:rPr>
              <a:t>us</a:t>
            </a:r>
            <a:r>
              <a:rPr kumimoji="0" lang="es-MX" sz="1800" b="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cs typeface="Arial" panose="020B0604020202020204" pitchFamily="34" charset="0"/>
              </a:rPr>
              <a:t>ó</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 </a:t>
            </a:r>
            <a:r>
              <a:rPr lang="es-MX" sz="1800" dirty="0">
                <a:solidFill>
                  <a:prstClr val="black">
                    <a:lumMod val="75000"/>
                    <a:lumOff val="25000"/>
                  </a:prstClr>
                </a:solidFill>
                <a:latin typeface="Arial" panose="020B0604020202020204" pitchFamily="34" charset="0"/>
                <a:cs typeface="Arial" panose="020B0604020202020204" pitchFamily="34" charset="0"/>
              </a:rPr>
              <a:t>como </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crédito Ley 21.631, </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es-MX" sz="1800" dirty="0">
                <a:solidFill>
                  <a:prstClr val="black">
                    <a:lumMod val="75000"/>
                    <a:lumOff val="25000"/>
                  </a:prstClr>
                </a:solidFill>
                <a:latin typeface="Arial" panose="020B0604020202020204" pitchFamily="34" charset="0"/>
                <a:cs typeface="Arial" panose="020B0604020202020204" pitchFamily="34" charset="0"/>
              </a:rPr>
              <a:t>   </a:t>
            </a:r>
            <a:r>
              <a:rPr kumimoji="0" lang="es-MX"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la franquicia del Art. 55 bis, será “cero”</a:t>
            </a:r>
            <a:endParaRPr kumimoji="0" lang="es-CL" sz="18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664410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B1AE40-AE77-C6B2-11BA-D83AA2775E39}"/>
              </a:ext>
            </a:extLst>
          </p:cNvPr>
          <p:cNvSpPr>
            <a:spLocks noGrp="1"/>
          </p:cNvSpPr>
          <p:nvPr>
            <p:ph type="title"/>
          </p:nvPr>
        </p:nvSpPr>
        <p:spPr>
          <a:xfrm>
            <a:off x="838200" y="365125"/>
            <a:ext cx="10515600" cy="483961"/>
          </a:xfrm>
        </p:spPr>
        <p:txBody>
          <a:bodyPr>
            <a:normAutofit fontScale="90000"/>
          </a:bodyPr>
          <a:lstStyle/>
          <a:p>
            <a:r>
              <a:rPr lang="es-MX" sz="3200" dirty="0"/>
              <a:t>             REPASO ALGUNAS IDEAS DEL ART. 55 BIS LIR</a:t>
            </a:r>
          </a:p>
        </p:txBody>
      </p:sp>
      <p:sp>
        <p:nvSpPr>
          <p:cNvPr id="3" name="Marcador de contenido 2">
            <a:extLst>
              <a:ext uri="{FF2B5EF4-FFF2-40B4-BE49-F238E27FC236}">
                <a16:creationId xmlns:a16="http://schemas.microsoft.com/office/drawing/2014/main" id="{FEE6A633-205A-E1B3-70AE-B905127EB75A}"/>
              </a:ext>
            </a:extLst>
          </p:cNvPr>
          <p:cNvSpPr>
            <a:spLocks noGrp="1"/>
          </p:cNvSpPr>
          <p:nvPr>
            <p:ph idx="1"/>
          </p:nvPr>
        </p:nvSpPr>
        <p:spPr>
          <a:xfrm>
            <a:off x="989045" y="849086"/>
            <a:ext cx="10364754" cy="5505061"/>
          </a:xfrm>
        </p:spPr>
        <p:txBody>
          <a:bodyPr>
            <a:normAutofit fontScale="62500" lnSpcReduction="20000"/>
          </a:bodyPr>
          <a:lstStyle/>
          <a:p>
            <a:r>
              <a:rPr lang="es-MX" dirty="0"/>
              <a:t> ESTA REBAJA A LA BASE DEL IGC, FAVORECE A TODAS LAS P.N.</a:t>
            </a:r>
          </a:p>
          <a:p>
            <a:r>
              <a:rPr lang="es-MX" dirty="0"/>
              <a:t>LA REBAJA SE EJERCE EN EL CÓDIGO 750, LINEA 21</a:t>
            </a:r>
          </a:p>
          <a:p>
            <a:r>
              <a:rPr lang="es-MX" dirty="0"/>
              <a:t>SE UTILIZAN SOLO LOS “INTERESES” DE LAS CUOTAS DEL PRESTAMO HIPOTECARIO, PAGADOS Y REAJUSTADOS (CERTIFICADO 20)</a:t>
            </a:r>
          </a:p>
          <a:p>
            <a:r>
              <a:rPr lang="es-MX" dirty="0"/>
              <a:t>BASTA CON TENER UNA BASE IMPONIBLE PREVIA, PARA REBAJAR EL MONTO QUE PROCEDA.</a:t>
            </a:r>
          </a:p>
          <a:p>
            <a:r>
              <a:rPr lang="es-MX" dirty="0"/>
              <a:t>ESTA REBAJA PUEDE SER EL “TOTAL DE INTERESES PAGADOS” CON UN </a:t>
            </a:r>
            <a:r>
              <a:rPr lang="es-MX" b="1" dirty="0">
                <a:solidFill>
                  <a:srgbClr val="0070C0"/>
                </a:solidFill>
              </a:rPr>
              <a:t>TOPE ANUAL DE 8 UTA </a:t>
            </a:r>
          </a:p>
          <a:p>
            <a:pPr marL="0" indent="0">
              <a:buNone/>
            </a:pPr>
            <a:r>
              <a:rPr lang="es-MX" b="1" dirty="0">
                <a:solidFill>
                  <a:srgbClr val="0070C0"/>
                </a:solidFill>
              </a:rPr>
              <a:t>   ( 6.164.736); </a:t>
            </a:r>
            <a:r>
              <a:rPr lang="es-MX" dirty="0"/>
              <a:t>PERO DEPENDE DEL MONTO DE LA BASE BRUTA DEL GLOBAL DE LA PN:</a:t>
            </a:r>
          </a:p>
          <a:p>
            <a:pPr marL="0" indent="0">
              <a:buNone/>
            </a:pPr>
            <a:r>
              <a:rPr lang="es-MX" dirty="0"/>
              <a:t>       a) Si la Base Previa no pasa de 90 UTA (69.353.289)= Aplica lo dicho antes</a:t>
            </a:r>
          </a:p>
          <a:p>
            <a:pPr marL="0" indent="0">
              <a:buNone/>
            </a:pPr>
            <a:r>
              <a:rPr lang="es-MX" dirty="0"/>
              <a:t>                (Los intereses pagados que señala el </a:t>
            </a:r>
            <a:r>
              <a:rPr lang="es-MX" dirty="0" err="1"/>
              <a:t>Certif</a:t>
            </a:r>
            <a:r>
              <a:rPr lang="es-MX" dirty="0"/>
              <a:t>. 20, con tope de 8 UTA).</a:t>
            </a:r>
          </a:p>
          <a:p>
            <a:pPr marL="0" indent="0">
              <a:buNone/>
            </a:pPr>
            <a:r>
              <a:rPr lang="es-MX" dirty="0"/>
              <a:t>       b) Si la Base Previa fluctúa entre 90 UTA y 150 UTA= Aplica una proporción, según una</a:t>
            </a:r>
          </a:p>
          <a:p>
            <a:pPr marL="0" indent="0">
              <a:buNone/>
            </a:pPr>
            <a:r>
              <a:rPr lang="es-MX" dirty="0"/>
              <a:t>            fórmula; significa que cuando la Base Previa se aproxima a 150 UTA; la franquicia tiende a Cero.</a:t>
            </a:r>
          </a:p>
          <a:p>
            <a:pPr marL="0" indent="0">
              <a:buNone/>
            </a:pPr>
            <a:r>
              <a:rPr lang="es-MX" dirty="0"/>
              <a:t>             La Fórmula es, aproximadamente, así: </a:t>
            </a:r>
          </a:p>
          <a:p>
            <a:pPr marL="0" indent="0">
              <a:buNone/>
            </a:pPr>
            <a:r>
              <a:rPr lang="es-MX" dirty="0"/>
              <a:t>             Base Bruta en UTA x Factor Fijo de 1,667; menos 250 y se deben ordenar las cifras:</a:t>
            </a:r>
          </a:p>
          <a:p>
            <a:pPr marL="0" indent="0">
              <a:buNone/>
            </a:pPr>
            <a:endParaRPr lang="es-MX" dirty="0"/>
          </a:p>
          <a:p>
            <a:pPr marL="0" indent="0">
              <a:buNone/>
            </a:pPr>
            <a:r>
              <a:rPr lang="es-MX" b="1" dirty="0"/>
              <a:t>                                                                                           </a:t>
            </a:r>
          </a:p>
          <a:p>
            <a:pPr marL="0" indent="0">
              <a:buNone/>
            </a:pPr>
            <a:r>
              <a:rPr lang="es-MX" dirty="0"/>
              <a:t>                     </a:t>
            </a:r>
          </a:p>
          <a:p>
            <a:pPr marL="0" indent="0">
              <a:buNone/>
            </a:pPr>
            <a:r>
              <a:rPr lang="es-MX" dirty="0"/>
              <a:t>   </a:t>
            </a:r>
          </a:p>
        </p:txBody>
      </p:sp>
    </p:spTree>
    <p:extLst>
      <p:ext uri="{BB962C8B-B14F-4D97-AF65-F5344CB8AC3E}">
        <p14:creationId xmlns:p14="http://schemas.microsoft.com/office/powerpoint/2010/main" val="212596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AA4042-3DBB-ACC1-5B92-CA85CD430AE9}"/>
              </a:ext>
            </a:extLst>
          </p:cNvPr>
          <p:cNvSpPr>
            <a:spLocks noGrp="1"/>
          </p:cNvSpPr>
          <p:nvPr>
            <p:ph type="title"/>
          </p:nvPr>
        </p:nvSpPr>
        <p:spPr>
          <a:xfrm>
            <a:off x="1054358" y="365126"/>
            <a:ext cx="10299441" cy="782540"/>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CREDITO POR COMPRAS DE ACTIVO FIJO, ART. 33 BIS, EN AT 2024</a:t>
            </a:r>
            <a:endParaRPr lang="es-MX" dirty="0"/>
          </a:p>
        </p:txBody>
      </p:sp>
      <p:sp>
        <p:nvSpPr>
          <p:cNvPr id="3" name="Marcador de contenido 2">
            <a:extLst>
              <a:ext uri="{FF2B5EF4-FFF2-40B4-BE49-F238E27FC236}">
                <a16:creationId xmlns:a16="http://schemas.microsoft.com/office/drawing/2014/main" id="{FBE9B6D4-8565-F434-485E-2E6B5AE60FB3}"/>
              </a:ext>
            </a:extLst>
          </p:cNvPr>
          <p:cNvSpPr>
            <a:spLocks noGrp="1"/>
          </p:cNvSpPr>
          <p:nvPr>
            <p:ph idx="1"/>
          </p:nvPr>
        </p:nvSpPr>
        <p:spPr>
          <a:xfrm>
            <a:off x="970384" y="1268963"/>
            <a:ext cx="10383416" cy="4963984"/>
          </a:xfrm>
        </p:spPr>
        <p:txBody>
          <a:bodyPr>
            <a:normAutofit fontScale="92500" lnSpcReduction="10000"/>
          </a:bodyPr>
          <a:lstStyle/>
          <a:p>
            <a:pPr marL="457200" marR="346710" lvl="1" indent="0" algn="just" defTabSz="914400" rtl="0" eaLnBrk="1" fontAlgn="auto" latinLnBrk="0" hangingPunct="1">
              <a:lnSpc>
                <a:spcPct val="113000"/>
              </a:lnSpc>
              <a:spcBef>
                <a:spcPts val="5"/>
              </a:spcBef>
              <a:spcAft>
                <a:spcPts val="0"/>
              </a:spcAft>
              <a:buClrTx/>
              <a:buSzTx/>
              <a:buFont typeface="Arial" panose="020B0604020202020204" pitchFamily="34" charset="0"/>
              <a:buNone/>
              <a:tabLst>
                <a:tab pos="589280" algn="l"/>
              </a:tabLst>
              <a:defRPr/>
            </a:pPr>
            <a:r>
              <a:rPr kumimoji="0" lang="es-MX" sz="20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CONTINUIDAD DEL CREDITO DEL ART. 33 BIS, PARA EMPRESAS CON VENTAS QUE NO SUPERAN UF </a:t>
            </a:r>
            <a:r>
              <a:rPr lang="es-MX" sz="2000" b="1" spc="-20" dirty="0">
                <a:solidFill>
                  <a:srgbClr val="0070C0"/>
                </a:solidFill>
                <a:latin typeface="Arial" panose="020B0604020202020204" pitchFamily="34" charset="0"/>
                <a:ea typeface="Arial" panose="020B0604020202020204" pitchFamily="34" charset="0"/>
              </a:rPr>
              <a:t>25</a:t>
            </a:r>
            <a:r>
              <a:rPr kumimoji="0" lang="es-MX" sz="20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.000, Y PARA VENTAS ENTRE UF 25.001 A UF 100.000</a:t>
            </a:r>
          </a:p>
          <a:p>
            <a:pPr marL="457200" marR="346710" lvl="1" indent="0" algn="just" defTabSz="914400" rtl="0" eaLnBrk="1" fontAlgn="auto" latinLnBrk="0" hangingPunct="1">
              <a:lnSpc>
                <a:spcPct val="113000"/>
              </a:lnSpc>
              <a:spcBef>
                <a:spcPts val="5"/>
              </a:spcBef>
              <a:spcAft>
                <a:spcPts val="0"/>
              </a:spcAft>
              <a:buClrTx/>
              <a:buSzTx/>
              <a:buFont typeface="Arial" panose="020B0604020202020204" pitchFamily="34" charset="0"/>
              <a:buNone/>
              <a:tabLst>
                <a:tab pos="589280" algn="l"/>
              </a:tabLst>
              <a:defRPr/>
            </a:pPr>
            <a:r>
              <a:rPr lang="es-MX" sz="2000" b="1" spc="-20" dirty="0">
                <a:solidFill>
                  <a:srgbClr val="0070C0"/>
                </a:solidFill>
                <a:latin typeface="Arial" panose="020B0604020202020204" pitchFamily="34" charset="0"/>
                <a:ea typeface="Arial" panose="020B0604020202020204" pitchFamily="34" charset="0"/>
              </a:rPr>
              <a:t>PARA </a:t>
            </a:r>
            <a:r>
              <a:rPr kumimoji="0" lang="es-MX" sz="20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EL EJERCICIO 2023:</a:t>
            </a:r>
          </a:p>
          <a:p>
            <a:pPr marL="0" indent="0" algn="just">
              <a:spcBef>
                <a:spcPts val="25"/>
              </a:spcBef>
              <a:buNone/>
            </a:pPr>
            <a:r>
              <a:rPr lang="es-MX" sz="2000" dirty="0">
                <a:effectLst/>
                <a:latin typeface="Arial MT"/>
                <a:ea typeface="Arial MT"/>
                <a:cs typeface="Arial MT"/>
              </a:rPr>
              <a:t> </a:t>
            </a:r>
          </a:p>
          <a:p>
            <a:pPr marL="75565" indent="624840"/>
            <a:r>
              <a:rPr lang="es-ES" sz="2600" dirty="0">
                <a:solidFill>
                  <a:srgbClr val="212121"/>
                </a:solidFill>
                <a:effectLst/>
                <a:latin typeface="Arial MT"/>
                <a:ea typeface="Arial MT"/>
                <a:cs typeface="Arial MT"/>
              </a:rPr>
              <a:t>Tener</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en</a:t>
            </a:r>
            <a:r>
              <a:rPr lang="es-ES" sz="2600" spc="-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cuenta</a:t>
            </a:r>
            <a:r>
              <a:rPr lang="es-ES" sz="2600" spc="-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que</a:t>
            </a:r>
            <a:r>
              <a:rPr lang="es-ES" sz="2600" spc="-2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continúan</a:t>
            </a:r>
            <a:r>
              <a:rPr lang="es-ES" sz="2600" spc="-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vigentes</a:t>
            </a:r>
            <a:r>
              <a:rPr lang="es-ES" sz="2600" spc="-3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las</a:t>
            </a:r>
            <a:r>
              <a:rPr lang="es-ES" sz="2600" spc="-1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normas</a:t>
            </a:r>
            <a:r>
              <a:rPr lang="es-ES" sz="2600" spc="-3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de</a:t>
            </a:r>
            <a:r>
              <a:rPr lang="es-ES" sz="2600" spc="-2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la</a:t>
            </a:r>
            <a:r>
              <a:rPr lang="es-ES" sz="2600" spc="-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letra</a:t>
            </a:r>
            <a:r>
              <a:rPr lang="es-ES" sz="2600" spc="-2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a)</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y</a:t>
            </a:r>
            <a:r>
              <a:rPr lang="es-ES" sz="2600" spc="-1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letra</a:t>
            </a:r>
            <a:r>
              <a:rPr lang="es-ES" sz="2600" spc="-2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b)</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del artículo 33 bis de la L.I.R.</a:t>
            </a:r>
          </a:p>
          <a:p>
            <a:pPr marL="75565" indent="0">
              <a:buNone/>
            </a:pPr>
            <a:r>
              <a:rPr lang="es-ES" b="1" spc="-15" dirty="0">
                <a:solidFill>
                  <a:srgbClr val="212121"/>
                </a:solidFill>
                <a:effectLst/>
                <a:latin typeface="Arial" panose="020B0604020202020204" pitchFamily="34" charset="0"/>
                <a:ea typeface="Arial" panose="020B0604020202020204" pitchFamily="34" charset="0"/>
              </a:rPr>
              <a:t>LETRA a): </a:t>
            </a:r>
            <a:r>
              <a:rPr lang="es-ES" spc="-15" dirty="0">
                <a:solidFill>
                  <a:srgbClr val="212121"/>
                </a:solidFill>
                <a:effectLst/>
                <a:latin typeface="Arial MT"/>
                <a:ea typeface="Arial" panose="020B0604020202020204" pitchFamily="34" charset="0"/>
              </a:rPr>
              <a:t>Para empresas que posean ventas o ingresos anuales promedio, no superiores a UF 25.000, en los tres ejercicios anteriores al</a:t>
            </a:r>
            <a:r>
              <a:rPr lang="es-ES" spc="-5" dirty="0">
                <a:solidFill>
                  <a:srgbClr val="212121"/>
                </a:solidFill>
                <a:effectLst/>
                <a:latin typeface="Arial MT"/>
                <a:ea typeface="Arial" panose="020B0604020202020204" pitchFamily="34" charset="0"/>
              </a:rPr>
              <a:t> </a:t>
            </a:r>
            <a:r>
              <a:rPr lang="es-ES" spc="-15" dirty="0">
                <a:solidFill>
                  <a:srgbClr val="212121"/>
                </a:solidFill>
                <a:effectLst/>
                <a:latin typeface="Arial MT"/>
                <a:ea typeface="Arial" panose="020B0604020202020204" pitchFamily="34" charset="0"/>
              </a:rPr>
              <a:t>año en que se adquieran tales</a:t>
            </a:r>
            <a:r>
              <a:rPr lang="es-ES" spc="-25" dirty="0">
                <a:solidFill>
                  <a:srgbClr val="212121"/>
                </a:solidFill>
                <a:effectLst/>
                <a:latin typeface="Arial MT"/>
                <a:ea typeface="Arial" panose="020B0604020202020204" pitchFamily="34" charset="0"/>
              </a:rPr>
              <a:t> </a:t>
            </a:r>
            <a:r>
              <a:rPr lang="es-ES" spc="-15" dirty="0">
                <a:solidFill>
                  <a:srgbClr val="212121"/>
                </a:solidFill>
                <a:effectLst/>
                <a:latin typeface="Arial MT"/>
                <a:ea typeface="Arial" panose="020B0604020202020204" pitchFamily="34" charset="0"/>
              </a:rPr>
              <a:t>activos</a:t>
            </a:r>
            <a:r>
              <a:rPr lang="es-ES" spc="-25" dirty="0">
                <a:solidFill>
                  <a:srgbClr val="212121"/>
                </a:solidFill>
                <a:effectLst/>
                <a:latin typeface="Arial MT"/>
                <a:ea typeface="Arial" panose="020B0604020202020204" pitchFamily="34" charset="0"/>
              </a:rPr>
              <a:t> </a:t>
            </a:r>
            <a:r>
              <a:rPr lang="es-ES" spc="-15" dirty="0">
                <a:solidFill>
                  <a:srgbClr val="212121"/>
                </a:solidFill>
                <a:effectLst/>
                <a:latin typeface="Arial MT"/>
                <a:ea typeface="Arial" panose="020B0604020202020204" pitchFamily="34" charset="0"/>
              </a:rPr>
              <a:t>fijos, </a:t>
            </a:r>
            <a:r>
              <a:rPr lang="es-ES" b="1" spc="-15" dirty="0">
                <a:solidFill>
                  <a:srgbClr val="212121"/>
                </a:solidFill>
                <a:effectLst/>
                <a:latin typeface="Arial" panose="020B0604020202020204" pitchFamily="34" charset="0"/>
                <a:ea typeface="Arial" panose="020B0604020202020204" pitchFamily="34" charset="0"/>
              </a:rPr>
              <a:t>siguen</a:t>
            </a:r>
            <a:r>
              <a:rPr lang="es-ES" b="1" spc="-5"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aplicando este derecho</a:t>
            </a:r>
            <a:r>
              <a:rPr lang="es-ES" b="1" spc="-30"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a crédito, del</a:t>
            </a:r>
            <a:r>
              <a:rPr lang="es-ES" b="1" spc="-25"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6% por</a:t>
            </a:r>
            <a:r>
              <a:rPr lang="es-ES" b="1" spc="-30"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compras</a:t>
            </a:r>
            <a:r>
              <a:rPr lang="es-ES" b="1" spc="-20"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de</a:t>
            </a:r>
            <a:r>
              <a:rPr lang="es-ES" b="1" spc="-25"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activos</a:t>
            </a:r>
            <a:r>
              <a:rPr lang="es-ES" b="1" spc="-25"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fijos,</a:t>
            </a:r>
            <a:r>
              <a:rPr lang="es-ES" b="1" spc="-5"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sin</a:t>
            </a:r>
            <a:r>
              <a:rPr lang="es-ES" b="1" spc="-10"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efectuar</a:t>
            </a:r>
            <a:r>
              <a:rPr lang="es-ES" b="1" spc="-10"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mayores</a:t>
            </a:r>
            <a:r>
              <a:rPr lang="es-ES" b="1" spc="-20" dirty="0">
                <a:solidFill>
                  <a:srgbClr val="212121"/>
                </a:solidFill>
                <a:effectLst/>
                <a:latin typeface="Arial" panose="020B0604020202020204" pitchFamily="34" charset="0"/>
                <a:ea typeface="Arial" panose="020B0604020202020204" pitchFamily="34" charset="0"/>
              </a:rPr>
              <a:t> </a:t>
            </a:r>
            <a:r>
              <a:rPr lang="es-ES" b="1" spc="-15" dirty="0">
                <a:solidFill>
                  <a:srgbClr val="212121"/>
                </a:solidFill>
                <a:effectLst/>
                <a:latin typeface="Arial" panose="020B0604020202020204" pitchFamily="34" charset="0"/>
                <a:ea typeface="Arial" panose="020B0604020202020204" pitchFamily="34" charset="0"/>
              </a:rPr>
              <a:t>cálculos.</a:t>
            </a:r>
            <a:r>
              <a:rPr lang="es-ES" b="1" spc="-5" dirty="0">
                <a:solidFill>
                  <a:srgbClr val="212121"/>
                </a:solidFill>
                <a:effectLst/>
                <a:latin typeface="Arial" panose="020B0604020202020204" pitchFamily="34" charset="0"/>
                <a:ea typeface="Arial" panose="020B0604020202020204" pitchFamily="34" charset="0"/>
              </a:rPr>
              <a:t> </a:t>
            </a:r>
            <a:r>
              <a:rPr lang="es-ES" spc="-15" dirty="0">
                <a:solidFill>
                  <a:srgbClr val="212121"/>
                </a:solidFill>
                <a:effectLst/>
                <a:latin typeface="Arial MT"/>
                <a:ea typeface="Arial" panose="020B0604020202020204" pitchFamily="34" charset="0"/>
              </a:rPr>
              <a:t>Para</a:t>
            </a:r>
            <a:r>
              <a:rPr lang="es-ES" spc="-20" dirty="0">
                <a:solidFill>
                  <a:srgbClr val="212121"/>
                </a:solidFill>
                <a:effectLst/>
                <a:latin typeface="Arial MT"/>
                <a:ea typeface="Arial" panose="020B0604020202020204" pitchFamily="34" charset="0"/>
              </a:rPr>
              <a:t> </a:t>
            </a:r>
            <a:r>
              <a:rPr lang="es-ES" spc="-15" dirty="0">
                <a:solidFill>
                  <a:srgbClr val="212121"/>
                </a:solidFill>
                <a:effectLst/>
                <a:latin typeface="Arial MT"/>
                <a:ea typeface="Arial" panose="020B0604020202020204" pitchFamily="34" charset="0"/>
              </a:rPr>
              <a:t>el cómputo de las UF </a:t>
            </a:r>
            <a:r>
              <a:rPr lang="es-ES" spc="-15" dirty="0">
                <a:solidFill>
                  <a:srgbClr val="212121"/>
                </a:solidFill>
                <a:latin typeface="Arial MT"/>
                <a:ea typeface="Arial" panose="020B0604020202020204" pitchFamily="34" charset="0"/>
              </a:rPr>
              <a:t>25</a:t>
            </a:r>
            <a:r>
              <a:rPr lang="es-ES" spc="-15" dirty="0">
                <a:solidFill>
                  <a:srgbClr val="212121"/>
                </a:solidFill>
                <a:effectLst/>
                <a:latin typeface="Arial MT"/>
                <a:ea typeface="Arial" panose="020B0604020202020204" pitchFamily="34" charset="0"/>
              </a:rPr>
              <a:t>.000, no se consideran las ventas de empresas </a:t>
            </a:r>
            <a:r>
              <a:rPr lang="es-ES" spc="-10" dirty="0">
                <a:solidFill>
                  <a:srgbClr val="212121"/>
                </a:solidFill>
                <a:effectLst/>
                <a:latin typeface="Arial MT"/>
                <a:ea typeface="Arial" panose="020B0604020202020204" pitchFamily="34" charset="0"/>
              </a:rPr>
              <a:t>relacionadas.</a:t>
            </a:r>
            <a:endParaRPr lang="es-MX" spc="-15" dirty="0">
              <a:effectLst/>
              <a:latin typeface="Arial" panose="020B0604020202020204" pitchFamily="34" charset="0"/>
              <a:ea typeface="Arial" panose="020B0604020202020204" pitchFamily="34" charset="0"/>
            </a:endParaRPr>
          </a:p>
          <a:p>
            <a:pPr marL="533400" marR="78740">
              <a:lnSpc>
                <a:spcPct val="98000"/>
              </a:lnSpc>
              <a:spcAft>
                <a:spcPts val="0"/>
              </a:spcAft>
            </a:pPr>
            <a:r>
              <a:rPr lang="es-ES" sz="2600" dirty="0">
                <a:solidFill>
                  <a:srgbClr val="212121"/>
                </a:solidFill>
                <a:effectLst/>
                <a:latin typeface="Arial MT"/>
                <a:ea typeface="Arial MT"/>
                <a:cs typeface="Arial MT"/>
              </a:rPr>
              <a:t>No importa</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el</a:t>
            </a:r>
            <a:r>
              <a:rPr lang="es-ES" sz="2600" spc="-1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régimen</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tributario</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de</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la</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empresa,</a:t>
            </a:r>
            <a:r>
              <a:rPr lang="es-ES" sz="2600" spc="-25"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pudiendo</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ser</a:t>
            </a:r>
            <a:r>
              <a:rPr lang="es-ES" sz="2600" spc="-4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14-A, D-3</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o D-8</a:t>
            </a:r>
            <a:r>
              <a:rPr lang="es-ES" sz="2600" spc="-20" dirty="0">
                <a:solidFill>
                  <a:srgbClr val="212121"/>
                </a:solidFill>
                <a:effectLst/>
                <a:latin typeface="Arial MT"/>
                <a:ea typeface="Arial MT"/>
                <a:cs typeface="Arial MT"/>
              </a:rPr>
              <a:t> </a:t>
            </a:r>
            <a:r>
              <a:rPr lang="es-ES" sz="2600" dirty="0">
                <a:solidFill>
                  <a:srgbClr val="212121"/>
                </a:solidFill>
                <a:effectLst/>
                <a:latin typeface="Arial MT"/>
                <a:ea typeface="Arial MT"/>
                <a:cs typeface="Arial MT"/>
              </a:rPr>
              <a:t>de la </a:t>
            </a:r>
            <a:r>
              <a:rPr lang="es-ES" sz="2600" spc="-20" dirty="0">
                <a:solidFill>
                  <a:srgbClr val="212121"/>
                </a:solidFill>
                <a:effectLst/>
                <a:latin typeface="Arial MT"/>
                <a:ea typeface="Arial MT"/>
                <a:cs typeface="Arial MT"/>
              </a:rPr>
              <a:t>LIR.</a:t>
            </a:r>
            <a:endParaRPr lang="es-MX" sz="2600" dirty="0">
              <a:effectLst/>
              <a:latin typeface="Arial MT"/>
              <a:ea typeface="Arial MT"/>
              <a:cs typeface="Arial MT"/>
            </a:endParaRPr>
          </a:p>
          <a:p>
            <a:pPr marL="0" indent="0">
              <a:buNone/>
            </a:pPr>
            <a:endParaRPr lang="es-MX" dirty="0"/>
          </a:p>
        </p:txBody>
      </p:sp>
    </p:spTree>
    <p:extLst>
      <p:ext uri="{BB962C8B-B14F-4D97-AF65-F5344CB8AC3E}">
        <p14:creationId xmlns:p14="http://schemas.microsoft.com/office/powerpoint/2010/main" val="257624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19436A-D8C4-C1C8-497C-FFA47E211ECE}"/>
              </a:ext>
            </a:extLst>
          </p:cNvPr>
          <p:cNvSpPr>
            <a:spLocks noGrp="1"/>
          </p:cNvSpPr>
          <p:nvPr>
            <p:ph type="title"/>
          </p:nvPr>
        </p:nvSpPr>
        <p:spPr>
          <a:xfrm>
            <a:off x="838200" y="365126"/>
            <a:ext cx="10515600" cy="651912"/>
          </a:xfrm>
        </p:spPr>
        <p:txBody>
          <a:bodyPr>
            <a:normAutofit fontScale="90000"/>
          </a:bodyPr>
          <a:lstStyle/>
          <a:p>
            <a:r>
              <a:rPr kumimoji="0" lang="es-MX" sz="3200" b="0" i="0" u="none" strike="noStrike" kern="1200" cap="none" spc="0" normalizeH="0" baseline="0" noProof="0" dirty="0">
                <a:ln>
                  <a:noFill/>
                </a:ln>
                <a:solidFill>
                  <a:prstClr val="black"/>
                </a:solidFill>
                <a:effectLst/>
                <a:uLnTx/>
                <a:uFillTx/>
                <a:latin typeface="Calibri Light"/>
                <a:ea typeface="+mj-ea"/>
                <a:cs typeface="+mj-cs"/>
              </a:rPr>
              <a:t>  REPASO ALGUNAS IDEAS DEL ART. 55 BIS LIR Y CREDITO LEY 21.631</a:t>
            </a:r>
            <a:endParaRPr lang="es-MX" dirty="0"/>
          </a:p>
        </p:txBody>
      </p:sp>
      <p:sp>
        <p:nvSpPr>
          <p:cNvPr id="3" name="Marcador de contenido 2">
            <a:extLst>
              <a:ext uri="{FF2B5EF4-FFF2-40B4-BE49-F238E27FC236}">
                <a16:creationId xmlns:a16="http://schemas.microsoft.com/office/drawing/2014/main" id="{3641EAFA-3069-4540-9804-F16A5FCB612A}"/>
              </a:ext>
            </a:extLst>
          </p:cNvPr>
          <p:cNvSpPr>
            <a:spLocks noGrp="1"/>
          </p:cNvSpPr>
          <p:nvPr>
            <p:ph idx="1"/>
          </p:nvPr>
        </p:nvSpPr>
        <p:spPr>
          <a:xfrm>
            <a:off x="709127" y="1017038"/>
            <a:ext cx="10644673" cy="5383762"/>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500" b="0" i="0" u="none" strike="noStrike" kern="1200" cap="none" spc="0" normalizeH="0" baseline="0" noProof="0" dirty="0">
                <a:ln>
                  <a:noFill/>
                </a:ln>
                <a:solidFill>
                  <a:prstClr val="black"/>
                </a:solidFill>
                <a:effectLst/>
                <a:uLnTx/>
                <a:uFillTx/>
                <a:latin typeface="Calibri"/>
                <a:ea typeface="+mn-ea"/>
                <a:cs typeface="+mn-cs"/>
              </a:rPr>
              <a:t> </a:t>
            </a:r>
            <a:r>
              <a:rPr kumimoji="0" lang="es-MX" sz="1500" b="1" i="0" u="none" strike="noStrike" kern="1200" cap="none" spc="0" normalizeH="0" baseline="0" noProof="0" dirty="0">
                <a:ln>
                  <a:noFill/>
                </a:ln>
                <a:solidFill>
                  <a:prstClr val="black"/>
                </a:solidFill>
                <a:effectLst/>
                <a:uLnTx/>
                <a:uFillTx/>
                <a:latin typeface="Calibri"/>
                <a:ea typeface="+mn-ea"/>
                <a:cs typeface="+mn-cs"/>
              </a:rPr>
              <a:t>Ejemplo:  Doña Elba Lazo de Fierro, esposa de don Rosamel; posee los siguientes datos, para AT 2024</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a) Renta Presunta Transportes                                                               $ 12.000.000 (Crédito: 25%)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500" b="1" i="0" u="none" strike="noStrike" kern="1200" cap="none" spc="0" normalizeH="0" baseline="0" noProof="0" dirty="0">
                <a:ln>
                  <a:noFill/>
                </a:ln>
                <a:solidFill>
                  <a:prstClr val="black"/>
                </a:solidFill>
                <a:effectLst/>
                <a:uLnTx/>
                <a:uFillTx/>
                <a:latin typeface="Calibri"/>
                <a:ea typeface="+mn-ea"/>
                <a:cs typeface="+mn-cs"/>
              </a:rPr>
              <a:t>                   b) Intereses ganados positivos </a:t>
            </a:r>
            <a:r>
              <a:rPr kumimoji="0" lang="es-MX" sz="1500" b="1" i="0" u="none" strike="noStrike" kern="1200" cap="none" spc="0" normalizeH="0" baseline="0" noProof="0">
                <a:ln>
                  <a:noFill/>
                </a:ln>
                <a:solidFill>
                  <a:prstClr val="black"/>
                </a:solidFill>
                <a:effectLst/>
                <a:uLnTx/>
                <a:uFillTx/>
                <a:latin typeface="Calibri"/>
                <a:ea typeface="+mn-ea"/>
                <a:cs typeface="+mn-cs"/>
              </a:rPr>
              <a:t>actualizados                                          58.486.050.-</a:t>
            </a:r>
            <a:endParaRPr lang="es-MX" sz="1500" b="1" dirty="0">
              <a:solidFill>
                <a:prstClr val="black"/>
              </a:solidFill>
              <a:latin typeface="Calibri"/>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noProof="0" dirty="0">
                <a:solidFill>
                  <a:prstClr val="black"/>
                </a:solidFill>
                <a:latin typeface="Calibri"/>
              </a:rPr>
              <a:t>                   </a:t>
            </a:r>
            <a:r>
              <a:rPr kumimoji="0" lang="es-MX" sz="1500" b="1" i="0" u="none" strike="noStrike" kern="1200" cap="none" spc="0" normalizeH="0" baseline="0" noProof="0" dirty="0">
                <a:ln>
                  <a:noFill/>
                </a:ln>
                <a:solidFill>
                  <a:prstClr val="black"/>
                </a:solidFill>
                <a:effectLst/>
                <a:uLnTx/>
                <a:uFillTx/>
                <a:latin typeface="Calibri"/>
                <a:ea typeface="+mn-ea"/>
                <a:cs typeface="+mn-cs"/>
              </a:rPr>
              <a:t>c) Intereses Art. 55 Bis, </a:t>
            </a:r>
            <a:r>
              <a:rPr kumimoji="0" lang="es-MX" sz="1500" b="1" i="0" u="none" strike="noStrike" kern="1200" cap="none" spc="0" normalizeH="0" baseline="0" noProof="0" dirty="0" err="1">
                <a:ln>
                  <a:noFill/>
                </a:ln>
                <a:solidFill>
                  <a:prstClr val="black"/>
                </a:solidFill>
                <a:effectLst/>
                <a:uLnTx/>
                <a:uFillTx/>
                <a:latin typeface="Calibri"/>
                <a:ea typeface="+mn-ea"/>
                <a:cs typeface="+mn-cs"/>
              </a:rPr>
              <a:t>Certif</a:t>
            </a:r>
            <a:r>
              <a:rPr kumimoji="0" lang="es-MX" sz="1500" b="1" i="0" u="none" strike="noStrike" kern="1200" cap="none" spc="0" normalizeH="0" baseline="0" noProof="0" dirty="0">
                <a:ln>
                  <a:noFill/>
                </a:ln>
                <a:solidFill>
                  <a:prstClr val="black"/>
                </a:solidFill>
                <a:effectLst/>
                <a:uLnTx/>
                <a:uFillTx/>
                <a:latin typeface="Calibri"/>
                <a:ea typeface="+mn-ea"/>
                <a:cs typeface="+mn-cs"/>
              </a:rPr>
              <a:t>. 20: $ 4.005.126.-  Saldo Intereses </a:t>
            </a:r>
            <a:r>
              <a:rPr kumimoji="0" lang="es-MX" sz="1500" b="1" i="0" u="none" strike="noStrike" kern="1200" cap="none" spc="0" normalizeH="0" baseline="0" noProof="0" dirty="0" err="1">
                <a:ln>
                  <a:noFill/>
                </a:ln>
                <a:solidFill>
                  <a:prstClr val="black"/>
                </a:solidFill>
                <a:effectLst/>
                <a:uLnTx/>
                <a:uFillTx/>
                <a:latin typeface="Calibri"/>
                <a:ea typeface="+mn-ea"/>
                <a:cs typeface="+mn-cs"/>
              </a:rPr>
              <a:t>Certif</a:t>
            </a:r>
            <a:r>
              <a:rPr kumimoji="0" lang="es-MX" sz="1500" b="1" i="0" u="none" strike="noStrike" kern="1200" cap="none" spc="0" normalizeH="0" baseline="0" noProof="0" dirty="0">
                <a:ln>
                  <a:noFill/>
                </a:ln>
                <a:solidFill>
                  <a:prstClr val="black"/>
                </a:solidFill>
                <a:effectLst/>
                <a:uLnTx/>
                <a:uFillTx/>
                <a:latin typeface="Calibri"/>
                <a:ea typeface="+mn-ea"/>
                <a:cs typeface="+mn-cs"/>
              </a:rPr>
              <a:t> </a:t>
            </a:r>
            <a:r>
              <a:rPr kumimoji="0" lang="es-MX" sz="1500" b="1" i="0" u="none" strike="noStrike" kern="1200" cap="none" spc="0" normalizeH="0" baseline="0" noProof="0" dirty="0" err="1">
                <a:ln>
                  <a:noFill/>
                </a:ln>
                <a:solidFill>
                  <a:prstClr val="black"/>
                </a:solidFill>
                <a:effectLst/>
                <a:uLnTx/>
                <a:uFillTx/>
                <a:latin typeface="Calibri"/>
                <a:ea typeface="+mn-ea"/>
                <a:cs typeface="+mn-cs"/>
              </a:rPr>
              <a:t>N°</a:t>
            </a:r>
            <a:r>
              <a:rPr kumimoji="0" lang="es-MX" sz="1500" b="1" i="0" u="none" strike="noStrike" kern="1200" cap="none" spc="0" normalizeH="0" baseline="0" noProof="0" dirty="0">
                <a:ln>
                  <a:noFill/>
                </a:ln>
                <a:solidFill>
                  <a:prstClr val="black"/>
                </a:solidFill>
                <a:effectLst/>
                <a:uLnTx/>
                <a:uFillTx/>
                <a:latin typeface="Calibri"/>
                <a:ea typeface="+mn-ea"/>
                <a:cs typeface="+mn-cs"/>
              </a:rPr>
              <a:t> 74: Ejemplo </a:t>
            </a:r>
            <a:r>
              <a:rPr kumimoji="0" lang="es-MX" sz="1500" b="1" i="0" u="none" strike="noStrike" kern="1200" cap="none" spc="0" normalizeH="0" baseline="0" noProof="0" dirty="0" err="1">
                <a:ln>
                  <a:noFill/>
                </a:ln>
                <a:solidFill>
                  <a:prstClr val="black"/>
                </a:solidFill>
                <a:effectLst/>
                <a:uLnTx/>
                <a:uFillTx/>
                <a:latin typeface="Calibri"/>
                <a:ea typeface="+mn-ea"/>
                <a:cs typeface="+mn-cs"/>
              </a:rPr>
              <a:t>N°</a:t>
            </a:r>
            <a:r>
              <a:rPr kumimoji="0" lang="es-MX" sz="1500" b="1" i="0" u="none" strike="noStrike" kern="1200" cap="none" spc="0" normalizeH="0" baseline="0" noProof="0" dirty="0">
                <a:ln>
                  <a:noFill/>
                </a:ln>
                <a:solidFill>
                  <a:prstClr val="black"/>
                </a:solidFill>
                <a:effectLst/>
                <a:uLnTx/>
                <a:uFillTx/>
                <a:latin typeface="Calibri"/>
                <a:ea typeface="+mn-ea"/>
                <a:cs typeface="+mn-cs"/>
              </a:rPr>
              <a:t> 1= $ 772.544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a:t>
            </a:r>
            <a:r>
              <a:rPr kumimoji="0" lang="es-MX" sz="1500" b="1" i="0" u="none" strike="noStrike" kern="1200" cap="none" spc="0" normalizeH="0" baseline="0" noProof="0" dirty="0">
                <a:ln>
                  <a:noFill/>
                </a:ln>
                <a:solidFill>
                  <a:prstClr val="black"/>
                </a:solidFill>
                <a:effectLst/>
                <a:uLnTx/>
                <a:uFillTx/>
                <a:latin typeface="Calibri"/>
                <a:ea typeface="+mn-ea"/>
                <a:cs typeface="+mn-cs"/>
              </a:rPr>
              <a:t>(Total  Intereses Propensos= 4.777.670)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500" b="1" i="0" u="none" strike="noStrike" kern="1200" cap="none" spc="0" normalizeH="0" baseline="0" noProof="0" dirty="0">
                <a:ln>
                  <a:noFill/>
                </a:ln>
                <a:solidFill>
                  <a:prstClr val="black"/>
                </a:solidFill>
                <a:effectLst/>
                <a:uLnTx/>
                <a:uFillTx/>
                <a:latin typeface="Calibri"/>
                <a:ea typeface="+mn-ea"/>
                <a:cs typeface="+mn-cs"/>
              </a:rPr>
              <a:t>                                      BASE IMPONIBLE E IMPUESTO GLOBAL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400" b="1" i="0" u="none" strike="noStrike" kern="1200" cap="none" spc="0" normalizeH="0" baseline="0" noProof="0" dirty="0">
                <a:ln>
                  <a:noFill/>
                </a:ln>
                <a:solidFill>
                  <a:prstClr val="black"/>
                </a:solidFill>
                <a:effectLst/>
                <a:uLnTx/>
                <a:uFillTx/>
                <a:latin typeface="Calibri"/>
                <a:ea typeface="+mn-ea"/>
                <a:cs typeface="+mn-cs"/>
              </a:rPr>
              <a:t>                   a) Renta Presunta Transportes                                                               $ 12.000.000 (Crédito: 25%)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400" b="1" i="0" u="none" strike="noStrike" kern="1200" cap="none" spc="0" normalizeH="0" baseline="0" noProof="0" dirty="0">
                <a:ln>
                  <a:noFill/>
                </a:ln>
                <a:solidFill>
                  <a:prstClr val="black"/>
                </a:solidFill>
                <a:effectLst/>
                <a:uLnTx/>
                <a:uFillTx/>
                <a:latin typeface="Calibri"/>
                <a:ea typeface="+mn-ea"/>
                <a:cs typeface="+mn-cs"/>
              </a:rPr>
              <a:t>                   b) Intereses ganados positivos actualizados                                          58.486.050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400" b="1" i="0" u="none" strike="noStrike" kern="1200" cap="none" spc="0" normalizeH="0" baseline="0" noProof="0" dirty="0">
                <a:ln>
                  <a:noFill/>
                </a:ln>
                <a:solidFill>
                  <a:prstClr val="black"/>
                </a:solidFill>
                <a:effectLst/>
                <a:uLnTx/>
                <a:uFillTx/>
                <a:latin typeface="Calibri"/>
                <a:ea typeface="+mn-ea"/>
                <a:cs typeface="+mn-cs"/>
              </a:rPr>
              <a:t>                   </a:t>
            </a:r>
            <a:r>
              <a:rPr kumimoji="0" lang="es-MX" sz="1400" b="1" i="0" u="none" strike="noStrike" kern="1200" cap="none" spc="0" normalizeH="0" baseline="0" noProof="0" dirty="0">
                <a:ln>
                  <a:noFill/>
                </a:ln>
                <a:solidFill>
                  <a:srgbClr val="0070C0"/>
                </a:solidFill>
                <a:effectLst/>
                <a:uLnTx/>
                <a:uFillTx/>
                <a:latin typeface="Calibri"/>
                <a:ea typeface="+mn-ea"/>
                <a:cs typeface="+mn-cs"/>
              </a:rPr>
              <a:t>SUB TOTAL BASE IMPONIBLE DEL GLOBAL                                           $ 70.486.050</a:t>
            </a:r>
            <a:endParaRPr kumimoji="0" lang="es-MX" sz="1500" b="1" i="0" u="none" strike="noStrike" kern="1200" cap="none" spc="0" normalizeH="0" baseline="0" noProof="0" dirty="0">
              <a:ln>
                <a:noFill/>
              </a:ln>
              <a:solidFill>
                <a:srgbClr val="0070C0"/>
              </a:solidFill>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1500" b="1" i="0" u="none" strike="noStrike" kern="1200" cap="none" spc="0" normalizeH="0" baseline="0" noProof="0" dirty="0">
                <a:ln>
                  <a:noFill/>
                </a:ln>
                <a:solidFill>
                  <a:prstClr val="black"/>
                </a:solidFill>
                <a:effectLst/>
                <a:uLnTx/>
                <a:uFillTx/>
                <a:latin typeface="Calibri"/>
                <a:ea typeface="+mn-ea"/>
                <a:cs typeface="+mn-cs"/>
              </a:rPr>
              <a:t>                    Según los cálculos, Por 55 BIS, en Código 750, sólo aplica       (4.662.082)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a:t>
            </a:r>
            <a:r>
              <a:rPr lang="es-MX" sz="1500" b="1" dirty="0">
                <a:solidFill>
                  <a:srgbClr val="C00000"/>
                </a:solidFill>
                <a:latin typeface="Calibri"/>
              </a:rPr>
              <a:t>BASE IMPONIBLE GLOBAL                                                               65.823.968</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Impuesto Global según Tabla                                        6.555.118</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Crédito IDPC por Rentas Presuntas (Cód. 610)       (3.000.000)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Impuesto Determinado  Línea 52                                3.555.118</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Crédito Vivienda Nueva (Ejemplo 1)  Línea 106      ( 1.027.456)</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a:t>
            </a:r>
            <a:r>
              <a:rPr lang="es-MX" sz="1500" b="1" dirty="0">
                <a:solidFill>
                  <a:srgbClr val="C00000"/>
                </a:solidFill>
                <a:latin typeface="Calibri"/>
              </a:rPr>
              <a:t>Impuesto total a Pagar                                                2.527.662  </a:t>
            </a:r>
            <a:r>
              <a:rPr lang="es-MX" sz="1500" b="1" dirty="0">
                <a:solidFill>
                  <a:prstClr val="black"/>
                </a:solidFill>
                <a:latin typeface="Calibri"/>
              </a:rPr>
              <a:t>(Más Reajuste Art. 72)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1500" b="1" dirty="0">
                <a:solidFill>
                  <a:prstClr val="black"/>
                </a:solidFill>
                <a:latin typeface="Calibri"/>
              </a:rPr>
              <a:t> </a:t>
            </a:r>
            <a:endParaRPr kumimoji="0" lang="es-MX" sz="15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s-MX" dirty="0"/>
          </a:p>
        </p:txBody>
      </p:sp>
    </p:spTree>
    <p:extLst>
      <p:ext uri="{BB962C8B-B14F-4D97-AF65-F5344CB8AC3E}">
        <p14:creationId xmlns:p14="http://schemas.microsoft.com/office/powerpoint/2010/main" val="2529251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889D07-3389-FF77-A60A-09A7E29505C4}"/>
              </a:ext>
            </a:extLst>
          </p:cNvPr>
          <p:cNvSpPr>
            <a:spLocks noGrp="1"/>
          </p:cNvSpPr>
          <p:nvPr>
            <p:ph type="title"/>
          </p:nvPr>
        </p:nvSpPr>
        <p:spPr>
          <a:xfrm>
            <a:off x="1017036" y="365125"/>
            <a:ext cx="10336763" cy="549275"/>
          </a:xfrm>
        </p:spPr>
        <p:txBody>
          <a:bodyPr>
            <a:normAutofit fontScale="90000"/>
          </a:bodyPr>
          <a:lstStyle/>
          <a:p>
            <a:r>
              <a:rPr kumimoji="0" lang="es-MX" sz="3200" b="0" i="0" u="none" strike="noStrike" kern="1200" cap="none" spc="0" normalizeH="0" baseline="0" noProof="0" dirty="0">
                <a:ln>
                  <a:noFill/>
                </a:ln>
                <a:solidFill>
                  <a:prstClr val="black"/>
                </a:solidFill>
                <a:effectLst/>
                <a:uLnTx/>
                <a:uFillTx/>
                <a:latin typeface="Calibri Light"/>
                <a:ea typeface="+mj-ea"/>
                <a:cs typeface="+mj-cs"/>
              </a:rPr>
              <a:t>  REPASO ALGUNAS IDEAS DEL ART. 55 BIS LIR Y CREDITO LEY 21.631</a:t>
            </a:r>
            <a:endParaRPr lang="es-MX" dirty="0"/>
          </a:p>
        </p:txBody>
      </p:sp>
      <p:sp>
        <p:nvSpPr>
          <p:cNvPr id="3" name="Marcador de contenido 2">
            <a:extLst>
              <a:ext uri="{FF2B5EF4-FFF2-40B4-BE49-F238E27FC236}">
                <a16:creationId xmlns:a16="http://schemas.microsoft.com/office/drawing/2014/main" id="{385D9486-BEE2-4E76-9AC2-A4A0E1725D98}"/>
              </a:ext>
            </a:extLst>
          </p:cNvPr>
          <p:cNvSpPr>
            <a:spLocks noGrp="1"/>
          </p:cNvSpPr>
          <p:nvPr>
            <p:ph idx="1"/>
          </p:nvPr>
        </p:nvSpPr>
        <p:spPr>
          <a:xfrm>
            <a:off x="839754" y="1194318"/>
            <a:ext cx="10514045" cy="4982645"/>
          </a:xfrm>
        </p:spPr>
        <p:txBody>
          <a:bodyPr>
            <a:normAutofit fontScale="92500"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900" b="1" i="0" u="none" strike="noStrike" kern="1200" cap="none" spc="0" normalizeH="0" baseline="0" noProof="0" dirty="0">
                <a:ln>
                  <a:noFill/>
                </a:ln>
                <a:solidFill>
                  <a:prstClr val="black"/>
                </a:solidFill>
                <a:effectLst/>
                <a:uLnTx/>
                <a:uFillTx/>
                <a:latin typeface="Calibri"/>
                <a:ea typeface="+mn-ea"/>
                <a:cs typeface="+mn-cs"/>
              </a:rPr>
              <a:t> </a:t>
            </a:r>
            <a:r>
              <a:rPr kumimoji="0" lang="es-MX" sz="2400" b="1" i="0" u="none" strike="noStrike" kern="1200" cap="none" spc="0" normalizeH="0" baseline="0" noProof="0" dirty="0">
                <a:ln>
                  <a:noFill/>
                </a:ln>
                <a:solidFill>
                  <a:prstClr val="black"/>
                </a:solidFill>
                <a:effectLst/>
                <a:uLnTx/>
                <a:uFillTx/>
                <a:latin typeface="Calibri"/>
                <a:ea typeface="+mn-ea"/>
                <a:cs typeface="+mn-cs"/>
              </a:rPr>
              <a:t>BDETERMINACION Y CÁLCULO DE LA REBAJA POR ART. 55 BIS: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400" b="1" dirty="0">
                <a:solidFill>
                  <a:prstClr val="black"/>
                </a:solidFill>
                <a:latin typeface="Calibri"/>
              </a:rPr>
              <a:t>    Tanto la Base Bruta Previa y los Intereses propensos, convertir en UTA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400" b="1" dirty="0">
                <a:solidFill>
                  <a:prstClr val="black"/>
                </a:solidFill>
                <a:latin typeface="Calibri"/>
              </a:rPr>
              <a:t>    La B</a:t>
            </a:r>
            <a:r>
              <a:rPr kumimoji="0" lang="es-MX" sz="2400" b="1" i="0" u="none" strike="noStrike" kern="1200" cap="none" spc="0" normalizeH="0" baseline="0" noProof="0" dirty="0">
                <a:ln>
                  <a:noFill/>
                </a:ln>
                <a:solidFill>
                  <a:prstClr val="black"/>
                </a:solidFill>
                <a:effectLst/>
                <a:uLnTx/>
                <a:uFillTx/>
                <a:latin typeface="Calibri"/>
                <a:ea typeface="+mn-ea"/>
                <a:cs typeface="+mn-cs"/>
              </a:rPr>
              <a:t>ase Bruta de pesos se convierte en UTA: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400" b="1" dirty="0">
                <a:solidFill>
                  <a:prstClr val="black"/>
                </a:solidFill>
                <a:latin typeface="Calibri"/>
              </a:rPr>
              <a:t>         $ 70.486.050 : $ 770.592</a:t>
            </a:r>
            <a:r>
              <a:rPr kumimoji="0" lang="es-MX" sz="2400" b="1" i="0" u="none" strike="noStrike" kern="1200" cap="none" spc="0" normalizeH="0" baseline="0" noProof="0" dirty="0">
                <a:ln>
                  <a:noFill/>
                </a:ln>
                <a:solidFill>
                  <a:prstClr val="black"/>
                </a:solidFill>
                <a:effectLst/>
                <a:uLnTx/>
                <a:uFillTx/>
                <a:latin typeface="Calibri"/>
                <a:ea typeface="+mn-ea"/>
                <a:cs typeface="+mn-cs"/>
              </a:rPr>
              <a:t> = UTA  91,47 ;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400" b="1" dirty="0">
                <a:solidFill>
                  <a:prstClr val="black"/>
                </a:solidFill>
                <a:latin typeface="Calibri"/>
              </a:rPr>
              <a:t>    Los </a:t>
            </a:r>
            <a:r>
              <a:rPr kumimoji="0" lang="es-MX" sz="2400" b="1" i="0" u="none" strike="noStrike" kern="1200" cap="none" spc="0" normalizeH="0" baseline="0" noProof="0" dirty="0">
                <a:ln>
                  <a:noFill/>
                </a:ln>
                <a:solidFill>
                  <a:prstClr val="black"/>
                </a:solidFill>
                <a:effectLst/>
                <a:uLnTx/>
                <a:uFillTx/>
                <a:latin typeface="Calibri"/>
                <a:ea typeface="+mn-ea"/>
                <a:cs typeface="+mn-cs"/>
              </a:rPr>
              <a:t>Intereses pagados Propensos a Rebaja, para  calcular 55 Bis: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1" i="0" u="none" strike="noStrike" kern="1200" cap="none" spc="0" normalizeH="0" baseline="0" noProof="0" dirty="0">
                <a:ln>
                  <a:noFill/>
                </a:ln>
                <a:solidFill>
                  <a:prstClr val="black"/>
                </a:solidFill>
                <a:effectLst/>
                <a:uLnTx/>
                <a:uFillTx/>
                <a:latin typeface="Calibri"/>
                <a:ea typeface="+mn-ea"/>
                <a:cs typeface="+mn-cs"/>
              </a:rPr>
              <a:t>                $ 4.777.670 : $ 770.592 = UTA  6,20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sz="2400" b="1" dirty="0">
                <a:solidFill>
                  <a:prstClr val="black"/>
                </a:solidFill>
                <a:latin typeface="Calibri"/>
              </a:rPr>
              <a:t>    * </a:t>
            </a:r>
            <a:r>
              <a:rPr lang="es-MX" sz="2400" b="1" dirty="0">
                <a:solidFill>
                  <a:srgbClr val="C00000"/>
                </a:solidFill>
                <a:latin typeface="Calibri"/>
              </a:rPr>
              <a:t>FÓRMULA QUE EMANA DE LA LEY, PARA CALCULAR EL % DE INTERES A REBAJAR:</a:t>
            </a:r>
            <a:endParaRPr kumimoji="0" lang="es-MX" sz="2400" b="1" i="0" u="none" strike="noStrike" kern="1200" cap="none" spc="0" normalizeH="0" baseline="0" noProof="0" dirty="0">
              <a:ln>
                <a:noFill/>
              </a:ln>
              <a:solidFill>
                <a:srgbClr val="C00000"/>
              </a:solidFill>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1" i="0" u="none" strike="noStrike" kern="1200" cap="none" spc="0" normalizeH="0" baseline="0" noProof="0" dirty="0">
                <a:ln>
                  <a:noFill/>
                </a:ln>
                <a:solidFill>
                  <a:srgbClr val="C00000"/>
                </a:solidFill>
                <a:effectLst/>
                <a:uLnTx/>
                <a:uFillTx/>
                <a:latin typeface="Calibri"/>
                <a:ea typeface="+mn-ea"/>
                <a:cs typeface="+mn-cs"/>
              </a:rPr>
              <a:t>                           Parámetro Fijo en la Ley                             250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1" i="0" u="none" strike="noStrike" kern="1200" cap="none" spc="0" normalizeH="0" baseline="0" noProof="0" dirty="0">
                <a:ln>
                  <a:noFill/>
                </a:ln>
                <a:solidFill>
                  <a:srgbClr val="C00000"/>
                </a:solidFill>
                <a:effectLst/>
                <a:uLnTx/>
                <a:uFillTx/>
                <a:latin typeface="Calibri"/>
                <a:ea typeface="+mn-ea"/>
                <a:cs typeface="+mn-cs"/>
              </a:rPr>
              <a:t>                           Renta de UTA 91,47 x 1,667                      (152,48)</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1" i="0" u="none" strike="noStrike" kern="1200" cap="none" spc="0" normalizeH="0" baseline="0" noProof="0" dirty="0">
                <a:ln>
                  <a:noFill/>
                </a:ln>
                <a:solidFill>
                  <a:srgbClr val="C00000"/>
                </a:solidFill>
                <a:effectLst/>
                <a:uLnTx/>
                <a:uFillTx/>
                <a:latin typeface="Calibri"/>
                <a:ea typeface="+mn-ea"/>
                <a:cs typeface="+mn-cs"/>
              </a:rPr>
              <a:t>                            Porcentaje de franquicia                            97,52%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1" i="0" u="none" strike="noStrike" kern="1200" cap="none" spc="0" normalizeH="0" baseline="0" noProof="0" dirty="0">
                <a:ln>
                  <a:noFill/>
                </a:ln>
                <a:solidFill>
                  <a:prstClr val="black"/>
                </a:solidFill>
                <a:effectLst/>
                <a:uLnTx/>
                <a:uFillTx/>
                <a:latin typeface="Calibri"/>
                <a:ea typeface="+mn-ea"/>
                <a:cs typeface="+mn-cs"/>
              </a:rPr>
              <a:t>       FRANQUICIA 55 BIS EN UTA:  Intereses pagados en UTA 6,20 x 97,52% = UTA 6,05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1" i="0" u="none" strike="noStrike" kern="1200" cap="none" spc="0" normalizeH="0" baseline="0" noProof="0" dirty="0">
                <a:ln>
                  <a:noFill/>
                </a:ln>
                <a:solidFill>
                  <a:srgbClr val="0070C0"/>
                </a:solidFill>
                <a:effectLst/>
                <a:uLnTx/>
                <a:uFillTx/>
                <a:latin typeface="Calibri"/>
                <a:ea typeface="+mn-ea"/>
                <a:cs typeface="+mn-cs"/>
              </a:rPr>
              <a:t>                FRANQUICIA EN PESOS= 6,05 x $ 770.592 = $ 4.662.082 </a:t>
            </a:r>
            <a:endParaRPr lang="es-MX" sz="2400" dirty="0">
              <a:solidFill>
                <a:srgbClr val="0070C0"/>
              </a:solidFill>
            </a:endParaRPr>
          </a:p>
        </p:txBody>
      </p:sp>
    </p:spTree>
    <p:extLst>
      <p:ext uri="{BB962C8B-B14F-4D97-AF65-F5344CB8AC3E}">
        <p14:creationId xmlns:p14="http://schemas.microsoft.com/office/powerpoint/2010/main" val="1146342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D1C12-C16E-F1E4-CF22-4FA0099E16BB}"/>
              </a:ext>
            </a:extLst>
          </p:cNvPr>
          <p:cNvSpPr>
            <a:spLocks noGrp="1"/>
          </p:cNvSpPr>
          <p:nvPr>
            <p:ph type="title"/>
          </p:nvPr>
        </p:nvSpPr>
        <p:spPr>
          <a:xfrm>
            <a:off x="942392" y="365125"/>
            <a:ext cx="10411408" cy="726557"/>
          </a:xfrm>
        </p:spPr>
        <p:txBody>
          <a:bodyPr/>
          <a:lstStyle/>
          <a:p>
            <a:r>
              <a:rPr lang="es-MX" dirty="0"/>
              <a:t>           LIBROS DE JOSE FAJARDO C.</a:t>
            </a:r>
          </a:p>
        </p:txBody>
      </p:sp>
      <p:sp>
        <p:nvSpPr>
          <p:cNvPr id="3" name="Marcador de contenido 2">
            <a:extLst>
              <a:ext uri="{FF2B5EF4-FFF2-40B4-BE49-F238E27FC236}">
                <a16:creationId xmlns:a16="http://schemas.microsoft.com/office/drawing/2014/main" id="{874558B7-85E2-2378-CFEC-2350E1749964}"/>
              </a:ext>
            </a:extLst>
          </p:cNvPr>
          <p:cNvSpPr>
            <a:spLocks noGrp="1"/>
          </p:cNvSpPr>
          <p:nvPr>
            <p:ph idx="1"/>
          </p:nvPr>
        </p:nvSpPr>
        <p:spPr>
          <a:xfrm>
            <a:off x="867746" y="1166327"/>
            <a:ext cx="10486053" cy="5010636"/>
          </a:xfrm>
        </p:spPr>
        <p:txBody>
          <a:bodyPr>
            <a:normAutofit fontScale="92500" lnSpcReduction="20000"/>
          </a:bodyPr>
          <a:lstStyle/>
          <a:p>
            <a:pPr marL="347472" indent="-347472" algn="l" rtl="0" eaLnBrk="1" fontAlgn="b" latinLnBrk="0" hangingPunct="1">
              <a:spcBef>
                <a:spcPts val="0"/>
              </a:spcBef>
              <a:spcAft>
                <a:spcPts val="0"/>
              </a:spcAft>
              <a:buClrTx/>
              <a:buSzPts val="2200"/>
              <a:buFont typeface="Arial" panose="020B0604020202020204" pitchFamily="34" charset="0"/>
              <a:buChar char="•"/>
            </a:pPr>
            <a:r>
              <a:rPr lang="es-CL" sz="2800" b="1" i="0" u="none" strike="noStrike" kern="1200" dirty="0">
                <a:solidFill>
                  <a:srgbClr val="385723"/>
                </a:solidFill>
                <a:effectLst/>
                <a:latin typeface="Calibri" panose="020F0502020204030204" pitchFamily="34" charset="0"/>
              </a:rPr>
              <a:t>LIBRO 2024; “COMPENDIO TRIBUTARIO-TRI LEY 2024”; </a:t>
            </a:r>
            <a:endParaRPr lang="es-MX" sz="2800" b="0" i="0" u="none" strike="noStrike" dirty="0">
              <a:effectLst/>
              <a:latin typeface="Arial" panose="020B0604020202020204" pitchFamily="34" charset="0"/>
            </a:endParaRPr>
          </a:p>
          <a:p>
            <a:pPr marL="0" indent="0" algn="l" rtl="0" eaLnBrk="1" fontAlgn="b" latinLnBrk="0" hangingPunct="1">
              <a:spcBef>
                <a:spcPts val="0"/>
              </a:spcBef>
              <a:spcAft>
                <a:spcPts val="0"/>
              </a:spcAft>
              <a:buNone/>
            </a:pPr>
            <a:r>
              <a:rPr lang="es-CL" b="1" dirty="0">
                <a:solidFill>
                  <a:srgbClr val="385723"/>
                </a:solidFill>
                <a:latin typeface="Calibri" panose="020F0502020204030204" pitchFamily="34" charset="0"/>
              </a:rPr>
              <a:t>     </a:t>
            </a:r>
            <a:r>
              <a:rPr lang="es-CL" sz="2800" b="1" i="0" u="none" strike="noStrike" kern="1200" dirty="0">
                <a:solidFill>
                  <a:srgbClr val="385723"/>
                </a:solidFill>
                <a:effectLst/>
                <a:latin typeface="Calibri" panose="020F0502020204030204" pitchFamily="34" charset="0"/>
              </a:rPr>
              <a:t> ACTUALIZADO; CONTIENE CODIGO TRIBUTARIO, LEY DE LA </a:t>
            </a:r>
            <a:endParaRPr lang="es-MX" sz="2000" b="0" i="0" u="none" strike="noStrike" dirty="0">
              <a:effectLst/>
              <a:latin typeface="Arial" panose="020B0604020202020204" pitchFamily="34" charset="0"/>
            </a:endParaRPr>
          </a:p>
          <a:p>
            <a:pPr marL="0" indent="0" algn="l" rtl="0" eaLnBrk="1" fontAlgn="b" latinLnBrk="0" hangingPunct="1">
              <a:spcBef>
                <a:spcPts val="0"/>
              </a:spcBef>
              <a:spcAft>
                <a:spcPts val="0"/>
              </a:spcAft>
              <a:buNone/>
            </a:pPr>
            <a:r>
              <a:rPr lang="es-CL" b="1" dirty="0">
                <a:solidFill>
                  <a:srgbClr val="385723"/>
                </a:solidFill>
                <a:latin typeface="Calibri" panose="020F0502020204030204" pitchFamily="34" charset="0"/>
              </a:rPr>
              <a:t>    </a:t>
            </a:r>
            <a:r>
              <a:rPr lang="es-CL" sz="2800" b="1" i="0" u="none" strike="noStrike" kern="1200" dirty="0">
                <a:solidFill>
                  <a:srgbClr val="385723"/>
                </a:solidFill>
                <a:effectLst/>
                <a:latin typeface="Calibri" panose="020F0502020204030204" pitchFamily="34" charset="0"/>
              </a:rPr>
              <a:t>  RENTA, MÁS D.L. 825 IVA, CON SU REGLAMENTO.</a:t>
            </a:r>
            <a:endParaRPr lang="es-MX" sz="2000" b="0" i="0" u="none" strike="noStrike" dirty="0">
              <a:effectLst/>
              <a:latin typeface="Arial" panose="020B0604020202020204" pitchFamily="34" charset="0"/>
            </a:endParaRPr>
          </a:p>
          <a:p>
            <a:pPr marL="0" indent="0" algn="l" rtl="0" eaLnBrk="1" fontAlgn="b" latinLnBrk="0" hangingPunct="1">
              <a:spcBef>
                <a:spcPts val="0"/>
              </a:spcBef>
              <a:spcAft>
                <a:spcPts val="0"/>
              </a:spcAft>
              <a:buNone/>
            </a:pPr>
            <a:r>
              <a:rPr lang="es-CL" sz="2800" b="1" i="0" u="none" strike="noStrike" kern="1200" dirty="0">
                <a:solidFill>
                  <a:srgbClr val="385723"/>
                </a:solidFill>
                <a:effectLst/>
                <a:latin typeface="Calibri" panose="020F0502020204030204" pitchFamily="34" charset="0"/>
              </a:rPr>
              <a:t>     *  PRECIO ESPECIAL A COLEGAS: $ 25.000.-</a:t>
            </a:r>
          </a:p>
          <a:p>
            <a:pPr marL="0" indent="0" algn="l" rtl="0" eaLnBrk="1" fontAlgn="b" latinLnBrk="0" hangingPunct="1">
              <a:spcBef>
                <a:spcPts val="0"/>
              </a:spcBef>
              <a:spcAft>
                <a:spcPts val="0"/>
              </a:spcAft>
            </a:pPr>
            <a:endParaRPr lang="es-CL" b="1" dirty="0">
              <a:solidFill>
                <a:srgbClr val="385723"/>
              </a:solidFill>
              <a:latin typeface="Calibri" panose="020F0502020204030204" pitchFamily="34" charset="0"/>
            </a:endParaRPr>
          </a:p>
          <a:p>
            <a:pPr marL="0" indent="0" algn="l" rtl="0" eaLnBrk="1" fontAlgn="b" latinLnBrk="0" hangingPunct="1">
              <a:spcBef>
                <a:spcPts val="0"/>
              </a:spcBef>
              <a:spcAft>
                <a:spcPts val="0"/>
              </a:spcAft>
            </a:pPr>
            <a:endParaRPr lang="es-MX" sz="20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s-CL" sz="2800" b="1" i="0" u="none" strike="noStrike" kern="1200" dirty="0">
                <a:solidFill>
                  <a:srgbClr val="000000"/>
                </a:solidFill>
                <a:effectLst/>
                <a:latin typeface="Calibri" panose="020F0502020204030204" pitchFamily="34" charset="0"/>
              </a:rPr>
              <a:t>** LIBRO DE IMPUESTO RENTA PRACTICO EDICION 2022 </a:t>
            </a:r>
            <a:endParaRPr lang="es-MX" sz="2000" b="0" i="0" u="none" strike="noStrike" dirty="0">
              <a:effectLst/>
              <a:latin typeface="Arial" panose="020B0604020202020204" pitchFamily="34" charset="0"/>
            </a:endParaRPr>
          </a:p>
          <a:p>
            <a:pPr marL="0" indent="0" algn="l" rtl="0" eaLnBrk="1" fontAlgn="b" latinLnBrk="0" hangingPunct="1">
              <a:spcBef>
                <a:spcPts val="0"/>
              </a:spcBef>
              <a:spcAft>
                <a:spcPts val="0"/>
              </a:spcAft>
              <a:buNone/>
            </a:pPr>
            <a:r>
              <a:rPr lang="es-CL" sz="2800" b="1" i="0" u="none" strike="noStrike" kern="1200" dirty="0">
                <a:solidFill>
                  <a:srgbClr val="000000"/>
                </a:solidFill>
                <a:effectLst/>
                <a:latin typeface="Calibri" panose="020F0502020204030204" pitchFamily="34" charset="0"/>
              </a:rPr>
              <a:t>            PRECIO ESPECIAL: $ 10.000.-</a:t>
            </a:r>
          </a:p>
          <a:p>
            <a:pPr marL="0" indent="0" algn="l" rtl="0" eaLnBrk="1" fontAlgn="b" latinLnBrk="0" hangingPunct="1">
              <a:spcBef>
                <a:spcPts val="0"/>
              </a:spcBef>
              <a:spcAft>
                <a:spcPts val="0"/>
              </a:spcAft>
              <a:buNone/>
            </a:pPr>
            <a:endParaRPr lang="es-CL" sz="2800" b="1" i="0" u="none" strike="noStrike" kern="1200" dirty="0">
              <a:solidFill>
                <a:srgbClr val="000000"/>
              </a:solidFill>
              <a:effectLst/>
              <a:latin typeface="Calibri" panose="020F0502020204030204" pitchFamily="34" charset="0"/>
            </a:endParaRPr>
          </a:p>
          <a:p>
            <a:pPr marL="0" indent="0" algn="l" rtl="0" eaLnBrk="1" fontAlgn="b" latinLnBrk="0" hangingPunct="1">
              <a:spcBef>
                <a:spcPts val="0"/>
              </a:spcBef>
              <a:spcAft>
                <a:spcPts val="0"/>
              </a:spcAft>
              <a:buNone/>
            </a:pPr>
            <a:r>
              <a:rPr lang="es-CL" sz="2800" b="1" i="0" u="none" strike="noStrike" kern="1200" dirty="0">
                <a:solidFill>
                  <a:srgbClr val="000000"/>
                </a:solidFill>
                <a:effectLst/>
                <a:latin typeface="Calibri" panose="020F0502020204030204" pitchFamily="34" charset="0"/>
              </a:rPr>
              <a:t>    </a:t>
            </a:r>
            <a:r>
              <a:rPr lang="es-CL" sz="2800" b="1" i="0" u="none" strike="noStrike" kern="1200" dirty="0">
                <a:solidFill>
                  <a:srgbClr val="C00000"/>
                </a:solidFill>
                <a:effectLst/>
                <a:latin typeface="Calibri" panose="020F0502020204030204" pitchFamily="34" charset="0"/>
              </a:rPr>
              <a:t>LUGARES DE VENTA</a:t>
            </a:r>
            <a:r>
              <a:rPr lang="es-CL" sz="2800" b="1" i="0" u="none" strike="noStrike" kern="1200" dirty="0">
                <a:solidFill>
                  <a:srgbClr val="000000"/>
                </a:solidFill>
                <a:effectLst/>
                <a:latin typeface="Calibri" panose="020F0502020204030204" pitchFamily="34" charset="0"/>
              </a:rPr>
              <a:t>:</a:t>
            </a:r>
          </a:p>
          <a:p>
            <a:pPr algn="l" rtl="0" eaLnBrk="1" fontAlgn="b" latinLnBrk="0" hangingPunct="1">
              <a:spcBef>
                <a:spcPts val="0"/>
              </a:spcBef>
              <a:spcAft>
                <a:spcPts val="0"/>
              </a:spcAft>
            </a:pPr>
            <a:r>
              <a:rPr lang="es-MX" sz="2200" b="1" i="0" u="none" strike="noStrike" dirty="0">
                <a:solidFill>
                  <a:schemeClr val="accent6">
                    <a:lumMod val="50000"/>
                  </a:schemeClr>
                </a:solidFill>
                <a:effectLst/>
                <a:latin typeface="Arial" panose="020B0604020202020204" pitchFamily="34" charset="0"/>
              </a:rPr>
              <a:t>EN CALLE GRANADEROS 1172, PROVIDENCIA, METRO M. MONTT, </a:t>
            </a:r>
          </a:p>
          <a:p>
            <a:pPr marL="0" indent="0" algn="l" rtl="0" eaLnBrk="1" fontAlgn="b" latinLnBrk="0" hangingPunct="1">
              <a:spcBef>
                <a:spcPts val="0"/>
              </a:spcBef>
              <a:spcAft>
                <a:spcPts val="0"/>
              </a:spcAft>
              <a:buNone/>
            </a:pPr>
            <a:r>
              <a:rPr lang="es-MX" sz="2200" b="1" dirty="0">
                <a:solidFill>
                  <a:schemeClr val="accent6">
                    <a:lumMod val="50000"/>
                  </a:schemeClr>
                </a:solidFill>
                <a:latin typeface="Arial" panose="020B0604020202020204" pitchFamily="34" charset="0"/>
              </a:rPr>
              <a:t>   </a:t>
            </a:r>
            <a:r>
              <a:rPr lang="es-MX" sz="2200" b="1" i="0" u="none" strike="noStrike" dirty="0">
                <a:solidFill>
                  <a:schemeClr val="accent6">
                    <a:lumMod val="50000"/>
                  </a:schemeClr>
                </a:solidFill>
                <a:effectLst/>
                <a:latin typeface="Arial" panose="020B0604020202020204" pitchFamily="34" charset="0"/>
              </a:rPr>
              <a:t>SOLO MARTES Y JUEVES: DE 11.30 A 13 HRS. </a:t>
            </a:r>
          </a:p>
          <a:p>
            <a:pPr marL="0" indent="0" algn="l" rtl="0" eaLnBrk="1" fontAlgn="b" latinLnBrk="0" hangingPunct="1">
              <a:spcBef>
                <a:spcPts val="0"/>
              </a:spcBef>
              <a:spcAft>
                <a:spcPts val="0"/>
              </a:spcAft>
              <a:buNone/>
            </a:pPr>
            <a:r>
              <a:rPr lang="es-MX" sz="2200" b="1" i="0" u="none" strike="noStrike" dirty="0">
                <a:solidFill>
                  <a:schemeClr val="accent6">
                    <a:lumMod val="50000"/>
                  </a:schemeClr>
                </a:solidFill>
                <a:effectLst/>
                <a:latin typeface="Arial" panose="020B0604020202020204" pitchFamily="34" charset="0"/>
              </a:rPr>
              <a:t>    (Celular de Paola Fajardo 9.4448.0372 y de José 9.9433.8329</a:t>
            </a:r>
            <a:r>
              <a:rPr lang="es-MX" sz="2000" b="1" i="0" u="none" strike="noStrike" dirty="0">
                <a:solidFill>
                  <a:schemeClr val="accent6">
                    <a:lumMod val="50000"/>
                  </a:schemeClr>
                </a:solidFill>
                <a:effectLst/>
                <a:latin typeface="Arial" panose="020B0604020202020204" pitchFamily="34" charset="0"/>
              </a:rPr>
              <a:t>)</a:t>
            </a:r>
          </a:p>
          <a:p>
            <a:pPr marL="0" indent="0" algn="l" rtl="0" eaLnBrk="1" fontAlgn="b" latinLnBrk="0" hangingPunct="1">
              <a:spcBef>
                <a:spcPts val="0"/>
              </a:spcBef>
              <a:spcAft>
                <a:spcPts val="0"/>
              </a:spcAft>
              <a:buNone/>
            </a:pP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Correo: josefajardo.cas@gmail.com</a:t>
            </a:r>
            <a:endParaRPr lang="es-MX" sz="2000" b="1" i="0" u="none" strike="noStrike" dirty="0">
              <a:solidFill>
                <a:schemeClr val="accent6">
                  <a:lumMod val="50000"/>
                </a:schemeClr>
              </a:solidFill>
              <a:effectLst/>
              <a:latin typeface="Arial" panose="020B0604020202020204" pitchFamily="34" charset="0"/>
            </a:endParaRPr>
          </a:p>
          <a:p>
            <a:pPr marL="0" indent="0" algn="l" rtl="0" eaLnBrk="1" fontAlgn="b" latinLnBrk="0" hangingPunct="1">
              <a:spcBef>
                <a:spcPts val="0"/>
              </a:spcBef>
              <a:spcAft>
                <a:spcPts val="0"/>
              </a:spcAft>
              <a:buNone/>
            </a:pPr>
            <a:endParaRPr lang="es-MX" sz="2000" b="1" i="0" u="none" strike="noStrike" dirty="0">
              <a:solidFill>
                <a:schemeClr val="accent6">
                  <a:lumMod val="50000"/>
                </a:schemeClr>
              </a:solidFill>
              <a:effectLst/>
              <a:latin typeface="Arial" panose="020B0604020202020204" pitchFamily="34" charset="0"/>
            </a:endParaRPr>
          </a:p>
          <a:p>
            <a:pPr algn="l" rtl="0" eaLnBrk="1" fontAlgn="b" latinLnBrk="0" hangingPunct="1">
              <a:spcBef>
                <a:spcPts val="0"/>
              </a:spcBef>
              <a:spcAft>
                <a:spcPts val="0"/>
              </a:spcAft>
            </a:pPr>
            <a:r>
              <a:rPr lang="es-MX" sz="2000" b="1" dirty="0">
                <a:solidFill>
                  <a:schemeClr val="accent6">
                    <a:lumMod val="50000"/>
                  </a:schemeClr>
                </a:solidFill>
                <a:latin typeface="Arial" panose="020B0604020202020204" pitchFamily="34" charset="0"/>
              </a:rPr>
              <a:t>EN EL REGIONAL METROPOLITANO: DE 11 A 15.30 HRS.</a:t>
            </a:r>
          </a:p>
          <a:p>
            <a:pPr marL="0" indent="0" algn="l" rtl="0" eaLnBrk="1" fontAlgn="b" latinLnBrk="0" hangingPunct="1">
              <a:spcBef>
                <a:spcPts val="0"/>
              </a:spcBef>
              <a:spcAft>
                <a:spcPts val="0"/>
              </a:spcAft>
              <a:buNone/>
            </a:pPr>
            <a:endParaRPr lang="es-MX" sz="2000" b="1" i="0" u="none" strike="noStrike" dirty="0">
              <a:solidFill>
                <a:schemeClr val="accent6">
                  <a:lumMod val="50000"/>
                </a:schemeClr>
              </a:solidFill>
              <a:effectLst/>
              <a:latin typeface="Arial" panose="020B0604020202020204" pitchFamily="34" charset="0"/>
            </a:endParaRPr>
          </a:p>
          <a:p>
            <a:pPr marL="0" algn="l" rtl="0" eaLnBrk="1" fontAlgn="b" latinLnBrk="0" hangingPunct="1">
              <a:spcBef>
                <a:spcPts val="0"/>
              </a:spcBef>
              <a:spcAft>
                <a:spcPts val="0"/>
              </a:spcAft>
            </a:pPr>
            <a:r>
              <a:rPr lang="es-CL" sz="2200" b="1" i="0" u="none" strike="noStrike" kern="1200" dirty="0">
                <a:solidFill>
                  <a:srgbClr val="0070C0"/>
                </a:solidFill>
                <a:effectLst/>
                <a:latin typeface="Calibri" panose="020F0502020204030204" pitchFamily="34" charset="0"/>
              </a:rPr>
              <a:t>EN CALLE CALLAO 2970, OFICINA 403, LAS CONDES, METRO EL GOLF</a:t>
            </a:r>
            <a:endParaRPr lang="es-MX" sz="2200" b="0" i="0" u="none" strike="noStrike" dirty="0">
              <a:solidFill>
                <a:srgbClr val="0070C0"/>
              </a:solidFill>
              <a:effectLst/>
              <a:latin typeface="Arial" panose="020B0604020202020204" pitchFamily="34" charset="0"/>
            </a:endParaRPr>
          </a:p>
          <a:p>
            <a:pPr marL="0" indent="0" algn="l" rtl="0" eaLnBrk="1" fontAlgn="b" latinLnBrk="0" hangingPunct="1">
              <a:spcBef>
                <a:spcPts val="0"/>
              </a:spcBef>
              <a:spcAft>
                <a:spcPts val="0"/>
              </a:spcAft>
              <a:buNone/>
            </a:pPr>
            <a:r>
              <a:rPr lang="es-CL" sz="2200" b="1" i="0" u="none" strike="noStrike" kern="1200" dirty="0">
                <a:solidFill>
                  <a:srgbClr val="0070C0"/>
                </a:solidFill>
                <a:effectLst/>
                <a:latin typeface="Calibri" panose="020F0502020204030204" pitchFamily="34" charset="0"/>
              </a:rPr>
              <a:t>   CON DON RODRIGO CATRINAO, CELULAR 9.9216.2169</a:t>
            </a:r>
            <a:endParaRPr lang="es-MX" sz="2200" b="0" i="0" u="none" strike="noStrike" dirty="0">
              <a:solidFill>
                <a:srgbClr val="0070C0"/>
              </a:solidFill>
              <a:effectLst/>
              <a:latin typeface="Arial" panose="020B0604020202020204" pitchFamily="34" charset="0"/>
            </a:endParaRPr>
          </a:p>
          <a:p>
            <a:endParaRPr lang="es-MX" dirty="0"/>
          </a:p>
        </p:txBody>
      </p:sp>
    </p:spTree>
    <p:extLst>
      <p:ext uri="{BB962C8B-B14F-4D97-AF65-F5344CB8AC3E}">
        <p14:creationId xmlns:p14="http://schemas.microsoft.com/office/powerpoint/2010/main" val="2226817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F14152-7BC9-766D-2C6B-E85D647AF16E}"/>
              </a:ext>
            </a:extLst>
          </p:cNvPr>
          <p:cNvSpPr>
            <a:spLocks noGrp="1"/>
          </p:cNvSpPr>
          <p:nvPr>
            <p:ph type="title"/>
          </p:nvPr>
        </p:nvSpPr>
        <p:spPr>
          <a:xfrm>
            <a:off x="1054358" y="365125"/>
            <a:ext cx="10299441" cy="399985"/>
          </a:xfrm>
        </p:spPr>
        <p:txBody>
          <a:bodyPr>
            <a:normAutofit fontScale="90000"/>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ALGUNOS ASPECTOS DE DECLARACIONES JURADAS EN A.T. 2024</a:t>
            </a:r>
            <a:endParaRPr lang="es-MX" dirty="0"/>
          </a:p>
        </p:txBody>
      </p:sp>
      <p:sp>
        <p:nvSpPr>
          <p:cNvPr id="3" name="Marcador de contenido 2">
            <a:extLst>
              <a:ext uri="{FF2B5EF4-FFF2-40B4-BE49-F238E27FC236}">
                <a16:creationId xmlns:a16="http://schemas.microsoft.com/office/drawing/2014/main" id="{9547A256-A9AE-9582-3ED9-F347B9E6666D}"/>
              </a:ext>
            </a:extLst>
          </p:cNvPr>
          <p:cNvSpPr>
            <a:spLocks noGrp="1"/>
          </p:cNvSpPr>
          <p:nvPr>
            <p:ph idx="1"/>
          </p:nvPr>
        </p:nvSpPr>
        <p:spPr>
          <a:xfrm>
            <a:off x="821094" y="942392"/>
            <a:ext cx="10532706" cy="5234571"/>
          </a:xfrm>
        </p:spPr>
        <p:txBody>
          <a:bodyPr>
            <a:normAutofit fontScale="92500" lnSpcReduction="20000"/>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La mayoría Vencen en MARZO 2024 y otras en Junio 2024</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1822</a:t>
            </a:r>
            <a:r>
              <a:rPr kumimoji="0" lang="es-E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01-03-23; Informe Enajenaciones de Acciones y de Derechos Sociales, financiados con reinversión.</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1948</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Retiros y Dividendos y sus </a:t>
            </a:r>
            <a:r>
              <a:rPr kumimoji="0" lang="es-ES"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Créd</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14-A y D-3: S.A. ABIERTAS= 14 marzo 2024;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Otras sociedades= Con Socios Jurídicos=27 marzo</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20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Con Socios P.N.= 28 Marzo 2024</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Empr</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Individual= Junto con el F. 22.</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1000"/>
              </a:spcBef>
              <a:spcAft>
                <a:spcPts val="0"/>
              </a:spcAft>
              <a:buClrTx/>
              <a:buSzTx/>
              <a:buFont typeface="Symbol" panose="05050102010706020507" pitchFamily="18" charset="2"/>
              <a:buChar char=""/>
              <a:tabLst/>
              <a:defRPr/>
            </a:pP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Si es S.A. o S.P.A.= Sin Dividendos, obligadas a informar RUT y Cantidad Acciones</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1000"/>
              </a:spcBef>
              <a:spcAft>
                <a:spcPts val="800"/>
              </a:spcAft>
              <a:buClrTx/>
              <a:buSzTx/>
              <a:buFont typeface="Symbol" panose="05050102010706020507" pitchFamily="18" charset="2"/>
              <a:buChar char=""/>
              <a:tabLst/>
              <a:defRPr/>
            </a:pP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Las restantes= Si no existen repartos, no se presenta</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1947</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Base Imponible D-8  </a:t>
            </a:r>
            <a:r>
              <a:rPr kumimoji="0" lang="es-ES" sz="20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Con Socios P. Naturales=28 marzo 2024</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Empr</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Individual= Junto con el </a:t>
            </a:r>
            <a:r>
              <a:rPr kumimoji="0" lang="es-ES"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Form</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22.</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1949: 22 Marzo 2024. Sólo empresas que tienen custodia de acciones, </a:t>
            </a:r>
            <a:r>
              <a:rPr kumimoji="0" lang="es-ES"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inf</a:t>
            </a:r>
            <a:r>
              <a:rPr kumimoji="0" lang="es-E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dividendos</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828120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C039CF-2A3F-E259-66A9-1612C6B2A297}"/>
              </a:ext>
            </a:extLst>
          </p:cNvPr>
          <p:cNvSpPr>
            <a:spLocks noGrp="1"/>
          </p:cNvSpPr>
          <p:nvPr>
            <p:ph type="title"/>
          </p:nvPr>
        </p:nvSpPr>
        <p:spPr>
          <a:xfrm>
            <a:off x="987490" y="-446638"/>
            <a:ext cx="10515600" cy="1325563"/>
          </a:xfrm>
        </p:spPr>
        <p:txBody>
          <a:bodyPr/>
          <a:lstStyle/>
          <a:p>
            <a:br>
              <a:rPr kumimoji="0" lang="es-CL" sz="2800" b="0" i="0" u="none" strike="noStrike" kern="1200" cap="none" spc="0" normalizeH="0" baseline="0" noProof="0" dirty="0">
                <a:ln>
                  <a:noFill/>
                </a:ln>
                <a:solidFill>
                  <a:prstClr val="black"/>
                </a:solidFill>
                <a:effectLst/>
                <a:uLnTx/>
                <a:uFillTx/>
                <a:latin typeface="Calibri Light"/>
                <a:ea typeface="+mj-ea"/>
                <a:cs typeface="+mj-cs"/>
              </a:rPr>
            </a:br>
            <a:br>
              <a:rPr kumimoji="0" lang="es-CL" sz="2800" b="0" i="0" u="none" strike="noStrike" kern="1200" cap="none" spc="0" normalizeH="0" baseline="0" noProof="0" dirty="0">
                <a:ln>
                  <a:noFill/>
                </a:ln>
                <a:solidFill>
                  <a:prstClr val="black"/>
                </a:solidFill>
                <a:effectLst/>
                <a:uLnTx/>
                <a:uFillTx/>
                <a:latin typeface="Calibri Light"/>
                <a:ea typeface="+mj-ea"/>
                <a:cs typeface="+mj-cs"/>
              </a:rPr>
            </a:br>
            <a:r>
              <a:rPr kumimoji="0" lang="es-CL" sz="2800" b="0" i="0" u="none" strike="noStrike" kern="1200" cap="none" spc="0" normalizeH="0" baseline="0" noProof="0" dirty="0">
                <a:ln>
                  <a:noFill/>
                </a:ln>
                <a:solidFill>
                  <a:prstClr val="black"/>
                </a:solidFill>
                <a:effectLst/>
                <a:uLnTx/>
                <a:uFillTx/>
                <a:latin typeface="Calibri Light"/>
                <a:ea typeface="+mj-ea"/>
                <a:cs typeface="+mj-cs"/>
              </a:rPr>
              <a:t>          ALGUNOS ASPECTOS DE DECLARACIONES JURADAS EN A.T. 2024</a:t>
            </a:r>
            <a:endParaRPr lang="es-MX" dirty="0"/>
          </a:p>
        </p:txBody>
      </p:sp>
      <p:sp>
        <p:nvSpPr>
          <p:cNvPr id="3" name="Marcador de contenido 2">
            <a:extLst>
              <a:ext uri="{FF2B5EF4-FFF2-40B4-BE49-F238E27FC236}">
                <a16:creationId xmlns:a16="http://schemas.microsoft.com/office/drawing/2014/main" id="{4D566D17-47DF-750D-56A2-AA61507EC8BB}"/>
              </a:ext>
            </a:extLst>
          </p:cNvPr>
          <p:cNvSpPr>
            <a:spLocks noGrp="1"/>
          </p:cNvSpPr>
          <p:nvPr>
            <p:ph idx="1"/>
          </p:nvPr>
        </p:nvSpPr>
        <p:spPr>
          <a:xfrm>
            <a:off x="838200" y="878926"/>
            <a:ext cx="10515600" cy="5298038"/>
          </a:xfrm>
        </p:spPr>
        <p:txBody>
          <a:bodyPr>
            <a:normAutofit fontScale="92500" lnSpcReduction="20000"/>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1835:</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8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25 marzo 2024</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Arriendos Pagados. </a:t>
            </a:r>
          </a:p>
          <a:p>
            <a:pPr marL="0" marR="0" lvl="0" indent="0" algn="l" defTabSz="914400" rtl="0" eaLnBrk="1" fontAlgn="auto" latinLnBrk="0" hangingPunct="1">
              <a:lnSpc>
                <a:spcPct val="107000"/>
              </a:lnSpc>
              <a:spcBef>
                <a:spcPts val="1000"/>
              </a:spcBef>
              <a:spcAft>
                <a:spcPts val="800"/>
              </a:spcAft>
              <a:buClrTx/>
              <a:buSzTx/>
              <a:buNone/>
              <a:tabLst/>
              <a:defRPr/>
            </a:pPr>
            <a:r>
              <a:rPr lang="es-ES"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Obligados a Presentar:</a:t>
            </a: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lang="es-ES"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s-ES" sz="18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Los pagadores o Arrendatarios (</a:t>
            </a:r>
            <a:r>
              <a:rPr lang="es-ES" sz="1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Sin Corredores)</a:t>
            </a: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lang="es-ES" sz="18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Los Corredores de Propiedades; sólo cuando intervienen en el contrato y administran los dineros</a:t>
            </a:r>
          </a:p>
          <a:p>
            <a:pPr marL="0" marR="0" lvl="0" indent="0" algn="l" defTabSz="914400" rtl="0" eaLnBrk="1" fontAlgn="auto" latinLnBrk="0" hangingPunct="1">
              <a:lnSpc>
                <a:spcPct val="107000"/>
              </a:lnSpc>
              <a:spcBef>
                <a:spcPts val="1000"/>
              </a:spcBef>
              <a:spcAft>
                <a:spcPts val="800"/>
              </a:spcAft>
              <a:buClrTx/>
              <a:buSzTx/>
              <a:buNone/>
              <a:tabLst/>
              <a:defRPr/>
            </a:pP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800" b="1" i="0" u="none" strike="noStrike" kern="1200" cap="none" spc="0" normalizeH="0" baseline="0" noProof="0" dirty="0" err="1">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rPr>
              <a:t>Modif</a:t>
            </a:r>
            <a:r>
              <a:rPr kumimoji="0" lang="es-ES" sz="18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rPr>
              <a:t>. Resol. 98 de 2023</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800"/>
              </a:spcAft>
              <a:buClrTx/>
              <a:buSzTx/>
              <a:buNone/>
              <a:tabLst/>
              <a:defRPr/>
            </a:pPr>
            <a:r>
              <a:rPr lang="es-ES"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 </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 importa el avalúo de $ 30.000.000; </a:t>
            </a:r>
          </a:p>
          <a:p>
            <a:pPr marL="0" marR="0" lvl="0" indent="0" algn="l" defTabSz="914400" rtl="0" eaLnBrk="1" fontAlgn="auto" latinLnBrk="0" hangingPunct="1">
              <a:lnSpc>
                <a:spcPct val="107000"/>
              </a:lnSpc>
              <a:spcBef>
                <a:spcPts val="1000"/>
              </a:spcBef>
              <a:spcAft>
                <a:spcPts val="800"/>
              </a:spcAft>
              <a:buClrTx/>
              <a:buSzTx/>
              <a:buNone/>
              <a:tabLst/>
              <a:defRPr/>
            </a:pPr>
            <a:r>
              <a:rPr lang="es-ES"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b) </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BR Agrícolas o No Agrícolas; </a:t>
            </a:r>
          </a:p>
          <a:p>
            <a:pPr marL="0" marR="0" lvl="0" indent="0" algn="l" defTabSz="914400" rtl="0" eaLnBrk="1" fontAlgn="auto" latinLnBrk="0" hangingPunct="1">
              <a:lnSpc>
                <a:spcPct val="107000"/>
              </a:lnSpc>
              <a:spcBef>
                <a:spcPts val="1000"/>
              </a:spcBef>
              <a:spcAft>
                <a:spcPts val="800"/>
              </a:spcAft>
              <a:buClrTx/>
              <a:buSzTx/>
              <a:buNone/>
              <a:tabLst/>
              <a:defRPr/>
            </a:pPr>
            <a:r>
              <a:rPr lang="es-ES"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c) </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Montos Actualizados, Excluido el Iva; </a:t>
            </a:r>
          </a:p>
          <a:p>
            <a:pPr marL="0" marR="0" lvl="0" indent="0" algn="l" defTabSz="914400" rtl="0" eaLnBrk="1" fontAlgn="auto" latinLnBrk="0" hangingPunct="1">
              <a:lnSpc>
                <a:spcPct val="107000"/>
              </a:lnSpc>
              <a:spcBef>
                <a:spcPts val="1000"/>
              </a:spcBef>
              <a:spcAft>
                <a:spcPts val="800"/>
              </a:spcAft>
              <a:buClrTx/>
              <a:buSzTx/>
              <a:buNone/>
              <a:tabLst/>
              <a:defRPr/>
            </a:pPr>
            <a:r>
              <a:rPr lang="es-ES"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d) </a:t>
            </a:r>
            <a:r>
              <a:rPr kumimoji="0" lang="es-ES" sz="18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rPr>
              <a:t>Nuevos Obligados </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(Sociedades de Profesionales; Empresas D-8; Servicios Públicos; Universidades, </a:t>
            </a:r>
            <a:r>
              <a:rPr kumimoji="0" lang="es-ES"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Instit</a:t>
            </a: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Profesionales, CFT y organizaciones sin fines de lucro; etc. </a:t>
            </a:r>
          </a:p>
          <a:p>
            <a:pPr marL="0" marR="0" lvl="0" indent="0" algn="l" defTabSz="914400" rtl="0" eaLnBrk="1" fontAlgn="auto" latinLnBrk="0" hangingPunct="1">
              <a:lnSpc>
                <a:spcPct val="107000"/>
              </a:lnSpc>
              <a:spcBef>
                <a:spcPts val="1000"/>
              </a:spcBef>
              <a:spcAft>
                <a:spcPts val="800"/>
              </a:spcAft>
              <a:buClrTx/>
              <a:buSzTx/>
              <a:buNone/>
              <a:tabLst/>
              <a:defRPr/>
            </a:pPr>
            <a:r>
              <a:rPr kumimoji="0" lang="es-E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 No se informan las cuotas pagadas por los Contratos de Leasing</a:t>
            </a:r>
          </a:p>
          <a:p>
            <a:pPr marL="0" marR="0" lvl="0" indent="0" algn="l" defTabSz="914400" rtl="0" eaLnBrk="1" fontAlgn="auto" latinLnBrk="0" hangingPunct="1">
              <a:lnSpc>
                <a:spcPct val="107000"/>
              </a:lnSpc>
              <a:spcBef>
                <a:spcPts val="1000"/>
              </a:spcBef>
              <a:spcAft>
                <a:spcPts val="800"/>
              </a:spcAft>
              <a:buClrTx/>
              <a:buSzTx/>
              <a:buNone/>
              <a:tabLst/>
              <a:defRPr/>
            </a:pPr>
            <a:r>
              <a:rPr lang="es-ES"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endParaRPr kumimoji="0" lang="es-MX"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702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986025-35BC-8ED3-A618-13861B8371B0}"/>
              </a:ext>
            </a:extLst>
          </p:cNvPr>
          <p:cNvSpPr>
            <a:spLocks noGrp="1"/>
          </p:cNvSpPr>
          <p:nvPr>
            <p:ph type="title"/>
          </p:nvPr>
        </p:nvSpPr>
        <p:spPr>
          <a:xfrm>
            <a:off x="933060" y="365125"/>
            <a:ext cx="10420739" cy="707895"/>
          </a:xfrm>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ALGUNOS ASPECTOS DE DECLARACIONES JURADAS EN A.T. 2024</a:t>
            </a:r>
            <a:endParaRPr lang="es-MX" dirty="0"/>
          </a:p>
        </p:txBody>
      </p:sp>
      <p:sp>
        <p:nvSpPr>
          <p:cNvPr id="3" name="Marcador de contenido 2">
            <a:extLst>
              <a:ext uri="{FF2B5EF4-FFF2-40B4-BE49-F238E27FC236}">
                <a16:creationId xmlns:a16="http://schemas.microsoft.com/office/drawing/2014/main" id="{CB7D9BD0-5799-EB4A-B8C1-0BE86698A9F5}"/>
              </a:ext>
            </a:extLst>
          </p:cNvPr>
          <p:cNvSpPr>
            <a:spLocks noGrp="1"/>
          </p:cNvSpPr>
          <p:nvPr>
            <p:ph idx="1"/>
          </p:nvPr>
        </p:nvSpPr>
        <p:spPr>
          <a:xfrm>
            <a:off x="811763" y="1371600"/>
            <a:ext cx="10542037" cy="4805363"/>
          </a:xfrm>
        </p:spPr>
        <p:txBody>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endParaRPr kumimoji="0" lang="es-MX"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1909</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5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25 marzo  2024</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Gastos Art. 21 inc. 3° (Afectos a Global o </a:t>
            </a:r>
            <a:r>
              <a:rPr kumimoji="0" lang="es-ES" sz="15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Adic</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para Línea 3 </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de los empresarios, socios y accionistas. </a:t>
            </a: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Ellos, además del G.C. o I. Adicional, pagan un 10% de Impuesto Especial).</a:t>
            </a:r>
            <a:endParaRPr kumimoji="0" lang="es-MX"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1897: 25-03-2024</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Constitución o término de usufructos de bienes raíces</a:t>
            </a:r>
            <a:endParaRPr kumimoji="0" lang="es-MX"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5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1887</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5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marzo 2024</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Remuneraciones e Impto. Único Segunda </a:t>
            </a:r>
            <a:r>
              <a:rPr kumimoji="0" lang="es-ES" sz="15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Categoría (</a:t>
            </a:r>
            <a:r>
              <a:rPr kumimoji="0" lang="es-ES" sz="15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en AT 2024, se mantienen sueldos mes a mes y desde AT 2022, con “Retención 3% Préstamo Tasa 0%”, del año 2020 2021)</a:t>
            </a:r>
            <a:r>
              <a:rPr kumimoji="0" lang="es-E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s-MX"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6000"/>
              </a:lnSpc>
              <a:spcBef>
                <a:spcPts val="1000"/>
              </a:spcBef>
              <a:spcAft>
                <a:spcPts val="800"/>
              </a:spcAft>
              <a:buClrTx/>
              <a:buSzTx/>
              <a:buFont typeface="Arial" panose="020B0604020202020204" pitchFamily="34" charset="0"/>
              <a:buChar char="•"/>
              <a:tabLst/>
              <a:defRPr/>
            </a:pPr>
            <a:r>
              <a:rPr kumimoji="0" lang="es-ES" sz="15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1879</a:t>
            </a:r>
            <a:r>
              <a:rPr kumimoji="0" lang="es-E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5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marzo </a:t>
            </a:r>
            <a:r>
              <a:rPr kumimoji="0" lang="es-ES" sz="15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2024 (AT 2023; </a:t>
            </a:r>
            <a:r>
              <a:rPr kumimoji="0" lang="es-ES" sz="1500" b="1" i="0"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Modif</a:t>
            </a:r>
            <a:r>
              <a:rPr kumimoji="0" lang="es-ES" sz="15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 TASA 13% y Retención Préstamo Tasa Cero año 2021). </a:t>
            </a:r>
            <a:endParaRPr kumimoji="0" lang="es-MX"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1943</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5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28 MARZO 2024</a:t>
            </a:r>
            <a:r>
              <a:rPr kumimoji="0" lang="es-ES" sz="1500" b="1"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Rentas Presuntas y </a:t>
            </a:r>
            <a:r>
              <a:rPr kumimoji="0" lang="es-ES" sz="15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Rtas</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Efectivas Simplificadas. Empresario Individual= Junto con </a:t>
            </a:r>
            <a:r>
              <a:rPr kumimoji="0" lang="es-ES" sz="15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form</a:t>
            </a:r>
            <a:r>
              <a:rPr kumimoji="0" lang="es-ES" sz="15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22 (todas con dato de Retiros)</a:t>
            </a:r>
            <a:endParaRPr kumimoji="0" lang="es-MX"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500526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E7365F-4EC7-81B9-CA8E-7C524DE81B95}"/>
              </a:ext>
            </a:extLst>
          </p:cNvPr>
          <p:cNvSpPr>
            <a:spLocks noGrp="1"/>
          </p:cNvSpPr>
          <p:nvPr>
            <p:ph type="title"/>
          </p:nvPr>
        </p:nvSpPr>
        <p:spPr>
          <a:xfrm>
            <a:off x="1035698" y="365125"/>
            <a:ext cx="10318102" cy="670573"/>
          </a:xfrm>
        </p:spPr>
        <p:txBody>
          <a:bodyPr>
            <a:normAutofit/>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ALGUNOS ASPECTOS DE DECLARACIONES JURADAS EN A.T. 2024</a:t>
            </a:r>
            <a:endParaRPr lang="es-MX" dirty="0"/>
          </a:p>
        </p:txBody>
      </p:sp>
      <p:sp>
        <p:nvSpPr>
          <p:cNvPr id="3" name="Marcador de contenido 2">
            <a:extLst>
              <a:ext uri="{FF2B5EF4-FFF2-40B4-BE49-F238E27FC236}">
                <a16:creationId xmlns:a16="http://schemas.microsoft.com/office/drawing/2014/main" id="{89D740A3-F6F0-B3D7-9989-0E6E3C30B958}"/>
              </a:ext>
            </a:extLst>
          </p:cNvPr>
          <p:cNvSpPr>
            <a:spLocks noGrp="1"/>
          </p:cNvSpPr>
          <p:nvPr>
            <p:ph idx="1"/>
          </p:nvPr>
        </p:nvSpPr>
        <p:spPr>
          <a:xfrm>
            <a:off x="858416" y="1212980"/>
            <a:ext cx="10495384" cy="4963983"/>
          </a:xfrm>
        </p:spPr>
        <p:txBody>
          <a:bodyPr>
            <a:normAutofit fontScale="92500" lnSpcReduction="10000"/>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Otras D.J. que Vencen en Mayo 2024</a:t>
            </a:r>
            <a:r>
              <a:rPr kumimoji="0" lang="es-E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s-MX"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1837</a:t>
            </a:r>
            <a:r>
              <a:rPr kumimoji="0" lang="es-E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600" b="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18-05-2024</a:t>
            </a:r>
            <a:r>
              <a:rPr kumimoji="0" lang="es-E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Créditos y PPM puestos a disposición de socios (No D-8) </a:t>
            </a:r>
            <a:endParaRPr kumimoji="0" lang="es-ES" sz="17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D.J. que Vencen en Junio 2024</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1926</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JUNIO 2024</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Para 14-A  Agregados y Deducciones R.L.I. empresas</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(Hay Recuadro 12  de R.L.I. en  F.22)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1847</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JUNIO de 2024</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Balance 8 columnas 14-A, Medianas, Grandes Empresas y Grandes Contribuyentes</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rPr>
              <a:t>DJ 1913</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de Junio 2024</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Caracterización Tributaria; Grandes Empresas y Grandes Contribuyentes.</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1866</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JUNIO 2024</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Empresas Transportes de carga (Compras Diesel)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1867</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1700" b="0"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JUNIO 2024</a:t>
            </a:r>
            <a:r>
              <a:rPr kumimoji="0" lang="es-E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Empresas Transportes de carga (Rendimientos Diesel)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1907: </a:t>
            </a:r>
            <a:r>
              <a:rPr kumimoji="0" lang="es-ES" sz="1700" b="1" i="0" u="none" strike="noStrike" kern="1200" cap="none" spc="0" normalizeH="0" baseline="0" noProof="0" dirty="0">
                <a:ln>
                  <a:noFill/>
                </a:ln>
                <a:solidFill>
                  <a:prstClr val="black"/>
                </a:solidFill>
                <a:effectLst/>
                <a:highlight>
                  <a:srgbClr val="00FFFF"/>
                </a:highlight>
                <a:uLnTx/>
                <a:uFillTx/>
                <a:latin typeface="Calibri" panose="020F0502020204030204" pitchFamily="34" charset="0"/>
                <a:ea typeface="Calibri" panose="020F0502020204030204" pitchFamily="34" charset="0"/>
                <a:cs typeface="Times New Roman" panose="02020603050405020304" pitchFamily="18" charset="0"/>
              </a:rPr>
              <a:t>28 JUNIO 2024</a:t>
            </a: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Precios de Transferencias (EXISTEN OTRAS: DJ  1950, 1951 y 1952, VENCEN 28 JUNIO 2024)</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1946: 28 JUNIO 2024; Operaciones en Chile</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7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DJ 1929: 28 JUNIO 2024; Operaciones en el Exterior y Rentas del Exterior. Ver  Formato en Resol. 127 de 28-12-2022</a:t>
            </a:r>
            <a:r>
              <a:rPr kumimoji="0" lang="es-ES" sz="17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s-MX"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4497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6578FE-426E-0DC7-D6A2-3D7E26703BCF}"/>
              </a:ext>
            </a:extLst>
          </p:cNvPr>
          <p:cNvSpPr>
            <a:spLocks noGrp="1"/>
          </p:cNvSpPr>
          <p:nvPr>
            <p:ph type="title"/>
          </p:nvPr>
        </p:nvSpPr>
        <p:spPr>
          <a:xfrm>
            <a:off x="838200" y="365126"/>
            <a:ext cx="10515600" cy="530614"/>
          </a:xfrm>
        </p:spPr>
        <p:txBody>
          <a:bodyPr>
            <a:normAutofit/>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ALGUNOS ASPECTOS DE DECLARACIONES JURADAS EN A.T. 2024</a:t>
            </a:r>
            <a:endParaRPr lang="es-MX" dirty="0"/>
          </a:p>
        </p:txBody>
      </p:sp>
      <p:sp>
        <p:nvSpPr>
          <p:cNvPr id="3" name="Marcador de contenido 2">
            <a:extLst>
              <a:ext uri="{FF2B5EF4-FFF2-40B4-BE49-F238E27FC236}">
                <a16:creationId xmlns:a16="http://schemas.microsoft.com/office/drawing/2014/main" id="{AA7D5EBD-9588-75A2-849C-86C01540E77D}"/>
              </a:ext>
            </a:extLst>
          </p:cNvPr>
          <p:cNvSpPr>
            <a:spLocks noGrp="1"/>
          </p:cNvSpPr>
          <p:nvPr>
            <p:ph idx="1"/>
          </p:nvPr>
        </p:nvSpPr>
        <p:spPr>
          <a:xfrm>
            <a:off x="838200" y="1240971"/>
            <a:ext cx="10515600" cy="4935992"/>
          </a:xfrm>
        </p:spPr>
        <p:txBody>
          <a:body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es-ES" sz="2200" b="1" i="0" u="sng" strike="noStrike" kern="1200" cap="none" spc="0" normalizeH="0" baseline="0" noProof="0" dirty="0">
                <a:ln>
                  <a:noFill/>
                </a:ln>
                <a:solidFill>
                  <a:prstClr val="black"/>
                </a:solidFill>
                <a:effectLst/>
                <a:uLnTx/>
                <a:uFillTx/>
                <a:latin typeface="Calibri"/>
                <a:ea typeface="Calibri"/>
                <a:cs typeface="Times New Roman"/>
              </a:rPr>
              <a:t>OTRAS DJ QUE PRESENTAN LAS EMPRESAS BANCARIAS Y FINANCIERAS</a:t>
            </a:r>
            <a:r>
              <a:rPr kumimoji="0" lang="es-ES" sz="2200" b="1" i="0" u="none" strike="noStrike" kern="1200" cap="none" spc="0" normalizeH="0" baseline="0" noProof="0" dirty="0">
                <a:ln>
                  <a:noFill/>
                </a:ln>
                <a:solidFill>
                  <a:prstClr val="black"/>
                </a:solidFill>
                <a:effectLst/>
                <a:uLnTx/>
                <a:uFillTx/>
                <a:latin typeface="Calibri"/>
                <a:ea typeface="Calibri"/>
                <a:cs typeface="Times New Roman"/>
              </a:rPr>
              <a:t>:</a:t>
            </a: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prstClr val="black"/>
                </a:solidFill>
                <a:effectLst/>
                <a:uLnTx/>
                <a:uFillTx/>
                <a:latin typeface="Calibri"/>
                <a:ea typeface="Calibri"/>
                <a:cs typeface="Times New Roman"/>
              </a:rPr>
              <a:t>DJ 1834:  VIEJA; 01 MARZO 2024 (ESTE AT 2023, INCLUYE SEGUROS DE VIDA CON AHORROS)</a:t>
            </a: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prstClr val="black"/>
                </a:solidFill>
                <a:effectLst/>
                <a:uLnTx/>
                <a:uFillTx/>
                <a:latin typeface="Calibri"/>
                <a:ea typeface="Calibri"/>
                <a:cs typeface="Times New Roman"/>
              </a:rPr>
              <a:t>DJ 1955:  NUEVA; INFORMAN LOS BANCOS, ENTRE EL 01 y 23 DE MARZO 2024 (SALDOS DE CTA. CTE. BANCARIAS E INVERSIONES QUE SUPEREN UF 1.500, SEGÚN NUEVO ART 85 BIS C TRIB., CREADO POR LEY 21.453 DE 30-06-2022. RIGE POR MOVIMIENTOS DESDE 01-10-2022. SE TOMAN LOS MOVIMIENTOS DIARIOS, SEMANALES O MENSUALES. PRIMA EL SALDO MENSUAL, PERO PARA ELLO, SE TOMA EL SALDO INICIAL MÁS LOS MOVIMIENTOS DEL MES RESPECTIVO. NO SE DEBEN INFORMAR LOS MOVIMIENTOS, ENTRE PRODUCTOS DEL MISMO BANCO O INSTITUCION)</a:t>
            </a:r>
          </a:p>
          <a:p>
            <a:pPr marL="228600" marR="0" lvl="0" indent="-228600" algn="l" defTabSz="914400" rtl="0" eaLnBrk="1" fontAlgn="auto" latinLnBrk="0" hangingPunct="1">
              <a:lnSpc>
                <a:spcPct val="100000"/>
              </a:lnSpc>
              <a:spcBef>
                <a:spcPts val="1000"/>
              </a:spcBef>
              <a:spcAft>
                <a:spcPts val="80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prstClr val="black"/>
                </a:solidFill>
                <a:effectLst/>
                <a:uLnTx/>
                <a:uFillTx/>
                <a:latin typeface="Calibri"/>
                <a:ea typeface="Calibri"/>
                <a:cs typeface="Times New Roman"/>
              </a:rPr>
              <a:t>DJ 1922:  VIEJA; 28 DE MARZO 2024  EMPRESAS DE FONDOS MUTUOS E INVERSIONES </a:t>
            </a:r>
          </a:p>
          <a:p>
            <a:pPr marL="0" marR="0" lvl="0" indent="0" algn="l" defTabSz="914400" rtl="0" eaLnBrk="1" fontAlgn="auto" latinLnBrk="0" hangingPunct="1">
              <a:lnSpc>
                <a:spcPct val="100000"/>
              </a:lnSpc>
              <a:spcBef>
                <a:spcPts val="1000"/>
              </a:spcBef>
              <a:spcAft>
                <a:spcPts val="800"/>
              </a:spcAft>
              <a:buClrTx/>
              <a:buSzTx/>
              <a:buFont typeface="Arial" panose="020B0604020202020204" pitchFamily="34" charset="0"/>
              <a:buNone/>
              <a:tabLst/>
              <a:defRPr/>
            </a:pPr>
            <a:r>
              <a:rPr kumimoji="0" lang="es-ES" sz="1800" b="1" i="0" u="none" strike="noStrike" kern="1200" cap="none" spc="0" normalizeH="0" baseline="0" noProof="0" dirty="0">
                <a:ln>
                  <a:noFill/>
                </a:ln>
                <a:solidFill>
                  <a:prstClr val="black"/>
                </a:solidFill>
                <a:effectLst/>
                <a:uLnTx/>
                <a:uFillTx/>
                <a:latin typeface="Calibri"/>
                <a:ea typeface="Calibri"/>
                <a:cs typeface="Times New Roman"/>
              </a:rPr>
              <a:t>         </a:t>
            </a:r>
            <a:r>
              <a:rPr kumimoji="0" lang="es-ES" sz="1700" b="1" i="0" u="none" strike="noStrike" kern="1200" cap="none" spc="0" normalizeH="0" baseline="0" noProof="0" dirty="0">
                <a:ln>
                  <a:noFill/>
                </a:ln>
                <a:solidFill>
                  <a:prstClr val="black"/>
                </a:solidFill>
                <a:effectLst/>
                <a:uLnTx/>
                <a:uFillTx/>
                <a:latin typeface="Calibri"/>
                <a:ea typeface="Calibri"/>
                <a:cs typeface="Times New Roman"/>
              </a:rPr>
              <a:t>NOTA para 1922: Las Rentas Afectas al 10% Art. 107, se incluyen en columna </a:t>
            </a:r>
            <a:r>
              <a:rPr kumimoji="0" lang="es-CL" sz="1700" b="1" i="0" u="none" strike="noStrike" kern="1200" cap="none" spc="0" normalizeH="0" baseline="0" noProof="0" dirty="0">
                <a:ln>
                  <a:noFill/>
                </a:ln>
                <a:solidFill>
                  <a:prstClr val="black"/>
                </a:solidFill>
                <a:effectLst/>
                <a:uLnTx/>
                <a:uFillTx/>
                <a:latin typeface="Roboto"/>
                <a:ea typeface="Times New Roman"/>
                <a:cs typeface="Times New Roman"/>
              </a:rPr>
              <a:t>“otras rentas percibidas </a:t>
            </a:r>
          </a:p>
          <a:p>
            <a:pPr marL="0" marR="0" lvl="0" indent="0" algn="l" defTabSz="914400" rtl="0" eaLnBrk="1" fontAlgn="auto" latinLnBrk="0" hangingPunct="1">
              <a:lnSpc>
                <a:spcPct val="100000"/>
              </a:lnSpc>
              <a:spcBef>
                <a:spcPts val="1000"/>
              </a:spcBef>
              <a:spcAft>
                <a:spcPts val="800"/>
              </a:spcAft>
              <a:buClrTx/>
              <a:buSzTx/>
              <a:buFont typeface="Arial" panose="020B0604020202020204" pitchFamily="34" charset="0"/>
              <a:buNone/>
              <a:tabLst/>
              <a:defRPr/>
            </a:pPr>
            <a:r>
              <a:rPr kumimoji="0" lang="es-CL" sz="1700" b="1" i="0" u="none" strike="noStrike" kern="1200" cap="none" spc="0" normalizeH="0" baseline="0" noProof="0" dirty="0">
                <a:ln>
                  <a:noFill/>
                </a:ln>
                <a:solidFill>
                  <a:prstClr val="black"/>
                </a:solidFill>
                <a:effectLst/>
                <a:uLnTx/>
                <a:uFillTx/>
                <a:latin typeface="Roboto"/>
                <a:ea typeface="Times New Roman"/>
                <a:cs typeface="Times New Roman"/>
              </a:rPr>
              <a:t>           sin prioridad en su orden de imputación”.</a:t>
            </a:r>
            <a:r>
              <a:rPr kumimoji="0" lang="es-CL" sz="1700" b="0" i="0" u="none" strike="noStrike" kern="1200" cap="none" spc="0" normalizeH="0" baseline="0" noProof="0" dirty="0">
                <a:ln>
                  <a:noFill/>
                </a:ln>
                <a:solidFill>
                  <a:prstClr val="black"/>
                </a:solidFill>
                <a:effectLst/>
                <a:uLnTx/>
                <a:uFillTx/>
                <a:latin typeface="Calibri"/>
                <a:ea typeface="Calibri"/>
                <a:cs typeface="Times New Roman"/>
              </a:rPr>
              <a:t> </a:t>
            </a:r>
          </a:p>
          <a:p>
            <a:pPr marL="0" indent="0">
              <a:buNone/>
            </a:pPr>
            <a:endParaRPr lang="es-MX" dirty="0"/>
          </a:p>
        </p:txBody>
      </p:sp>
    </p:spTree>
    <p:extLst>
      <p:ext uri="{BB962C8B-B14F-4D97-AF65-F5344CB8AC3E}">
        <p14:creationId xmlns:p14="http://schemas.microsoft.com/office/powerpoint/2010/main" val="3359829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B36877-CC17-037E-49DC-ECA1C565ADE2}"/>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ALGUNOS ASPECTOS DE DECLARACIONES JURADAS EN A.T. 2024</a:t>
            </a:r>
            <a:endParaRPr lang="es-MX" dirty="0"/>
          </a:p>
        </p:txBody>
      </p:sp>
      <p:sp>
        <p:nvSpPr>
          <p:cNvPr id="3" name="Marcador de contenido 2">
            <a:extLst>
              <a:ext uri="{FF2B5EF4-FFF2-40B4-BE49-F238E27FC236}">
                <a16:creationId xmlns:a16="http://schemas.microsoft.com/office/drawing/2014/main" id="{C52E37CF-64E8-F5E8-9D51-005E6D94C345}"/>
              </a:ext>
            </a:extLst>
          </p:cNvPr>
          <p:cNvSpPr>
            <a:spLocks noGrp="1"/>
          </p:cNvSpPr>
          <p:nvPr>
            <p:ph idx="1"/>
          </p:nvPr>
        </p:nvSpPr>
        <p:spPr/>
        <p:txBody>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NOTAS GENERALES:</a:t>
            </a:r>
            <a:endParaRPr kumimoji="0" lang="es-CL" sz="2000" b="0" i="0" u="none" strike="noStrike" kern="1200" cap="none" spc="0" normalizeH="0" baseline="0" noProof="0" dirty="0">
              <a:ln>
                <a:noFill/>
              </a:ln>
              <a:solidFill>
                <a:prstClr val="black"/>
              </a:solidFill>
              <a:effectLst/>
              <a:uLnTx/>
              <a:uFillTx/>
              <a:latin typeface="Calibri"/>
              <a:ea typeface="Calibri"/>
              <a:cs typeface="Times New Roman"/>
            </a:endParaRPr>
          </a:p>
          <a:p>
            <a:pPr marL="342900" marR="0" lvl="0" indent="-342900" algn="l" defTabSz="914400" rtl="0" eaLnBrk="1" fontAlgn="auto" latinLnBrk="0" hangingPunct="1">
              <a:lnSpc>
                <a:spcPct val="107000"/>
              </a:lnSpc>
              <a:spcBef>
                <a:spcPts val="1000"/>
              </a:spcBef>
              <a:spcAft>
                <a:spcPts val="0"/>
              </a:spcAft>
              <a:buClrTx/>
              <a:buSzTx/>
              <a:buFont typeface="+mj-lt"/>
              <a:buAutoNum type="arabicParenR"/>
              <a:tabLst/>
              <a:defRPr/>
            </a:pP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Complementar formatos e instrucciones de DJ, con PÁGINA DEL S.I.I.</a:t>
            </a:r>
          </a:p>
          <a:p>
            <a:pPr marL="0" marR="0" lvl="0" indent="0" algn="l" defTabSz="914400" rtl="0" eaLnBrk="1" fontAlgn="auto" latinLnBrk="0" hangingPunct="1">
              <a:lnSpc>
                <a:spcPct val="107000"/>
              </a:lnSpc>
              <a:spcBef>
                <a:spcPts val="1000"/>
              </a:spcBef>
              <a:spcAft>
                <a:spcPts val="0"/>
              </a:spcAft>
              <a:buClrTx/>
              <a:buSzTx/>
              <a:buNone/>
              <a:tabLst/>
              <a:defRPr/>
            </a:pPr>
            <a:r>
              <a:rPr lang="es-ES" sz="2000" b="1" dirty="0">
                <a:solidFill>
                  <a:prstClr val="black"/>
                </a:solidFill>
                <a:highlight>
                  <a:srgbClr val="FFFF00"/>
                </a:highlight>
                <a:latin typeface="Calibri"/>
                <a:ea typeface="Calibri"/>
                <a:cs typeface="Times New Roman"/>
              </a:rPr>
              <a:t>        POR EJEMPLO: RESOLUCION 116 DE 04-10-2023</a:t>
            </a:r>
          </a:p>
          <a:p>
            <a:pPr marL="342900" marR="0" lvl="0" indent="-342900" algn="l" defTabSz="914400" rtl="0" eaLnBrk="1" fontAlgn="auto" latinLnBrk="0" hangingPunct="1">
              <a:lnSpc>
                <a:spcPct val="107000"/>
              </a:lnSpc>
              <a:spcBef>
                <a:spcPts val="1000"/>
              </a:spcBef>
              <a:spcAft>
                <a:spcPts val="0"/>
              </a:spcAft>
              <a:buClrTx/>
              <a:buSzTx/>
              <a:buFont typeface="+mj-lt"/>
              <a:buAutoNum type="arabicParenR"/>
              <a:tabLst/>
              <a:defRPr/>
            </a:pPr>
            <a:endParaRPr kumimoji="0" lang="es-CL" sz="2000" b="0" i="0" u="none" strike="noStrike" kern="1200" cap="none" spc="0" normalizeH="0" baseline="0" noProof="0" dirty="0">
              <a:ln>
                <a:noFill/>
              </a:ln>
              <a:solidFill>
                <a:prstClr val="black"/>
              </a:solidFill>
              <a:effectLst/>
              <a:uLnTx/>
              <a:uFillTx/>
              <a:latin typeface="Calibri"/>
              <a:ea typeface="Calibri"/>
              <a:cs typeface="Times New Roman"/>
            </a:endParaRPr>
          </a:p>
          <a:p>
            <a:pPr marL="0" marR="0" lvl="0" indent="0" algn="l" defTabSz="914400" rtl="0" eaLnBrk="1" fontAlgn="auto" latinLnBrk="0" hangingPunct="1">
              <a:lnSpc>
                <a:spcPct val="107000"/>
              </a:lnSpc>
              <a:spcBef>
                <a:spcPts val="1000"/>
              </a:spcBef>
              <a:spcAft>
                <a:spcPts val="0"/>
              </a:spcAft>
              <a:buClrTx/>
              <a:buSzTx/>
              <a:buNone/>
              <a:tabLst/>
              <a:defRPr/>
            </a:pP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2) ATENCION: En el Formulario 22 del AT 2024, se mantiene información adicional, en  </a:t>
            </a:r>
          </a:p>
          <a:p>
            <a:pPr marL="0" marR="0" lvl="0" indent="0" algn="l" defTabSz="914400" rtl="0" eaLnBrk="1" fontAlgn="auto" latinLnBrk="0" hangingPunct="1">
              <a:lnSpc>
                <a:spcPct val="107000"/>
              </a:lnSpc>
              <a:spcBef>
                <a:spcPts val="1000"/>
              </a:spcBef>
              <a:spcAft>
                <a:spcPts val="0"/>
              </a:spcAft>
              <a:buClrTx/>
              <a:buSzTx/>
              <a:buNone/>
              <a:tabLst/>
              <a:defRPr/>
            </a:pPr>
            <a:r>
              <a:rPr lang="es-ES" sz="2000" b="1" dirty="0">
                <a:solidFill>
                  <a:prstClr val="black"/>
                </a:solidFill>
                <a:highlight>
                  <a:srgbClr val="FFFF00"/>
                </a:highlight>
                <a:latin typeface="Calibri"/>
                <a:ea typeface="Calibri"/>
                <a:cs typeface="Times New Roman"/>
              </a:rPr>
              <a:t>       </a:t>
            </a: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DIVERSOS RECUADROS:</a:t>
            </a:r>
            <a:endParaRPr kumimoji="0" lang="es-CL" sz="20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1" indent="0" algn="l" defTabSz="914400" rtl="0" eaLnBrk="1" fontAlgn="auto" latinLnBrk="0" hangingPunct="1">
              <a:lnSpc>
                <a:spcPct val="107000"/>
              </a:lnSpc>
              <a:spcBef>
                <a:spcPts val="500"/>
              </a:spcBef>
              <a:spcAft>
                <a:spcPts val="0"/>
              </a:spcAft>
              <a:buClrTx/>
              <a:buSzTx/>
              <a:buFont typeface="Arial" panose="020B0604020202020204" pitchFamily="34" charset="0"/>
              <a:buNone/>
              <a:tabLst/>
              <a:defRPr/>
            </a:pP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2.1 Empresas 14-A: Recuadro 12 (RLI); Recuadro 13 (RAI); Rec. 14 (</a:t>
            </a:r>
            <a:r>
              <a:rPr kumimoji="0" lang="es-ES" sz="2000" b="1" i="0" u="none" strike="noStrike" kern="1200" cap="none" spc="0" normalizeH="0" baseline="0" noProof="0" dirty="0" err="1">
                <a:ln>
                  <a:noFill/>
                </a:ln>
                <a:solidFill>
                  <a:prstClr val="black"/>
                </a:solidFill>
                <a:effectLst/>
                <a:highlight>
                  <a:srgbClr val="FFFF00"/>
                </a:highlight>
                <a:uLnTx/>
                <a:uFillTx/>
                <a:latin typeface="Calibri"/>
                <a:ea typeface="Calibri"/>
                <a:cs typeface="Times New Roman"/>
              </a:rPr>
              <a:t>Razonab</a:t>
            </a: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C. Propio), Recuadro 15 y 16 (Registros de Utilidades y SAC)</a:t>
            </a:r>
            <a:endParaRPr kumimoji="0" lang="es-CL" sz="20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1" indent="0" algn="l" defTabSz="914400" rtl="0" eaLnBrk="1" fontAlgn="auto" latinLnBrk="0" hangingPunct="1">
              <a:lnSpc>
                <a:spcPct val="107000"/>
              </a:lnSpc>
              <a:spcBef>
                <a:spcPts val="500"/>
              </a:spcBef>
              <a:spcAft>
                <a:spcPts val="0"/>
              </a:spcAft>
              <a:buClrTx/>
              <a:buSzTx/>
              <a:buFont typeface="Arial" panose="020B0604020202020204" pitchFamily="34" charset="0"/>
              <a:buNone/>
              <a:tabLst/>
              <a:defRPr/>
            </a:pP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2.2 Empresas 14-D-3: </a:t>
            </a:r>
            <a:r>
              <a:rPr kumimoji="0" lang="es-ES" sz="2000" b="1" i="0" u="none" strike="noStrike" kern="1200" cap="none" spc="0" normalizeH="0" baseline="0" noProof="0" dirty="0" err="1">
                <a:ln>
                  <a:noFill/>
                </a:ln>
                <a:solidFill>
                  <a:prstClr val="black"/>
                </a:solidFill>
                <a:effectLst/>
                <a:highlight>
                  <a:srgbClr val="FFFF00"/>
                </a:highlight>
                <a:uLnTx/>
                <a:uFillTx/>
                <a:latin typeface="Calibri"/>
                <a:ea typeface="Calibri"/>
                <a:cs typeface="Times New Roman"/>
              </a:rPr>
              <a:t>Rec</a:t>
            </a: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17 (Base Imponible); </a:t>
            </a:r>
            <a:r>
              <a:rPr kumimoji="0" lang="es-ES" sz="2000" b="1" i="0" u="none" strike="noStrike" kern="1200" cap="none" spc="0" normalizeH="0" baseline="0" noProof="0" dirty="0" err="1">
                <a:ln>
                  <a:noFill/>
                </a:ln>
                <a:solidFill>
                  <a:prstClr val="black"/>
                </a:solidFill>
                <a:effectLst/>
                <a:highlight>
                  <a:srgbClr val="FFFF00"/>
                </a:highlight>
                <a:uLnTx/>
                <a:uFillTx/>
                <a:latin typeface="Calibri"/>
                <a:ea typeface="Calibri"/>
                <a:cs typeface="Times New Roman"/>
              </a:rPr>
              <a:t>Rec</a:t>
            </a: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18 (RAI); Rec. 19 (CP </a:t>
            </a:r>
            <a:r>
              <a:rPr kumimoji="0" lang="es-ES" sz="2000" b="1" i="0" u="none" strike="noStrike" kern="1200" cap="none" spc="0" normalizeH="0" baseline="0" noProof="0" dirty="0" err="1">
                <a:ln>
                  <a:noFill/>
                </a:ln>
                <a:solidFill>
                  <a:prstClr val="black"/>
                </a:solidFill>
                <a:effectLst/>
                <a:highlight>
                  <a:srgbClr val="FFFF00"/>
                </a:highlight>
                <a:uLnTx/>
                <a:uFillTx/>
                <a:latin typeface="Calibri"/>
                <a:ea typeface="Calibri"/>
                <a:cs typeface="Times New Roman"/>
              </a:rPr>
              <a:t>Simplif</a:t>
            </a: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a:t>
            </a:r>
            <a:r>
              <a:rPr kumimoji="0" lang="es-ES" sz="2000" b="1" i="0" u="none" strike="noStrike" kern="1200" cap="none" spc="0" normalizeH="0" baseline="0" noProof="0" dirty="0" err="1">
                <a:ln>
                  <a:noFill/>
                </a:ln>
                <a:solidFill>
                  <a:prstClr val="black"/>
                </a:solidFill>
                <a:effectLst/>
                <a:highlight>
                  <a:srgbClr val="FFFF00"/>
                </a:highlight>
                <a:uLnTx/>
                <a:uFillTx/>
                <a:latin typeface="Calibri"/>
                <a:ea typeface="Calibri"/>
                <a:cs typeface="Times New Roman"/>
              </a:rPr>
              <a:t>Rec</a:t>
            </a:r>
            <a:r>
              <a:rPr kumimoji="0" lang="es-ES" sz="2000" b="1" i="0" u="none" strike="noStrike" kern="1200" cap="none" spc="0" normalizeH="0" baseline="0" noProof="0" dirty="0">
                <a:ln>
                  <a:noFill/>
                </a:ln>
                <a:solidFill>
                  <a:prstClr val="black"/>
                </a:solidFill>
                <a:effectLst/>
                <a:highlight>
                  <a:srgbClr val="FFFF00"/>
                </a:highlight>
                <a:uLnTx/>
                <a:uFillTx/>
                <a:latin typeface="Calibri"/>
                <a:ea typeface="Calibri"/>
                <a:cs typeface="Times New Roman"/>
              </a:rPr>
              <a:t> 20 y 21 (Registros de Utilidades y SAC) </a:t>
            </a:r>
            <a:endParaRPr kumimoji="0" lang="es-CL" sz="2000" b="0" i="0" u="none" strike="noStrike" kern="1200" cap="none" spc="0" normalizeH="0" baseline="0" noProof="0" dirty="0">
              <a:ln>
                <a:noFill/>
              </a:ln>
              <a:solidFill>
                <a:prstClr val="black"/>
              </a:solidFill>
              <a:effectLst/>
              <a:uLnTx/>
              <a:uFillTx/>
              <a:latin typeface="Calibri"/>
              <a:ea typeface="Calibri"/>
              <a:cs typeface="Times New Roman"/>
            </a:endParaRPr>
          </a:p>
          <a:p>
            <a:pPr marL="0" indent="0">
              <a:buNone/>
            </a:pPr>
            <a:endParaRPr lang="es-MX" dirty="0"/>
          </a:p>
        </p:txBody>
      </p:sp>
    </p:spTree>
    <p:extLst>
      <p:ext uri="{BB962C8B-B14F-4D97-AF65-F5344CB8AC3E}">
        <p14:creationId xmlns:p14="http://schemas.microsoft.com/office/powerpoint/2010/main" val="12118264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                 CARLA ESPECIAL AT 2024</a:t>
            </a:r>
            <a:br>
              <a:rPr lang="es-CL" dirty="0"/>
            </a:br>
            <a:r>
              <a:rPr lang="es-CL" dirty="0"/>
              <a:t>        EN CONSEJO REGIONAL METROPOLITANO</a:t>
            </a:r>
          </a:p>
        </p:txBody>
      </p:sp>
      <p:sp>
        <p:nvSpPr>
          <p:cNvPr id="3" name="2 Marcador de contenido"/>
          <p:cNvSpPr>
            <a:spLocks noGrp="1"/>
          </p:cNvSpPr>
          <p:nvPr>
            <p:ph idx="1"/>
          </p:nvPr>
        </p:nvSpPr>
        <p:spPr/>
        <p:txBody>
          <a:bodyPr>
            <a:normAutofit fontScale="92500"/>
          </a:bodyPr>
          <a:lstStyle/>
          <a:p>
            <a:pPr marL="0" indent="0">
              <a:buNone/>
            </a:pPr>
            <a:endParaRPr lang="es-CL" dirty="0"/>
          </a:p>
          <a:p>
            <a:pPr marL="0" indent="0">
              <a:buNone/>
            </a:pPr>
            <a:r>
              <a:rPr lang="es-CL" sz="8500" dirty="0"/>
              <a:t>            F  I  N</a:t>
            </a:r>
          </a:p>
          <a:p>
            <a:pPr marL="0" indent="0">
              <a:lnSpc>
                <a:spcPct val="115000"/>
              </a:lnSpc>
              <a:spcAft>
                <a:spcPts val="800"/>
              </a:spcAft>
              <a:buNone/>
            </a:pPr>
            <a:r>
              <a:rPr lang="es-CL" sz="3500" dirty="0"/>
              <a:t>      “</a:t>
            </a:r>
            <a:r>
              <a:rPr lang="es-MX" sz="3500" b="1" kern="100" dirty="0">
                <a:effectLst/>
                <a:latin typeface="Eras Medium ITC" panose="020B0602030504020804" pitchFamily="34" charset="0"/>
                <a:ea typeface="Aptos" panose="020B0004020202020204" pitchFamily="34" charset="0"/>
                <a:cs typeface="Times New Roman" panose="02020603050405020304" pitchFamily="18" charset="0"/>
              </a:rPr>
              <a:t>ELEMENTOS DE INTERES EN EL PROCESO DE   </a:t>
            </a:r>
          </a:p>
          <a:p>
            <a:pPr marL="0" indent="0">
              <a:lnSpc>
                <a:spcPct val="115000"/>
              </a:lnSpc>
              <a:spcAft>
                <a:spcPts val="800"/>
              </a:spcAft>
              <a:buNone/>
            </a:pPr>
            <a:r>
              <a:rPr lang="es-MX" sz="3500" b="1" kern="100" dirty="0">
                <a:latin typeface="Eras Medium ITC" panose="020B0602030504020804" pitchFamily="34" charset="0"/>
                <a:ea typeface="Aptos" panose="020B0004020202020204" pitchFamily="34" charset="0"/>
                <a:cs typeface="Times New Roman" panose="02020603050405020304" pitchFamily="18" charset="0"/>
              </a:rPr>
              <a:t>        </a:t>
            </a:r>
            <a:r>
              <a:rPr lang="es-MX" sz="3500" b="1" kern="100" dirty="0">
                <a:effectLst/>
                <a:latin typeface="Eras Medium ITC" panose="020B0602030504020804" pitchFamily="34" charset="0"/>
                <a:ea typeface="Aptos" panose="020B0004020202020204" pitchFamily="34" charset="0"/>
                <a:cs typeface="Times New Roman" panose="02020603050405020304" pitchFamily="18" charset="0"/>
              </a:rPr>
              <a:t>       LA OPERACIÓN RENTA 2024”</a:t>
            </a:r>
          </a:p>
          <a:p>
            <a:pPr marL="0" indent="0">
              <a:lnSpc>
                <a:spcPct val="115000"/>
              </a:lnSpc>
              <a:spcAft>
                <a:spcPts val="800"/>
              </a:spcAft>
              <a:buNone/>
            </a:pPr>
            <a:r>
              <a:rPr lang="es-MX" sz="4700" b="1" kern="100" dirty="0">
                <a:latin typeface="Eras Medium ITC" panose="020B0602030504020804" pitchFamily="34" charset="0"/>
                <a:ea typeface="Aptos" panose="020B0004020202020204" pitchFamily="34" charset="0"/>
                <a:cs typeface="Times New Roman" panose="02020603050405020304" pitchFamily="18" charset="0"/>
              </a:rPr>
              <a:t>  </a:t>
            </a:r>
            <a:r>
              <a:rPr lang="es-MX" sz="4700" b="1" kern="100" dirty="0">
                <a:solidFill>
                  <a:srgbClr val="0070C0"/>
                </a:solidFill>
                <a:latin typeface="Eras Medium ITC" panose="020B0602030504020804" pitchFamily="34" charset="0"/>
                <a:ea typeface="Aptos" panose="020B0004020202020204" pitchFamily="34" charset="0"/>
                <a:cs typeface="Times New Roman" panose="02020603050405020304" pitchFamily="18" charset="0"/>
              </a:rPr>
              <a:t>PROFESOR: JOSE A. FAJARDO CASTRO</a:t>
            </a:r>
          </a:p>
          <a:p>
            <a:pPr marL="0" indent="0">
              <a:lnSpc>
                <a:spcPct val="115000"/>
              </a:lnSpc>
              <a:spcAft>
                <a:spcPts val="800"/>
              </a:spcAft>
              <a:buNone/>
            </a:pPr>
            <a:endParaRPr lang="es-MX" sz="4700" b="1" kern="100" dirty="0">
              <a:effectLst/>
              <a:latin typeface="Eras Medium ITC" panose="020B06020305040208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endParaRPr lang="es-MX" sz="47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9233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E8A1F8-9843-FB18-3888-F1F38E300D03}"/>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CREDITO POR COMPRAS DE ACTIVO FIJO, ART. 33 BIS, EN AT 2024     </a:t>
            </a:r>
            <a:endParaRPr lang="es-MX" dirty="0"/>
          </a:p>
        </p:txBody>
      </p:sp>
      <p:sp>
        <p:nvSpPr>
          <p:cNvPr id="3" name="Marcador de contenido 2">
            <a:extLst>
              <a:ext uri="{FF2B5EF4-FFF2-40B4-BE49-F238E27FC236}">
                <a16:creationId xmlns:a16="http://schemas.microsoft.com/office/drawing/2014/main" id="{176D3A7F-F587-1CD3-BFDE-FA7C3B7CA1E3}"/>
              </a:ext>
            </a:extLst>
          </p:cNvPr>
          <p:cNvSpPr>
            <a:spLocks noGrp="1"/>
          </p:cNvSpPr>
          <p:nvPr>
            <p:ph idx="1"/>
          </p:nvPr>
        </p:nvSpPr>
        <p:spPr/>
        <p:txBody>
          <a:bodyPr>
            <a:normAutofit fontScale="92500" lnSpcReduction="10000"/>
          </a:bodyPr>
          <a:lstStyle/>
          <a:p>
            <a:pPr marL="457200" marR="346710" lvl="1" indent="0" algn="just" defTabSz="914400" rtl="0" eaLnBrk="1" fontAlgn="auto" latinLnBrk="0" hangingPunct="1">
              <a:lnSpc>
                <a:spcPct val="113000"/>
              </a:lnSpc>
              <a:spcBef>
                <a:spcPts val="5"/>
              </a:spcBef>
              <a:spcAft>
                <a:spcPts val="0"/>
              </a:spcAft>
              <a:buClrTx/>
              <a:buSzTx/>
              <a:buFont typeface="Arial" panose="020B0604020202020204" pitchFamily="34" charset="0"/>
              <a:buNone/>
              <a:tabLst>
                <a:tab pos="589280" algn="l"/>
              </a:tabLst>
              <a:defRPr/>
            </a:pPr>
            <a:r>
              <a:rPr kumimoji="0" lang="es-MX" sz="19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CONTINUIDAD DEL CREDITO DEL ART. 33 BIS, PARA OTRAS EMPRESAS CON </a:t>
            </a:r>
          </a:p>
          <a:p>
            <a:pPr marL="457200" marR="346710" lvl="1" indent="0" algn="just" defTabSz="914400" rtl="0" eaLnBrk="1" fontAlgn="auto" latinLnBrk="0" hangingPunct="1">
              <a:lnSpc>
                <a:spcPct val="113000"/>
              </a:lnSpc>
              <a:spcBef>
                <a:spcPts val="5"/>
              </a:spcBef>
              <a:spcAft>
                <a:spcPts val="0"/>
              </a:spcAft>
              <a:buClrTx/>
              <a:buSzTx/>
              <a:buFont typeface="Arial" panose="020B0604020202020204" pitchFamily="34" charset="0"/>
              <a:buNone/>
              <a:tabLst>
                <a:tab pos="589280" algn="l"/>
              </a:tabLst>
              <a:defRPr/>
            </a:pPr>
            <a:r>
              <a:rPr kumimoji="0" lang="es-MX" sz="19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VENTAS </a:t>
            </a:r>
            <a:r>
              <a:rPr kumimoji="0" lang="es-MX" sz="1900" b="1" i="0" u="sng"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DESDE UF 25001 Y QUE NO SUPERAN UF 100.000</a:t>
            </a:r>
            <a:r>
              <a:rPr kumimoji="0" lang="es-MX" sz="19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 </a:t>
            </a:r>
            <a:r>
              <a:rPr lang="es-MX" sz="1900" b="1" spc="-20" dirty="0">
                <a:solidFill>
                  <a:srgbClr val="0070C0"/>
                </a:solidFill>
                <a:latin typeface="Arial" panose="020B0604020202020204" pitchFamily="34" charset="0"/>
                <a:ea typeface="Arial" panose="020B0604020202020204" pitchFamily="34" charset="0"/>
              </a:rPr>
              <a:t>PARA </a:t>
            </a:r>
            <a:r>
              <a:rPr kumimoji="0" lang="es-MX" sz="1900" b="1" i="0" u="none" strike="noStrike" kern="1200" cap="none" spc="-20" normalizeH="0" baseline="0" noProof="0" dirty="0">
                <a:ln>
                  <a:noFill/>
                </a:ln>
                <a:solidFill>
                  <a:srgbClr val="0070C0"/>
                </a:solidFill>
                <a:effectLst/>
                <a:uLnTx/>
                <a:uFillTx/>
                <a:latin typeface="Arial" panose="020B0604020202020204" pitchFamily="34" charset="0"/>
                <a:ea typeface="Arial" panose="020B0604020202020204" pitchFamily="34" charset="0"/>
                <a:cs typeface="+mn-cs"/>
              </a:rPr>
              <a:t>EL EJERCICIO 2023</a:t>
            </a:r>
            <a:r>
              <a:rPr kumimoji="0" lang="es-MX" sz="1900" b="1" i="0" u="none" strike="noStrike" kern="1200" cap="none" spc="-2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t>
            </a:r>
          </a:p>
          <a:p>
            <a:pPr marL="914400" marR="123190" lvl="2" indent="0" algn="just">
              <a:lnSpc>
                <a:spcPct val="100000"/>
              </a:lnSpc>
              <a:spcBef>
                <a:spcPts val="5"/>
              </a:spcBef>
              <a:buClr>
                <a:srgbClr val="212121"/>
              </a:buClr>
              <a:buSzPts val="1100"/>
              <a:buNone/>
              <a:tabLst>
                <a:tab pos="859155" algn="l"/>
              </a:tabLst>
            </a:pPr>
            <a:endParaRPr lang="es-ES" sz="2400" b="1" spc="-15" dirty="0">
              <a:solidFill>
                <a:srgbClr val="212121"/>
              </a:solidFill>
              <a:effectLst/>
              <a:latin typeface="Arial" panose="020B0604020202020204" pitchFamily="34" charset="0"/>
              <a:ea typeface="Arial" panose="020B0604020202020204" pitchFamily="34" charset="0"/>
            </a:endParaRPr>
          </a:p>
          <a:p>
            <a:pPr marL="914400" marR="123190" lvl="2" indent="0" algn="just">
              <a:lnSpc>
                <a:spcPct val="100000"/>
              </a:lnSpc>
              <a:spcBef>
                <a:spcPts val="5"/>
              </a:spcBef>
              <a:buClr>
                <a:srgbClr val="212121"/>
              </a:buClr>
              <a:buSzPts val="1100"/>
              <a:buNone/>
              <a:tabLst>
                <a:tab pos="859155" algn="l"/>
              </a:tabLst>
            </a:pPr>
            <a:r>
              <a:rPr lang="es-ES" sz="2400" b="1" spc="-15" dirty="0">
                <a:solidFill>
                  <a:srgbClr val="212121"/>
                </a:solidFill>
                <a:effectLst/>
                <a:latin typeface="Arial" panose="020B0604020202020204" pitchFamily="34" charset="0"/>
                <a:ea typeface="Arial" panose="020B0604020202020204" pitchFamily="34" charset="0"/>
              </a:rPr>
              <a:t>LETRA</a:t>
            </a:r>
            <a:r>
              <a:rPr lang="es-ES" sz="2400" b="1" spc="-60"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b):</a:t>
            </a:r>
            <a:r>
              <a:rPr lang="es-ES" sz="2400" b="1" spc="-60" dirty="0">
                <a:solidFill>
                  <a:srgbClr val="212121"/>
                </a:solidFill>
                <a:effectLst/>
                <a:latin typeface="Arial" panose="020B0604020202020204" pitchFamily="34" charset="0"/>
                <a:ea typeface="Arial" panose="020B0604020202020204" pitchFamily="34" charset="0"/>
              </a:rPr>
              <a:t> </a:t>
            </a:r>
            <a:r>
              <a:rPr lang="es-ES" sz="2400" spc="-15" dirty="0">
                <a:solidFill>
                  <a:srgbClr val="212121"/>
                </a:solidFill>
                <a:effectLst/>
                <a:latin typeface="Arial MT"/>
                <a:ea typeface="Arial" panose="020B0604020202020204" pitchFamily="34" charset="0"/>
              </a:rPr>
              <a:t>Para</a:t>
            </a:r>
            <a:r>
              <a:rPr lang="es-ES" sz="2400" spc="-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empresas</a:t>
            </a:r>
            <a:r>
              <a:rPr lang="es-ES" sz="2400" spc="-10"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que</a:t>
            </a:r>
            <a:r>
              <a:rPr lang="es-ES" sz="2400" spc="-2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posean</a:t>
            </a:r>
            <a:r>
              <a:rPr lang="es-ES" sz="2400" spc="-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ventas</a:t>
            </a:r>
            <a:r>
              <a:rPr lang="es-ES" sz="2400" spc="-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o</a:t>
            </a:r>
            <a:r>
              <a:rPr lang="es-ES" sz="2400" spc="-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ingresos</a:t>
            </a:r>
            <a:r>
              <a:rPr lang="es-ES" sz="2400" spc="-3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anuales</a:t>
            </a:r>
            <a:r>
              <a:rPr lang="es-ES" sz="2400" spc="-35" dirty="0">
                <a:solidFill>
                  <a:srgbClr val="212121"/>
                </a:solidFill>
                <a:effectLst/>
                <a:latin typeface="Arial MT"/>
                <a:ea typeface="Arial" panose="020B0604020202020204" pitchFamily="34" charset="0"/>
              </a:rPr>
              <a:t> </a:t>
            </a:r>
            <a:r>
              <a:rPr lang="es-ES" sz="2400" spc="-15" dirty="0">
                <a:solidFill>
                  <a:srgbClr val="212121"/>
                </a:solidFill>
                <a:effectLst/>
                <a:latin typeface="Arial MT"/>
                <a:ea typeface="Arial" panose="020B0604020202020204" pitchFamily="34" charset="0"/>
              </a:rPr>
              <a:t>promedio, superiores a UF 25.000, pero que no sobrepasen UF 100.000, </a:t>
            </a:r>
            <a:r>
              <a:rPr kumimoji="0" lang="es-ES" sz="2600" b="0" i="0" u="none" strike="noStrike" kern="1200" cap="none" spc="-15" normalizeH="0" baseline="0" noProof="0" dirty="0">
                <a:ln>
                  <a:noFill/>
                </a:ln>
                <a:solidFill>
                  <a:srgbClr val="212121"/>
                </a:solidFill>
                <a:effectLst/>
                <a:uLnTx/>
                <a:uFillTx/>
                <a:latin typeface="Arial MT"/>
                <a:ea typeface="Arial" panose="020B0604020202020204" pitchFamily="34" charset="0"/>
                <a:cs typeface="+mn-cs"/>
              </a:rPr>
              <a:t>en los tres ejercicios anteriores al</a:t>
            </a:r>
            <a:r>
              <a:rPr kumimoji="0" lang="es-ES" sz="2600" b="0" i="0" u="none" strike="noStrike" kern="1200" cap="none" spc="-5" normalizeH="0" baseline="0" noProof="0" dirty="0">
                <a:ln>
                  <a:noFill/>
                </a:ln>
                <a:solidFill>
                  <a:srgbClr val="212121"/>
                </a:solidFill>
                <a:effectLst/>
                <a:uLnTx/>
                <a:uFillTx/>
                <a:latin typeface="Arial MT"/>
                <a:ea typeface="Arial" panose="020B0604020202020204" pitchFamily="34" charset="0"/>
                <a:cs typeface="+mn-cs"/>
              </a:rPr>
              <a:t> </a:t>
            </a:r>
            <a:r>
              <a:rPr kumimoji="0" lang="es-ES" sz="2600" b="0" i="0" u="none" strike="noStrike" kern="1200" cap="none" spc="-15" normalizeH="0" baseline="0" noProof="0" dirty="0">
                <a:ln>
                  <a:noFill/>
                </a:ln>
                <a:solidFill>
                  <a:srgbClr val="212121"/>
                </a:solidFill>
                <a:effectLst/>
                <a:uLnTx/>
                <a:uFillTx/>
                <a:latin typeface="Arial MT"/>
                <a:ea typeface="Arial" panose="020B0604020202020204" pitchFamily="34" charset="0"/>
                <a:cs typeface="+mn-cs"/>
              </a:rPr>
              <a:t>año en que se adquieran tales</a:t>
            </a:r>
            <a:r>
              <a:rPr kumimoji="0" lang="es-ES" sz="2600" b="0" i="0" u="none" strike="noStrike" kern="1200" cap="none" spc="-25" normalizeH="0" baseline="0" noProof="0" dirty="0">
                <a:ln>
                  <a:noFill/>
                </a:ln>
                <a:solidFill>
                  <a:srgbClr val="212121"/>
                </a:solidFill>
                <a:effectLst/>
                <a:uLnTx/>
                <a:uFillTx/>
                <a:latin typeface="Arial MT"/>
                <a:ea typeface="Arial" panose="020B0604020202020204" pitchFamily="34" charset="0"/>
                <a:cs typeface="+mn-cs"/>
              </a:rPr>
              <a:t> </a:t>
            </a:r>
            <a:r>
              <a:rPr kumimoji="0" lang="es-ES" sz="2600" b="0" i="0" u="none" strike="noStrike" kern="1200" cap="none" spc="-15" normalizeH="0" baseline="0" noProof="0" dirty="0">
                <a:ln>
                  <a:noFill/>
                </a:ln>
                <a:solidFill>
                  <a:srgbClr val="212121"/>
                </a:solidFill>
                <a:effectLst/>
                <a:uLnTx/>
                <a:uFillTx/>
                <a:latin typeface="Arial MT"/>
                <a:ea typeface="Arial" panose="020B0604020202020204" pitchFamily="34" charset="0"/>
                <a:cs typeface="+mn-cs"/>
              </a:rPr>
              <a:t>activos</a:t>
            </a:r>
            <a:r>
              <a:rPr kumimoji="0" lang="es-ES" sz="2600" b="0" i="0" u="none" strike="noStrike" kern="1200" cap="none" spc="-25" normalizeH="0" baseline="0" noProof="0" dirty="0">
                <a:ln>
                  <a:noFill/>
                </a:ln>
                <a:solidFill>
                  <a:srgbClr val="212121"/>
                </a:solidFill>
                <a:effectLst/>
                <a:uLnTx/>
                <a:uFillTx/>
                <a:latin typeface="Arial MT"/>
                <a:ea typeface="Arial" panose="020B0604020202020204" pitchFamily="34" charset="0"/>
                <a:cs typeface="+mn-cs"/>
              </a:rPr>
              <a:t> </a:t>
            </a:r>
            <a:r>
              <a:rPr kumimoji="0" lang="es-ES" sz="2600" b="0" i="0" u="none" strike="noStrike" kern="1200" cap="none" spc="-15" normalizeH="0" baseline="0" noProof="0" dirty="0">
                <a:ln>
                  <a:noFill/>
                </a:ln>
                <a:solidFill>
                  <a:srgbClr val="212121"/>
                </a:solidFill>
                <a:effectLst/>
                <a:uLnTx/>
                <a:uFillTx/>
                <a:latin typeface="Arial MT"/>
                <a:ea typeface="Arial" panose="020B0604020202020204" pitchFamily="34" charset="0"/>
                <a:cs typeface="+mn-cs"/>
              </a:rPr>
              <a:t>fijos, </a:t>
            </a:r>
            <a:r>
              <a:rPr lang="es-ES" sz="2400" spc="-15" dirty="0">
                <a:solidFill>
                  <a:srgbClr val="212121"/>
                </a:solidFill>
                <a:effectLst/>
                <a:latin typeface="Arial MT"/>
                <a:ea typeface="Arial" panose="020B0604020202020204" pitchFamily="34" charset="0"/>
              </a:rPr>
              <a:t>siguen aplicando este </a:t>
            </a:r>
            <a:r>
              <a:rPr lang="es-ES" sz="2400" b="1" spc="-15" dirty="0">
                <a:solidFill>
                  <a:srgbClr val="212121"/>
                </a:solidFill>
                <a:effectLst/>
                <a:latin typeface="Arial" panose="020B0604020202020204" pitchFamily="34" charset="0"/>
                <a:ea typeface="Arial" panose="020B0604020202020204" pitchFamily="34" charset="0"/>
              </a:rPr>
              <a:t>Crédito en un porcentaje que puede </a:t>
            </a:r>
            <a:r>
              <a:rPr lang="es-ES" sz="2400" b="1" spc="-15" dirty="0">
                <a:solidFill>
                  <a:srgbClr val="C00000"/>
                </a:solidFill>
                <a:effectLst/>
                <a:latin typeface="Arial" panose="020B0604020202020204" pitchFamily="34" charset="0"/>
                <a:ea typeface="Arial" panose="020B0604020202020204" pitchFamily="34" charset="0"/>
              </a:rPr>
              <a:t>fluctuar el 4,1% al 5,9% </a:t>
            </a:r>
            <a:r>
              <a:rPr lang="es-ES" sz="2400" spc="-15" dirty="0">
                <a:solidFill>
                  <a:srgbClr val="212121"/>
                </a:solidFill>
                <a:effectLst/>
                <a:latin typeface="Arial MT"/>
                <a:ea typeface="Arial" panose="020B0604020202020204" pitchFamily="34" charset="0"/>
              </a:rPr>
              <a:t>de crédito por compras de activos fijos. En determinados casos, el porcentaje mínimo puede ser un 4% y el máximo, un 6%. Para el cómputo de las UF 100.000, no se consideran las ventas de empresas relacionadas. </a:t>
            </a:r>
            <a:endParaRPr lang="es-MX" sz="2400" spc="-15" dirty="0">
              <a:effectLst/>
              <a:latin typeface="Arial" panose="020B0604020202020204" pitchFamily="34" charset="0"/>
              <a:ea typeface="Arial" panose="020B0604020202020204" pitchFamily="34" charset="0"/>
            </a:endParaRPr>
          </a:p>
          <a:p>
            <a:r>
              <a:rPr lang="es-ES" sz="2400" dirty="0">
                <a:solidFill>
                  <a:srgbClr val="212121"/>
                </a:solidFill>
                <a:effectLst/>
                <a:latin typeface="Arial MT"/>
                <a:ea typeface="Arial MT"/>
                <a:cs typeface="Arial MT"/>
              </a:rPr>
              <a:t>Tampoco</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importa</a:t>
            </a:r>
            <a:r>
              <a:rPr lang="es-ES" sz="2400" spc="-2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el</a:t>
            </a:r>
            <a:r>
              <a:rPr lang="es-ES" sz="2400" spc="-1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régimen</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tributario</a:t>
            </a:r>
            <a:r>
              <a:rPr lang="es-ES" sz="2400" spc="-2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la</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empresa,</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pudiendo</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ser</a:t>
            </a:r>
            <a:r>
              <a:rPr lang="es-ES" sz="2400" spc="-2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14-A,</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D-3</a:t>
            </a:r>
            <a:r>
              <a:rPr lang="es-ES" sz="2400" spc="-2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o</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D- 8 de la LIR</a:t>
            </a:r>
            <a:endParaRPr lang="es-MX" sz="2400" dirty="0"/>
          </a:p>
        </p:txBody>
      </p:sp>
    </p:spTree>
    <p:extLst>
      <p:ext uri="{BB962C8B-B14F-4D97-AF65-F5344CB8AC3E}">
        <p14:creationId xmlns:p14="http://schemas.microsoft.com/office/powerpoint/2010/main" val="30070273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DAA75C-0D7B-3D34-3CEE-A10617E18D7F}"/>
              </a:ext>
            </a:extLst>
          </p:cNvPr>
          <p:cNvSpPr>
            <a:spLocks noGrp="1"/>
          </p:cNvSpPr>
          <p:nvPr>
            <p:ph type="title"/>
          </p:nvPr>
        </p:nvSpPr>
        <p:spPr>
          <a:xfrm>
            <a:off x="838200" y="365126"/>
            <a:ext cx="10515600" cy="595928"/>
          </a:xfrm>
        </p:spPr>
        <p:txBody>
          <a:bodyPr>
            <a:normAutofit fontScale="90000"/>
          </a:bodyPr>
          <a:lstStyle/>
          <a:p>
            <a:r>
              <a:rPr kumimoji="0" lang="es-MX" sz="4400" b="0" i="0" u="none" strike="noStrike" kern="1200" cap="none" spc="0" normalizeH="0" baseline="0" noProof="0" dirty="0">
                <a:ln>
                  <a:noFill/>
                </a:ln>
                <a:solidFill>
                  <a:prstClr val="black"/>
                </a:solidFill>
                <a:effectLst/>
                <a:uLnTx/>
                <a:uFillTx/>
                <a:latin typeface="Calibri Light"/>
                <a:ea typeface="+mj-ea"/>
                <a:cs typeface="+mj-cs"/>
              </a:rPr>
              <a:t>                LIBROS DE JOSE FAJARDO C.</a:t>
            </a:r>
            <a:endParaRPr lang="es-MX" dirty="0"/>
          </a:p>
        </p:txBody>
      </p:sp>
      <p:sp>
        <p:nvSpPr>
          <p:cNvPr id="3" name="Marcador de contenido 2">
            <a:extLst>
              <a:ext uri="{FF2B5EF4-FFF2-40B4-BE49-F238E27FC236}">
                <a16:creationId xmlns:a16="http://schemas.microsoft.com/office/drawing/2014/main" id="{6913E791-71DE-3C8B-348F-4BAD8CD08831}"/>
              </a:ext>
            </a:extLst>
          </p:cNvPr>
          <p:cNvSpPr>
            <a:spLocks noGrp="1"/>
          </p:cNvSpPr>
          <p:nvPr>
            <p:ph idx="1"/>
          </p:nvPr>
        </p:nvSpPr>
        <p:spPr>
          <a:xfrm>
            <a:off x="838200" y="961054"/>
            <a:ext cx="10515600" cy="5215909"/>
          </a:xfrm>
        </p:spPr>
        <p:txBody>
          <a:bodyPr>
            <a:normAutofit lnSpcReduction="10000"/>
          </a:bodyPr>
          <a:lstStyle/>
          <a:p>
            <a:pPr marL="347472" marR="0" lvl="0" indent="-347472" algn="l" defTabSz="914400" rtl="0" eaLnBrk="1" fontAlgn="b" latinLnBrk="0" hangingPunct="1">
              <a:lnSpc>
                <a:spcPct val="90000"/>
              </a:lnSpc>
              <a:spcBef>
                <a:spcPts val="0"/>
              </a:spcBef>
              <a:spcAft>
                <a:spcPts val="0"/>
              </a:spcAft>
              <a:buClrTx/>
              <a:buSzPts val="2200"/>
              <a:buFont typeface="Arial" panose="020B0604020202020204" pitchFamily="34" charset="0"/>
              <a:buChar char="•"/>
              <a:tabLst/>
              <a:defRPr/>
            </a:pPr>
            <a:r>
              <a:rPr kumimoji="0" lang="es-CL" sz="24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LIBRO 2024; “COMPENDIO TRIBUTARIO-TRI LEY 2024”; </a:t>
            </a:r>
            <a:endParaRPr kumimoji="0" lang="es-MX"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4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      ACTUALIZADO; CONTIENE CODIGO TRIBUTARIO, LEY DE LA </a:t>
            </a:r>
            <a:endParaRPr kumimoji="0" lang="es-MX"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4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      RENTA, MÁS D.L. 825 IVA, CON SU REGLAMENTO.</a:t>
            </a:r>
            <a:endParaRPr kumimoji="0" lang="es-MX"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4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rPr>
              <a:t>     *  PRECIO ESPECIAL A COLEGAS: $ 25.000.-</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endParaRPr kumimoji="0" lang="es-CL" sz="2400" b="1" i="0" u="none" strike="noStrike" kern="1200" cap="none" spc="0" normalizeH="0" baseline="0" noProof="0" dirty="0">
              <a:ln>
                <a:noFill/>
              </a:ln>
              <a:solidFill>
                <a:srgbClr val="385723"/>
              </a:solidFill>
              <a:effectLst/>
              <a:uLnTx/>
              <a:uFillTx/>
              <a:latin typeface="Calibri" panose="020F050202020403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None/>
              <a:tabLst/>
              <a:defRPr/>
            </a:pPr>
            <a:r>
              <a:rPr kumimoji="0" lang="es-CL"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LIBRO DE IMPUESTO RENTA PRACTICO EDICION 2022 </a:t>
            </a:r>
            <a:endParaRPr kumimoji="0" lang="es-MX"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PRECIO ESPECIAL: $ 10.000.-</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endParaRPr kumimoji="0" lang="es-CL"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s-CL"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LUGARES DE VENTA</a:t>
            </a:r>
            <a:r>
              <a:rPr kumimoji="0" lang="es-CL"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p>
            <a:pPr marL="228600" marR="0" lvl="0" indent="-22860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EN CALLE GRANADEROS 1172, PROVIDENCIA, METRO M. MONTT, </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SOLO MARTES Y JUEVES: DE 11.30 A 13 HRS. </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MX" sz="20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(Celular de Paola Fajardo 9.4448.0372 y de José 9.9433.8329</a:t>
            </a: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MX" sz="19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               Correo: josefajardo.cas@gmail.com</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endParaRPr lang="es-MX" sz="1900" b="1" dirty="0">
              <a:solidFill>
                <a:srgbClr val="70AD47">
                  <a:lumMod val="50000"/>
                </a:srgbClr>
              </a:solidFill>
              <a:latin typeface="Arial" panose="020B0604020202020204" pitchFamily="34" charset="0"/>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lang="es-MX" sz="1900" b="1" dirty="0">
                <a:solidFill>
                  <a:srgbClr val="70AD47">
                    <a:lumMod val="50000"/>
                  </a:srgbClr>
                </a:solidFill>
                <a:latin typeface="Arial" panose="020B0604020202020204" pitchFamily="34" charset="0"/>
              </a:rPr>
              <a:t>*  </a:t>
            </a:r>
            <a:r>
              <a:rPr kumimoji="0" lang="es-MX" sz="18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rPr>
              <a:t>EN EL REGIONAL METROPOLITANO: DE 11 A 15.30 HRS.</a:t>
            </a: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endParaRPr kumimoji="0" lang="es-MX" sz="1800" b="1" i="0" u="none" strike="noStrike" kern="1200" cap="none" spc="0" normalizeH="0" baseline="0" noProof="0" dirty="0">
              <a:ln>
                <a:noFill/>
              </a:ln>
              <a:solidFill>
                <a:srgbClr val="70AD47">
                  <a:lumMod val="50000"/>
                </a:srgbClr>
              </a:solidFill>
              <a:effectLst/>
              <a:uLnTx/>
              <a:uFillTx/>
              <a:latin typeface="Arial" panose="020B0604020202020204" pitchFamily="34" charset="0"/>
              <a:ea typeface="+mn-ea"/>
              <a:cs typeface="+mn-cs"/>
            </a:endParaRPr>
          </a:p>
          <a:p>
            <a:pPr marL="0" marR="0" lvl="0" indent="-228600" algn="l" defTabSz="914400" rtl="0" eaLnBrk="1" fontAlgn="b" latinLnBrk="0" hangingPunct="1">
              <a:lnSpc>
                <a:spcPct val="90000"/>
              </a:lnSpc>
              <a:spcBef>
                <a:spcPts val="0"/>
              </a:spcBef>
              <a:spcAft>
                <a:spcPts val="0"/>
              </a:spcAft>
              <a:buClrTx/>
              <a:buSzTx/>
              <a:buFont typeface="Arial" panose="020B0604020202020204" pitchFamily="34" charset="0"/>
              <a:buChar char="•"/>
              <a:tabLst/>
              <a:defRPr/>
            </a:pPr>
            <a:r>
              <a:rPr kumimoji="0" lang="es-CL" sz="19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EN CALLE CALLAO 2970, OFICINA 403, LAS CONDES, METRO EL GOLF</a:t>
            </a:r>
            <a:endParaRPr kumimoji="0" lang="es-MX" sz="1900" b="0" i="0" u="none" strike="noStrike" kern="1200" cap="none" spc="0" normalizeH="0" baseline="0" noProof="0" dirty="0">
              <a:ln>
                <a:noFill/>
              </a:ln>
              <a:solidFill>
                <a:srgbClr val="0070C0"/>
              </a:solidFill>
              <a:effectLst/>
              <a:uLnTx/>
              <a:uFillTx/>
              <a:latin typeface="Arial" panose="020B0604020202020204" pitchFamily="34" charset="0"/>
              <a:ea typeface="+mn-ea"/>
              <a:cs typeface="+mn-cs"/>
            </a:endParaRPr>
          </a:p>
          <a:p>
            <a:pPr marL="0" marR="0" lvl="0" indent="0" algn="l" defTabSz="914400" rtl="0" eaLnBrk="1" fontAlgn="b" latinLnBrk="0" hangingPunct="1">
              <a:lnSpc>
                <a:spcPct val="90000"/>
              </a:lnSpc>
              <a:spcBef>
                <a:spcPts val="0"/>
              </a:spcBef>
              <a:spcAft>
                <a:spcPts val="0"/>
              </a:spcAft>
              <a:buClrTx/>
              <a:buSzTx/>
              <a:buFont typeface="Arial" panose="020B0604020202020204" pitchFamily="34" charset="0"/>
              <a:buNone/>
              <a:tabLst/>
              <a:defRPr/>
            </a:pPr>
            <a:r>
              <a:rPr kumimoji="0" lang="es-CL" sz="19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   CON DON RODRIGO CATRINAO, CELULAR 9.9216.2169</a:t>
            </a:r>
            <a:endParaRPr kumimoji="0" lang="es-MX" sz="1900" b="0" i="0" u="none" strike="noStrike" kern="1200" cap="none" spc="0" normalizeH="0" baseline="0" noProof="0" dirty="0">
              <a:ln>
                <a:noFill/>
              </a:ln>
              <a:solidFill>
                <a:srgbClr val="0070C0"/>
              </a:solidFill>
              <a:effectLst/>
              <a:uLnTx/>
              <a:uFillTx/>
              <a:latin typeface="Arial" panose="020B0604020202020204" pitchFamily="34" charset="0"/>
              <a:ea typeface="+mn-ea"/>
              <a:cs typeface="+mn-cs"/>
            </a:endParaRPr>
          </a:p>
          <a:p>
            <a:endParaRPr lang="es-MX" dirty="0"/>
          </a:p>
        </p:txBody>
      </p:sp>
    </p:spTree>
    <p:extLst>
      <p:ext uri="{BB962C8B-B14F-4D97-AF65-F5344CB8AC3E}">
        <p14:creationId xmlns:p14="http://schemas.microsoft.com/office/powerpoint/2010/main" val="3943397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30423-5A31-2617-1FA7-472348FFEF6F}"/>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5A04C1B-C65F-FDF3-4C21-FD7DD5BA3D27}"/>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368317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DF792E-DB37-0A5D-B69F-C3442E3B8B6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C5AAB1B-7408-B09E-B187-77F85D739956}"/>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8409235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E35C5A-FF68-1679-3B21-F9DEA06E577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9AE018DA-A9CE-DA1E-FDBE-5A79101B17FE}"/>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503540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17CE2-FE19-0005-E0D5-72322C8BDEB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1ACEF2B8-D4E0-B6E1-02BA-67DD939B32AE}"/>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479817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D7CABF-0CE5-E083-B52F-8218DC2ADCB3}"/>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56F3A68-D9CF-70D1-7959-C0500228FB3B}"/>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1644593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6BD36B-DB17-99C9-153B-040C1A35B7B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2823042-37AE-515A-C932-ABEDDAE5C37C}"/>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8878525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38BF53-FAF3-49D5-3CA9-E19AC021A1D5}"/>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461AB42-DBD6-E181-4B31-FAD5FFC55A33}"/>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0985947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E3CC37-93D4-C4A6-D9BE-07343DB9F27A}"/>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EB775A51-B627-C3A8-B240-D9EDF3BBF348}"/>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77511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CE1EEA-7FF1-16DB-694F-CF2281836A1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6A969475-2613-B2EF-75F8-197016396159}"/>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29777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378342-772E-5395-2475-A6CDEDD976A6}"/>
              </a:ext>
            </a:extLst>
          </p:cNvPr>
          <p:cNvSpPr>
            <a:spLocks noGrp="1"/>
          </p:cNvSpPr>
          <p:nvPr>
            <p:ph type="title"/>
          </p:nvPr>
        </p:nvSpPr>
        <p:spPr/>
        <p:txBody>
          <a:bodyPr/>
          <a:lstStyle/>
          <a:p>
            <a:r>
              <a:rPr kumimoji="0" lang="es-CL" sz="2800" b="0" i="0" u="none" strike="noStrike" kern="1200" cap="none" spc="0" normalizeH="0" baseline="0" noProof="0" dirty="0">
                <a:ln>
                  <a:noFill/>
                </a:ln>
                <a:solidFill>
                  <a:prstClr val="black"/>
                </a:solidFill>
                <a:effectLst/>
                <a:uLnTx/>
                <a:uFillTx/>
                <a:latin typeface="Calibri Light"/>
                <a:ea typeface="+mj-ea"/>
                <a:cs typeface="+mj-cs"/>
              </a:rPr>
              <a:t>      CREDITO POR COMPRAS DE ACTIVO FIJO, ART. 33 BIS, EN AT 2024     </a:t>
            </a:r>
            <a:endParaRPr lang="es-MX" dirty="0"/>
          </a:p>
        </p:txBody>
      </p:sp>
      <p:sp>
        <p:nvSpPr>
          <p:cNvPr id="3" name="Marcador de contenido 2">
            <a:extLst>
              <a:ext uri="{FF2B5EF4-FFF2-40B4-BE49-F238E27FC236}">
                <a16:creationId xmlns:a16="http://schemas.microsoft.com/office/drawing/2014/main" id="{6F6CDF72-C791-147F-6D38-551A0077BC9A}"/>
              </a:ext>
            </a:extLst>
          </p:cNvPr>
          <p:cNvSpPr>
            <a:spLocks noGrp="1"/>
          </p:cNvSpPr>
          <p:nvPr>
            <p:ph idx="1"/>
          </p:nvPr>
        </p:nvSpPr>
        <p:spPr/>
        <p:txBody>
          <a:bodyPr>
            <a:noAutofit/>
          </a:bodyPr>
          <a:lstStyle/>
          <a:p>
            <a:pPr marL="914400" marR="265430" lvl="2" indent="0" algn="just">
              <a:spcBef>
                <a:spcPts val="1190"/>
              </a:spcBef>
              <a:spcAft>
                <a:spcPts val="0"/>
              </a:spcAft>
              <a:buClr>
                <a:srgbClr val="212121"/>
              </a:buClr>
              <a:buSzPts val="1100"/>
              <a:buNone/>
              <a:tabLst>
                <a:tab pos="758825" algn="l"/>
                <a:tab pos="762000" algn="l"/>
              </a:tabLst>
            </a:pPr>
            <a:r>
              <a:rPr lang="es-ES" sz="2400" b="1" spc="-15" dirty="0">
                <a:solidFill>
                  <a:srgbClr val="212121"/>
                </a:solidFill>
                <a:effectLst/>
                <a:latin typeface="Arial" panose="020B0604020202020204" pitchFamily="34" charset="0"/>
                <a:ea typeface="Arial" panose="020B0604020202020204" pitchFamily="34" charset="0"/>
              </a:rPr>
              <a:t>EJEMPLOS</a:t>
            </a:r>
            <a:r>
              <a:rPr lang="es-ES" sz="2400" b="1" spc="-30"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SOBRE</a:t>
            </a:r>
            <a:r>
              <a:rPr lang="es-ES" sz="2400" b="1" spc="-10"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EL</a:t>
            </a:r>
            <a:r>
              <a:rPr lang="es-ES" sz="2400" b="1" spc="-45"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CÁLCULO DEL % DE</a:t>
            </a:r>
            <a:r>
              <a:rPr lang="es-ES" sz="2400" b="1" spc="-20"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CREDITO </a:t>
            </a:r>
          </a:p>
          <a:p>
            <a:pPr marL="914400" marR="265430" lvl="2" indent="0" algn="just">
              <a:spcBef>
                <a:spcPts val="1190"/>
              </a:spcBef>
              <a:spcAft>
                <a:spcPts val="0"/>
              </a:spcAft>
              <a:buClr>
                <a:srgbClr val="212121"/>
              </a:buClr>
              <a:buSzPts val="1100"/>
              <a:buNone/>
              <a:tabLst>
                <a:tab pos="758825" algn="l"/>
                <a:tab pos="762000" algn="l"/>
              </a:tabLst>
            </a:pPr>
            <a:r>
              <a:rPr lang="es-ES" sz="2400" b="1" spc="-15" dirty="0">
                <a:solidFill>
                  <a:srgbClr val="212121"/>
                </a:solidFill>
                <a:latin typeface="Arial" panose="020B0604020202020204" pitchFamily="34" charset="0"/>
                <a:ea typeface="Arial" panose="020B0604020202020204" pitchFamily="34" charset="0"/>
              </a:rPr>
              <a:t>ENTRE </a:t>
            </a:r>
            <a:r>
              <a:rPr lang="es-ES" sz="2400" b="1" spc="-40"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4,1% AL</a:t>
            </a:r>
            <a:r>
              <a:rPr lang="es-ES" sz="2400" b="1" spc="-20" dirty="0">
                <a:solidFill>
                  <a:srgbClr val="212121"/>
                </a:solidFill>
                <a:effectLst/>
                <a:latin typeface="Arial" panose="020B0604020202020204" pitchFamily="34" charset="0"/>
                <a:ea typeface="Arial" panose="020B0604020202020204" pitchFamily="34" charset="0"/>
              </a:rPr>
              <a:t> </a:t>
            </a:r>
            <a:r>
              <a:rPr lang="es-ES" sz="2400" b="1" spc="-15" dirty="0">
                <a:solidFill>
                  <a:srgbClr val="212121"/>
                </a:solidFill>
                <a:effectLst/>
                <a:latin typeface="Arial" panose="020B0604020202020204" pitchFamily="34" charset="0"/>
                <a:ea typeface="Arial" panose="020B0604020202020204" pitchFamily="34" charset="0"/>
              </a:rPr>
              <a:t>5,9%; SEGÚN LETRA b) DEL ART. 33 BIS.</a:t>
            </a:r>
            <a:endParaRPr lang="es-MX" sz="2400" spc="-15" dirty="0">
              <a:effectLst/>
              <a:latin typeface="Arial" panose="020B0604020202020204" pitchFamily="34" charset="0"/>
              <a:ea typeface="Arial" panose="020B0604020202020204" pitchFamily="34" charset="0"/>
            </a:endParaRPr>
          </a:p>
          <a:p>
            <a:pPr marL="0" indent="0">
              <a:spcBef>
                <a:spcPts val="20"/>
              </a:spcBef>
              <a:buNone/>
            </a:pPr>
            <a:endParaRPr lang="es-MX" sz="2400" dirty="0">
              <a:effectLst/>
              <a:latin typeface="Arial MT"/>
              <a:ea typeface="Arial MT"/>
              <a:cs typeface="Arial MT"/>
            </a:endParaRPr>
          </a:p>
          <a:p>
            <a:pPr marL="75565" marR="57785" indent="545465">
              <a:spcAft>
                <a:spcPts val="0"/>
              </a:spcAft>
            </a:pPr>
            <a:r>
              <a:rPr lang="es-ES" sz="2400" dirty="0">
                <a:solidFill>
                  <a:srgbClr val="212121"/>
                </a:solidFill>
                <a:effectLst/>
                <a:latin typeface="Arial MT"/>
                <a:ea typeface="Arial MT"/>
                <a:cs typeface="Arial MT"/>
              </a:rPr>
              <a:t>En este cálculo del porcentaje de crédito, influye el monto de los ingresos o ventas</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promedio</a:t>
            </a:r>
            <a:r>
              <a:rPr lang="es-ES" sz="2400" spc="-2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que la empresa registre</a:t>
            </a:r>
            <a:r>
              <a:rPr lang="es-ES" sz="2400" spc="-2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en</a:t>
            </a:r>
            <a:r>
              <a:rPr lang="es-ES" sz="2400" spc="-2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los</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tres</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años</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anteriores,</a:t>
            </a:r>
            <a:r>
              <a:rPr lang="es-ES" sz="2400" spc="-2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es</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decir, en los</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años comerciales 2020, 2021 y 2022.</a:t>
            </a:r>
          </a:p>
          <a:p>
            <a:pPr marL="75565" indent="0">
              <a:spcBef>
                <a:spcPts val="380"/>
              </a:spcBef>
              <a:spcAft>
                <a:spcPts val="0"/>
              </a:spcAft>
              <a:buNone/>
            </a:pPr>
            <a:r>
              <a:rPr lang="es-MX" sz="2400" dirty="0">
                <a:latin typeface="Arial MT"/>
                <a:ea typeface="Arial MT"/>
                <a:cs typeface="Arial MT"/>
              </a:rPr>
              <a:t>           </a:t>
            </a:r>
            <a:r>
              <a:rPr lang="es-ES" sz="2400" dirty="0">
                <a:solidFill>
                  <a:srgbClr val="212121"/>
                </a:solidFill>
                <a:effectLst/>
                <a:latin typeface="Arial MT"/>
                <a:ea typeface="Arial MT"/>
                <a:cs typeface="Arial MT"/>
              </a:rPr>
              <a:t>A</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continuación,</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se</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exponen</a:t>
            </a:r>
            <a:r>
              <a:rPr lang="es-ES" sz="2400" spc="-10" dirty="0">
                <a:solidFill>
                  <a:srgbClr val="212121"/>
                </a:solidFill>
                <a:effectLst/>
                <a:latin typeface="Arial MT"/>
                <a:ea typeface="Arial MT"/>
                <a:cs typeface="Arial MT"/>
              </a:rPr>
              <a:t> </a:t>
            </a:r>
            <a:r>
              <a:rPr lang="es-ES" sz="2400" spc="-10" dirty="0">
                <a:solidFill>
                  <a:srgbClr val="212121"/>
                </a:solidFill>
                <a:latin typeface="Arial MT"/>
                <a:ea typeface="Arial MT"/>
                <a:cs typeface="Arial MT"/>
              </a:rPr>
              <a:t>4</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ejemplos</a:t>
            </a:r>
            <a:r>
              <a:rPr lang="es-ES" sz="2400" spc="-3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sobre</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la</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determinación</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del</a:t>
            </a:r>
            <a:r>
              <a:rPr lang="es-ES" sz="2400" spc="-2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porcentaje</a:t>
            </a:r>
            <a:r>
              <a:rPr lang="es-ES" sz="2400" spc="-1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 crédito</a:t>
            </a:r>
            <a:r>
              <a:rPr lang="es-ES" sz="2400" spc="-1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a</a:t>
            </a:r>
            <a:r>
              <a:rPr lang="es-ES" sz="2400" spc="-1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aplicar. En cada caso, el</a:t>
            </a:r>
            <a:r>
              <a:rPr lang="es-ES" sz="2400" spc="-3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dato</a:t>
            </a:r>
            <a:r>
              <a:rPr lang="es-ES" sz="2400" spc="-1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propio</a:t>
            </a:r>
            <a:r>
              <a:rPr lang="es-ES" sz="2400" spc="-1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a:t>
            </a:r>
            <a:r>
              <a:rPr lang="es-ES" sz="2400" spc="-4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cada empresa es</a:t>
            </a:r>
            <a:r>
              <a:rPr lang="es-ES" sz="2400" spc="-2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el</a:t>
            </a:r>
            <a:r>
              <a:rPr lang="es-ES" sz="2400" spc="-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monto</a:t>
            </a:r>
            <a:r>
              <a:rPr lang="es-ES" sz="2400" spc="-1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de “ventas</a:t>
            </a:r>
            <a:r>
              <a:rPr lang="es-ES" sz="2400" spc="-2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o ingresos</a:t>
            </a:r>
            <a:r>
              <a:rPr lang="es-ES" sz="2400" spc="-1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anuales promedio” y los restantes</a:t>
            </a:r>
            <a:r>
              <a:rPr lang="es-ES" sz="2400" spc="-1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datos</a:t>
            </a:r>
            <a:r>
              <a:rPr lang="es-ES" sz="2400" spc="-35"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emanan de lo indicado en la ley</a:t>
            </a:r>
            <a:r>
              <a:rPr lang="es-ES" sz="2400" spc="-1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y</a:t>
            </a:r>
            <a:r>
              <a:rPr lang="es-ES" sz="2400" spc="-10" dirty="0">
                <a:solidFill>
                  <a:srgbClr val="212121"/>
                </a:solidFill>
                <a:effectLst/>
                <a:latin typeface="Arial MT"/>
                <a:ea typeface="Arial MT"/>
                <a:cs typeface="Arial MT"/>
              </a:rPr>
              <a:t> </a:t>
            </a:r>
            <a:r>
              <a:rPr lang="es-ES" sz="2400" dirty="0">
                <a:solidFill>
                  <a:srgbClr val="212121"/>
                </a:solidFill>
                <a:effectLst/>
                <a:latin typeface="Arial MT"/>
                <a:ea typeface="Arial MT"/>
                <a:cs typeface="Arial MT"/>
              </a:rPr>
              <a:t>en la Circular 62 de 2014:</a:t>
            </a:r>
            <a:endParaRPr lang="es-MX" sz="2400" dirty="0">
              <a:effectLst/>
              <a:latin typeface="Arial MT"/>
              <a:ea typeface="Arial MT"/>
              <a:cs typeface="Arial MT"/>
            </a:endParaRPr>
          </a:p>
          <a:p>
            <a:pPr marL="0" indent="0">
              <a:buNone/>
            </a:pPr>
            <a:endParaRPr lang="es-MX" sz="2400" dirty="0"/>
          </a:p>
        </p:txBody>
      </p:sp>
    </p:spTree>
    <p:extLst>
      <p:ext uri="{BB962C8B-B14F-4D97-AF65-F5344CB8AC3E}">
        <p14:creationId xmlns:p14="http://schemas.microsoft.com/office/powerpoint/2010/main" val="729576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24D3F3-D7F9-36F2-5E26-4FD848A6B83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C2E357FE-3A44-3374-2634-DE68F311CB69}"/>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9251825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A2108E-F8F8-EB55-2A70-03824AE3197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979B52A-B6A0-18F4-9062-78F166A04802}"/>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4260636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68E585-9AFC-F939-C212-13CFD4568F1F}"/>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57AC39CC-F9E1-D4DD-A051-8B546DD398A6}"/>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985932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0E1252-9D2A-BC4C-65AF-1376C3DA9213}"/>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AB6E7663-4C9D-2DAB-BCA0-9FD554F05BE1}"/>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4377509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B3FFF-D86E-DB1C-1643-D28FE15976AD}"/>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173DA9E-F237-730A-1135-1711DE34B5A4}"/>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0693714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FF0139-2E0E-6A47-7D90-D322A7BFDD3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5F17E1C2-ADE8-786A-E2C6-3D4F7B721797}"/>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8317919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775CEA-3AC5-B9CD-0419-CC94CFD7667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6FEAFDC8-0B38-760F-46FD-49492AB98D81}"/>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3281776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712A23-1242-C6C7-42B1-6A5D6619636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F128F42A-9EFF-3E31-70C9-603D185ECB16}"/>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7456056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9BBBE-681E-A0E6-54CB-93C4CEE72DB5}"/>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98A6555E-503F-F7B2-1CE6-682C8536266D}"/>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7693660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C03B7-D6BF-AC44-EF6A-3053DCFAD0F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46A521A-F952-A085-BF2E-B68C853DA464}"/>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50114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2520C2-1A75-170B-E0A3-57B40F4784F4}"/>
              </a:ext>
            </a:extLst>
          </p:cNvPr>
          <p:cNvSpPr>
            <a:spLocks noGrp="1"/>
          </p:cNvSpPr>
          <p:nvPr>
            <p:ph type="title"/>
          </p:nvPr>
        </p:nvSpPr>
        <p:spPr>
          <a:xfrm>
            <a:off x="1017036" y="365126"/>
            <a:ext cx="10336763" cy="866516"/>
          </a:xfrm>
        </p:spPr>
        <p:txBody>
          <a:bodyPr/>
          <a:lstStyle/>
          <a:p>
            <a:r>
              <a:rPr lang="es-MX" dirty="0"/>
              <a:t> </a:t>
            </a:r>
            <a:r>
              <a:rPr lang="es-MX" sz="3200" dirty="0"/>
              <a:t>EJEMPLOS DETERMINACION % CREDITO ART. 33 BIS, Letra b)</a:t>
            </a:r>
          </a:p>
        </p:txBody>
      </p:sp>
      <p:sp>
        <p:nvSpPr>
          <p:cNvPr id="8" name="Rectangle 2">
            <a:extLst>
              <a:ext uri="{FF2B5EF4-FFF2-40B4-BE49-F238E27FC236}">
                <a16:creationId xmlns:a16="http://schemas.microsoft.com/office/drawing/2014/main" id="{61861651-AF3A-2BE1-1B9D-434E893095B7}"/>
              </a:ext>
            </a:extLst>
          </p:cNvPr>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0350" algn="l"/>
              </a:tabLst>
              <a:defRPr>
                <a:solidFill>
                  <a:schemeClr val="tx1"/>
                </a:solidFill>
                <a:latin typeface="Arial" panose="020B0604020202020204" pitchFamily="34" charset="0"/>
              </a:defRPr>
            </a:lvl1pPr>
            <a:lvl2pPr eaLnBrk="0" fontAlgn="base" hangingPunct="0">
              <a:spcBef>
                <a:spcPct val="0"/>
              </a:spcBef>
              <a:spcAft>
                <a:spcPct val="0"/>
              </a:spcAft>
              <a:tabLst>
                <a:tab pos="260350" algn="l"/>
              </a:tabLst>
              <a:defRPr>
                <a:solidFill>
                  <a:schemeClr val="tx1"/>
                </a:solidFill>
                <a:latin typeface="Arial" panose="020B0604020202020204" pitchFamily="34" charset="0"/>
              </a:defRPr>
            </a:lvl2pPr>
            <a:lvl3pPr eaLnBrk="0" fontAlgn="base" hangingPunct="0">
              <a:spcBef>
                <a:spcPct val="0"/>
              </a:spcBef>
              <a:spcAft>
                <a:spcPct val="0"/>
              </a:spcAft>
              <a:tabLst>
                <a:tab pos="260350" algn="l"/>
              </a:tabLst>
              <a:defRPr>
                <a:solidFill>
                  <a:schemeClr val="tx1"/>
                </a:solidFill>
                <a:latin typeface="Arial" panose="020B0604020202020204" pitchFamily="34" charset="0"/>
              </a:defRPr>
            </a:lvl3pPr>
            <a:lvl4pPr eaLnBrk="0" fontAlgn="base" hangingPunct="0">
              <a:spcBef>
                <a:spcPct val="0"/>
              </a:spcBef>
              <a:spcAft>
                <a:spcPct val="0"/>
              </a:spcAft>
              <a:tabLst>
                <a:tab pos="260350" algn="l"/>
              </a:tabLst>
              <a:defRPr>
                <a:solidFill>
                  <a:schemeClr val="tx1"/>
                </a:solidFill>
                <a:latin typeface="Arial" panose="020B0604020202020204" pitchFamily="34" charset="0"/>
              </a:defRPr>
            </a:lvl4pPr>
            <a:lvl5pPr eaLnBrk="0" fontAlgn="base" hangingPunct="0">
              <a:spcBef>
                <a:spcPct val="0"/>
              </a:spcBef>
              <a:spcAft>
                <a:spcPct val="0"/>
              </a:spcAft>
              <a:tabLst>
                <a:tab pos="260350" algn="l"/>
              </a:tabLst>
              <a:defRPr>
                <a:solidFill>
                  <a:schemeClr val="tx1"/>
                </a:solidFill>
                <a:latin typeface="Arial" panose="020B0604020202020204" pitchFamily="34" charset="0"/>
              </a:defRPr>
            </a:lvl5pPr>
            <a:lvl6pPr eaLnBrk="0" fontAlgn="base" hangingPunct="0">
              <a:spcBef>
                <a:spcPct val="0"/>
              </a:spcBef>
              <a:spcAft>
                <a:spcPct val="0"/>
              </a:spcAft>
              <a:tabLst>
                <a:tab pos="260350" algn="l"/>
              </a:tabLst>
              <a:defRPr>
                <a:solidFill>
                  <a:schemeClr val="tx1"/>
                </a:solidFill>
                <a:latin typeface="Arial" panose="020B0604020202020204" pitchFamily="34" charset="0"/>
              </a:defRPr>
            </a:lvl6pPr>
            <a:lvl7pPr eaLnBrk="0" fontAlgn="base" hangingPunct="0">
              <a:spcBef>
                <a:spcPct val="0"/>
              </a:spcBef>
              <a:spcAft>
                <a:spcPct val="0"/>
              </a:spcAft>
              <a:tabLst>
                <a:tab pos="260350" algn="l"/>
              </a:tabLst>
              <a:defRPr>
                <a:solidFill>
                  <a:schemeClr val="tx1"/>
                </a:solidFill>
                <a:latin typeface="Arial" panose="020B0604020202020204" pitchFamily="34" charset="0"/>
              </a:defRPr>
            </a:lvl7pPr>
            <a:lvl8pPr eaLnBrk="0" fontAlgn="base" hangingPunct="0">
              <a:spcBef>
                <a:spcPct val="0"/>
              </a:spcBef>
              <a:spcAft>
                <a:spcPct val="0"/>
              </a:spcAft>
              <a:tabLst>
                <a:tab pos="260350" algn="l"/>
              </a:tabLst>
              <a:defRPr>
                <a:solidFill>
                  <a:schemeClr val="tx1"/>
                </a:solidFill>
                <a:latin typeface="Arial" panose="020B0604020202020204" pitchFamily="34" charset="0"/>
              </a:defRPr>
            </a:lvl8pPr>
            <a:lvl9pPr eaLnBrk="0" fontAlgn="base" hangingPunct="0">
              <a:spcBef>
                <a:spcPct val="0"/>
              </a:spcBef>
              <a:spcAft>
                <a:spcPct val="0"/>
              </a:spcAft>
              <a:tabLst>
                <a:tab pos="2603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60350" algn="l"/>
              </a:tabLst>
            </a:pPr>
            <a:endParaRPr kumimoji="0" lang="es-MX" altLang="es-MX"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0350" algn="l"/>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Marcador de contenido 4">
            <a:extLst>
              <a:ext uri="{FF2B5EF4-FFF2-40B4-BE49-F238E27FC236}">
                <a16:creationId xmlns:a16="http://schemas.microsoft.com/office/drawing/2014/main" id="{E80CA3C5-403B-4AFD-4EF6-85D78CB1F1DE}"/>
              </a:ext>
            </a:extLst>
          </p:cNvPr>
          <p:cNvGraphicFramePr>
            <a:graphicFrameLocks noGrp="1"/>
          </p:cNvGraphicFramePr>
          <p:nvPr>
            <p:ph idx="1"/>
            <p:extLst>
              <p:ext uri="{D42A27DB-BD31-4B8C-83A1-F6EECF244321}">
                <p14:modId xmlns:p14="http://schemas.microsoft.com/office/powerpoint/2010/main" val="3018341311"/>
              </p:ext>
            </p:extLst>
          </p:nvPr>
        </p:nvGraphicFramePr>
        <p:xfrm>
          <a:off x="2106612" y="1823561"/>
          <a:ext cx="8026400" cy="3863340"/>
        </p:xfrm>
        <a:graphic>
          <a:graphicData uri="http://schemas.openxmlformats.org/drawingml/2006/table">
            <a:tbl>
              <a:tblPr/>
              <a:tblGrid>
                <a:gridCol w="292100">
                  <a:extLst>
                    <a:ext uri="{9D8B030D-6E8A-4147-A177-3AD203B41FA5}">
                      <a16:colId xmlns:a16="http://schemas.microsoft.com/office/drawing/2014/main" val="2526038613"/>
                    </a:ext>
                  </a:extLst>
                </a:gridCol>
                <a:gridCol w="3073400">
                  <a:extLst>
                    <a:ext uri="{9D8B030D-6E8A-4147-A177-3AD203B41FA5}">
                      <a16:colId xmlns:a16="http://schemas.microsoft.com/office/drawing/2014/main" val="510838111"/>
                    </a:ext>
                  </a:extLst>
                </a:gridCol>
                <a:gridCol w="1168400">
                  <a:extLst>
                    <a:ext uri="{9D8B030D-6E8A-4147-A177-3AD203B41FA5}">
                      <a16:colId xmlns:a16="http://schemas.microsoft.com/office/drawing/2014/main" val="2723020360"/>
                    </a:ext>
                  </a:extLst>
                </a:gridCol>
                <a:gridCol w="1181100">
                  <a:extLst>
                    <a:ext uri="{9D8B030D-6E8A-4147-A177-3AD203B41FA5}">
                      <a16:colId xmlns:a16="http://schemas.microsoft.com/office/drawing/2014/main" val="1286935504"/>
                    </a:ext>
                  </a:extLst>
                </a:gridCol>
                <a:gridCol w="1168400">
                  <a:extLst>
                    <a:ext uri="{9D8B030D-6E8A-4147-A177-3AD203B41FA5}">
                      <a16:colId xmlns:a16="http://schemas.microsoft.com/office/drawing/2014/main" val="1249241244"/>
                    </a:ext>
                  </a:extLst>
                </a:gridCol>
                <a:gridCol w="1143000">
                  <a:extLst>
                    <a:ext uri="{9D8B030D-6E8A-4147-A177-3AD203B41FA5}">
                      <a16:colId xmlns:a16="http://schemas.microsoft.com/office/drawing/2014/main" val="192066824"/>
                    </a:ext>
                  </a:extLst>
                </a:gridCol>
              </a:tblGrid>
              <a:tr h="297180">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41129862"/>
                  </a:ext>
                </a:extLst>
              </a:tr>
              <a:tr h="594360">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s-MX" sz="1800" b="1" i="0" u="none" strike="noStrike" dirty="0">
                          <a:solidFill>
                            <a:srgbClr val="000000"/>
                          </a:solidFill>
                          <a:effectLst/>
                          <a:latin typeface="Calibri" panose="020F0502020204030204" pitchFamily="34" charset="0"/>
                        </a:rPr>
                        <a:t>Datos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MX" sz="1800" b="1" i="0" u="none" strike="noStrike" dirty="0">
                          <a:solidFill>
                            <a:srgbClr val="000000"/>
                          </a:solidFill>
                          <a:effectLst/>
                          <a:latin typeface="Calibri" panose="020F0502020204030204" pitchFamily="34" charset="0"/>
                        </a:rPr>
                        <a:t>A) 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MX" sz="1800" b="1" i="0" u="none" strike="noStrike" dirty="0">
                          <a:solidFill>
                            <a:srgbClr val="000000"/>
                          </a:solidFill>
                          <a:effectLst/>
                          <a:latin typeface="Calibri" panose="020F0502020204030204" pitchFamily="34" charset="0"/>
                        </a:rPr>
                        <a:t>B) 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MX" sz="1800" b="1" i="0" u="none" strike="noStrike" dirty="0">
                          <a:solidFill>
                            <a:srgbClr val="000000"/>
                          </a:solidFill>
                          <a:effectLst/>
                          <a:latin typeface="Calibri" panose="020F0502020204030204" pitchFamily="34" charset="0"/>
                        </a:rPr>
                        <a:t>c) 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MX" sz="1800" b="1" i="0" u="none" strike="noStrike" dirty="0">
                          <a:solidFill>
                            <a:srgbClr val="000000"/>
                          </a:solidFill>
                          <a:effectLst/>
                          <a:latin typeface="Calibri" panose="020F0502020204030204" pitchFamily="34" charset="0"/>
                        </a:rPr>
                        <a:t>OTRO 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6887552"/>
                  </a:ext>
                </a:extLst>
              </a:tr>
              <a:tr h="297180">
                <a:tc>
                  <a:txBody>
                    <a:bodyPr/>
                    <a:lstStyle/>
                    <a:p>
                      <a:pPr algn="r" fontAlgn="b"/>
                      <a:r>
                        <a:rPr lang="es-MX" sz="1800" b="0" i="0" u="none" strike="noStrike">
                          <a:solidFill>
                            <a:srgbClr val="000000"/>
                          </a:solidFill>
                          <a:effectLst/>
                          <a:latin typeface="Calibri" panose="020F0502020204030204" pitchFamily="34" charset="0"/>
                        </a:rPr>
                        <a:t>a)</a:t>
                      </a: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Calibri" panose="020F0502020204030204" pitchFamily="34" charset="0"/>
                        </a:rPr>
                        <a:t>Cifra fija indicada en ley en UF</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s-MX" sz="1800" b="0" i="0" u="none" strike="noStrike">
                          <a:solidFill>
                            <a:srgbClr val="000000"/>
                          </a:solidFill>
                          <a:effectLst/>
                          <a:latin typeface="Calibri" panose="020F0502020204030204" pitchFamily="34" charset="0"/>
                        </a:rPr>
                        <a:t>100,000.00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s-MX" sz="1800" b="0" i="0" u="none" strike="noStrike">
                          <a:solidFill>
                            <a:srgbClr val="000000"/>
                          </a:solidFill>
                          <a:effectLst/>
                          <a:latin typeface="Calibri" panose="020F0502020204030204" pitchFamily="34" charset="0"/>
                        </a:rPr>
                        <a:t>100,000.00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s-MX" sz="1800" b="0" i="0" u="none" strike="noStrike">
                          <a:solidFill>
                            <a:srgbClr val="000000"/>
                          </a:solidFill>
                          <a:effectLst/>
                          <a:latin typeface="Calibri" panose="020F0502020204030204" pitchFamily="34" charset="0"/>
                        </a:rPr>
                        <a:t>100,000.00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s-MX" sz="1800" b="0" i="0" u="none" strike="noStrike">
                          <a:solidFill>
                            <a:srgbClr val="000000"/>
                          </a:solidFill>
                          <a:effectLst/>
                          <a:latin typeface="Calibri" panose="020F0502020204030204" pitchFamily="34" charset="0"/>
                        </a:rPr>
                        <a:t>100,000.00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247570325"/>
                  </a:ext>
                </a:extLst>
              </a:tr>
              <a:tr h="297180">
                <a:tc>
                  <a:txBody>
                    <a:bodyPr/>
                    <a:lstStyle/>
                    <a:p>
                      <a:pPr algn="r" fontAlgn="b"/>
                      <a:r>
                        <a:rPr lang="es-MX" sz="1800" b="0" i="0" u="none" strike="noStrike">
                          <a:solidFill>
                            <a:srgbClr val="000000"/>
                          </a:solidFill>
                          <a:effectLst/>
                          <a:latin typeface="Calibri" panose="020F0502020204030204" pitchFamily="34" charset="0"/>
                        </a:rPr>
                        <a:t>b)</a:t>
                      </a: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Calibri" panose="020F0502020204030204" pitchFamily="34" charset="0"/>
                        </a:rPr>
                        <a:t>Ingresos promedios en UF</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63,548.82</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23,352.74</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29,990.20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38,963.92</a:t>
                      </a:r>
                    </a:p>
                  </a:txBody>
                  <a:tcPr marL="7620" marR="7620" marT="7620" marB="0" anchor="b">
                    <a:lnL>
                      <a:noFill/>
                    </a:lnL>
                    <a:lnR>
                      <a:noFill/>
                    </a:lnR>
                    <a:lnT>
                      <a:noFill/>
                    </a:lnT>
                    <a:lnB>
                      <a:noFill/>
                    </a:lnB>
                    <a:noFill/>
                  </a:tcPr>
                </a:tc>
                <a:extLst>
                  <a:ext uri="{0D108BD9-81ED-4DB2-BD59-A6C34878D82A}">
                    <a16:rowId xmlns:a16="http://schemas.microsoft.com/office/drawing/2014/main" val="74864939"/>
                  </a:ext>
                </a:extLst>
              </a:tr>
              <a:tr h="297180">
                <a:tc>
                  <a:txBody>
                    <a:bodyPr/>
                    <a:lstStyle/>
                    <a:p>
                      <a:pPr algn="r" fontAlgn="b"/>
                      <a:r>
                        <a:rPr lang="es-MX" sz="1800" b="0" i="0" u="none" strike="noStrike">
                          <a:solidFill>
                            <a:srgbClr val="000000"/>
                          </a:solidFill>
                          <a:effectLst/>
                          <a:latin typeface="Calibri" panose="020F0502020204030204" pitchFamily="34" charset="0"/>
                        </a:rPr>
                        <a:t>c)</a:t>
                      </a:r>
                    </a:p>
                  </a:txBody>
                  <a:tcPr marL="7620" marR="7620" marT="7620" marB="0" anchor="b">
                    <a:lnL>
                      <a:noFill/>
                    </a:lnL>
                    <a:lnR>
                      <a:noFill/>
                    </a:lnR>
                    <a:lnT>
                      <a:noFill/>
                    </a:lnT>
                    <a:lnB>
                      <a:noFill/>
                    </a:lnB>
                    <a:noFill/>
                  </a:tcPr>
                </a:tc>
                <a:tc>
                  <a:txBody>
                    <a:bodyPr/>
                    <a:lstStyle/>
                    <a:p>
                      <a:pPr algn="l" fontAlgn="b"/>
                      <a:r>
                        <a:rPr lang="es-MX" sz="1800" b="0" i="0" u="none" strike="noStrike" dirty="0">
                          <a:solidFill>
                            <a:srgbClr val="000000"/>
                          </a:solidFill>
                          <a:effectLst/>
                          <a:latin typeface="Calibri" panose="020F0502020204030204" pitchFamily="34" charset="0"/>
                        </a:rPr>
                        <a:t>Diferencia (a) - (b)</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36,451.18</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76,647.26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70,009.80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61,036.08</a:t>
                      </a:r>
                    </a:p>
                  </a:txBody>
                  <a:tcPr marL="7620" marR="7620" marT="7620" marB="0" anchor="b">
                    <a:lnL>
                      <a:noFill/>
                    </a:lnL>
                    <a:lnR>
                      <a:noFill/>
                    </a:lnR>
                    <a:lnT>
                      <a:noFill/>
                    </a:lnT>
                    <a:lnB>
                      <a:noFill/>
                    </a:lnB>
                    <a:noFill/>
                  </a:tcPr>
                </a:tc>
                <a:extLst>
                  <a:ext uri="{0D108BD9-81ED-4DB2-BD59-A6C34878D82A}">
                    <a16:rowId xmlns:a16="http://schemas.microsoft.com/office/drawing/2014/main" val="1963665722"/>
                  </a:ext>
                </a:extLst>
              </a:tr>
              <a:tr h="297180">
                <a:tc>
                  <a:txBody>
                    <a:bodyPr/>
                    <a:lstStyle/>
                    <a:p>
                      <a:pPr algn="r" fontAlgn="b"/>
                      <a:r>
                        <a:rPr lang="es-MX" sz="1800" b="0" i="0" u="none" strike="noStrike">
                          <a:solidFill>
                            <a:srgbClr val="000000"/>
                          </a:solidFill>
                          <a:effectLst/>
                          <a:latin typeface="Calibri" panose="020F0502020204030204" pitchFamily="34" charset="0"/>
                        </a:rPr>
                        <a:t>d)</a:t>
                      </a:r>
                    </a:p>
                  </a:txBody>
                  <a:tcPr marL="7620" marR="7620" marT="7620" marB="0" anchor="b">
                    <a:lnL>
                      <a:noFill/>
                    </a:lnL>
                    <a:lnR>
                      <a:noFill/>
                    </a:lnR>
                    <a:lnT>
                      <a:noFill/>
                    </a:lnT>
                    <a:lnB>
                      <a:noFill/>
                    </a:lnB>
                    <a:noFill/>
                  </a:tcPr>
                </a:tc>
                <a:tc>
                  <a:txBody>
                    <a:bodyPr/>
                    <a:lstStyle/>
                    <a:p>
                      <a:pPr algn="l" fontAlgn="b"/>
                      <a:r>
                        <a:rPr lang="es-MX" sz="1800" b="0" i="0" u="none" strike="noStrike" dirty="0">
                          <a:solidFill>
                            <a:srgbClr val="000000"/>
                          </a:solidFill>
                          <a:effectLst/>
                          <a:latin typeface="Calibri" panose="020F0502020204030204" pitchFamily="34" charset="0"/>
                        </a:rPr>
                        <a:t>Divisor (Dato fijo según ley)</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75,000.00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75,000.00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75,000.00</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75,000.00</a:t>
                      </a:r>
                    </a:p>
                  </a:txBody>
                  <a:tcPr marL="7620" marR="7620" marT="7620" marB="0" anchor="b">
                    <a:lnL>
                      <a:noFill/>
                    </a:lnL>
                    <a:lnR>
                      <a:noFill/>
                    </a:lnR>
                    <a:lnT>
                      <a:noFill/>
                    </a:lnT>
                    <a:lnB>
                      <a:noFill/>
                    </a:lnB>
                    <a:noFill/>
                  </a:tcPr>
                </a:tc>
                <a:extLst>
                  <a:ext uri="{0D108BD9-81ED-4DB2-BD59-A6C34878D82A}">
                    <a16:rowId xmlns:a16="http://schemas.microsoft.com/office/drawing/2014/main" val="3845079353"/>
                  </a:ext>
                </a:extLst>
              </a:tr>
              <a:tr h="297180">
                <a:tc>
                  <a:txBody>
                    <a:bodyPr/>
                    <a:lstStyle/>
                    <a:p>
                      <a:pPr algn="r" fontAlgn="b"/>
                      <a:r>
                        <a:rPr lang="es-MX" sz="1800" b="0" i="0" u="none" strike="noStrike">
                          <a:solidFill>
                            <a:srgbClr val="000000"/>
                          </a:solidFill>
                          <a:effectLst/>
                          <a:latin typeface="Calibri" panose="020F0502020204030204" pitchFamily="34" charset="0"/>
                        </a:rPr>
                        <a:t>e)</a:t>
                      </a: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Calibri" panose="020F0502020204030204" pitchFamily="34" charset="0"/>
                        </a:rPr>
                        <a:t>Factor ( c ) dividido ( d )</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0.486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1.022</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0.9335</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0.8138</a:t>
                      </a:r>
                    </a:p>
                  </a:txBody>
                  <a:tcPr marL="7620" marR="7620" marT="7620" marB="0" anchor="b">
                    <a:lnL>
                      <a:noFill/>
                    </a:lnL>
                    <a:lnR>
                      <a:noFill/>
                    </a:lnR>
                    <a:lnT>
                      <a:noFill/>
                    </a:lnT>
                    <a:lnB>
                      <a:noFill/>
                    </a:lnB>
                    <a:noFill/>
                  </a:tcPr>
                </a:tc>
                <a:extLst>
                  <a:ext uri="{0D108BD9-81ED-4DB2-BD59-A6C34878D82A}">
                    <a16:rowId xmlns:a16="http://schemas.microsoft.com/office/drawing/2014/main" val="4117994416"/>
                  </a:ext>
                </a:extLst>
              </a:tr>
              <a:tr h="297180">
                <a:tc>
                  <a:txBody>
                    <a:bodyPr/>
                    <a:lstStyle/>
                    <a:p>
                      <a:pPr algn="r" fontAlgn="b"/>
                      <a:r>
                        <a:rPr lang="es-MX" sz="1800" b="0" i="0" u="none" strike="noStrike">
                          <a:solidFill>
                            <a:srgbClr val="000000"/>
                          </a:solidFill>
                          <a:effectLst/>
                          <a:latin typeface="Calibri" panose="020F0502020204030204" pitchFamily="34" charset="0"/>
                        </a:rPr>
                        <a:t>f)</a:t>
                      </a: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Calibri" panose="020F0502020204030204" pitchFamily="34" charset="0"/>
                        </a:rPr>
                        <a:t>% Legal eventual  (fijo ley)</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a:t>
                      </a:r>
                    </a:p>
                  </a:txBody>
                  <a:tcPr marL="7620" marR="7620" marT="7620" marB="0" anchor="b">
                    <a:lnL>
                      <a:noFill/>
                    </a:lnL>
                    <a:lnR>
                      <a:noFill/>
                    </a:lnR>
                    <a:lnT>
                      <a:noFill/>
                    </a:lnT>
                    <a:lnB>
                      <a:noFill/>
                    </a:lnB>
                    <a:noFill/>
                  </a:tcPr>
                </a:tc>
                <a:extLst>
                  <a:ext uri="{0D108BD9-81ED-4DB2-BD59-A6C34878D82A}">
                    <a16:rowId xmlns:a16="http://schemas.microsoft.com/office/drawing/2014/main" val="3728383551"/>
                  </a:ext>
                </a:extLst>
              </a:tr>
              <a:tr h="297180">
                <a:tc>
                  <a:txBody>
                    <a:bodyPr/>
                    <a:lstStyle/>
                    <a:p>
                      <a:pPr algn="r" fontAlgn="b"/>
                      <a:r>
                        <a:rPr lang="es-MX" sz="1800" b="0" i="0" u="none" strike="noStrike">
                          <a:solidFill>
                            <a:srgbClr val="000000"/>
                          </a:solidFill>
                          <a:effectLst/>
                          <a:latin typeface="Calibri" panose="020F0502020204030204" pitchFamily="34" charset="0"/>
                        </a:rPr>
                        <a:t>g)</a:t>
                      </a:r>
                    </a:p>
                  </a:txBody>
                  <a:tcPr marL="7620" marR="7620" marT="7620" marB="0" anchor="b">
                    <a:lnL>
                      <a:noFill/>
                    </a:lnL>
                    <a:lnR>
                      <a:noFill/>
                    </a:lnR>
                    <a:lnT>
                      <a:noFill/>
                    </a:lnT>
                    <a:lnB>
                      <a:noFill/>
                    </a:lnB>
                    <a:noFill/>
                  </a:tcPr>
                </a:tc>
                <a:tc>
                  <a:txBody>
                    <a:bodyPr/>
                    <a:lstStyle/>
                    <a:p>
                      <a:pPr algn="l" fontAlgn="b"/>
                      <a:r>
                        <a:rPr lang="es-MX" sz="1800" b="0" i="0" u="none" strike="noStrike">
                          <a:solidFill>
                            <a:srgbClr val="000000"/>
                          </a:solidFill>
                          <a:effectLst/>
                          <a:latin typeface="Calibri" panose="020F0502020204030204" pitchFamily="34" charset="0"/>
                        </a:rPr>
                        <a:t>Porcentaje (factor por 6%)</a:t>
                      </a:r>
                    </a:p>
                  </a:txBody>
                  <a:tcPr marL="7620" marR="7620" marT="7620" marB="0" anchor="b">
                    <a:lnL>
                      <a:noFill/>
                    </a:lnL>
                    <a:lnR>
                      <a:noFill/>
                    </a:lnR>
                    <a:lnT>
                      <a:noFill/>
                    </a:lnT>
                    <a:lnB>
                      <a:noFill/>
                    </a:lnB>
                    <a:noFill/>
                  </a:tcPr>
                </a:tc>
                <a:tc>
                  <a:txBody>
                    <a:bodyPr/>
                    <a:lstStyle/>
                    <a:p>
                      <a:pPr algn="r" fontAlgn="b"/>
                      <a:r>
                        <a:rPr lang="es-MX" sz="1800" b="0" i="0" u="none" strike="noStrike" dirty="0">
                          <a:solidFill>
                            <a:srgbClr val="000000"/>
                          </a:solidFill>
                          <a:effectLst/>
                          <a:latin typeface="Calibri" panose="020F0502020204030204" pitchFamily="34" charset="0"/>
                        </a:rPr>
                        <a:t>2,920000</a:t>
                      </a:r>
                    </a:p>
                  </a:txBody>
                  <a:tcPr marL="7620" marR="7620" marT="7620" marB="0" anchor="b">
                    <a:lnL>
                      <a:noFill/>
                    </a:lnL>
                    <a:lnR>
                      <a:noFill/>
                    </a:lnR>
                    <a:lnT>
                      <a:noFill/>
                    </a:lnT>
                    <a:lnB>
                      <a:noFill/>
                    </a:lnB>
                    <a:noFill/>
                  </a:tcPr>
                </a:tc>
                <a:tc>
                  <a:txBody>
                    <a:bodyPr/>
                    <a:lstStyle/>
                    <a:p>
                      <a:pPr algn="r" fontAlgn="b"/>
                      <a:r>
                        <a:rPr lang="es-MX" sz="1800" b="0" i="0" u="none" strike="noStrike" dirty="0">
                          <a:solidFill>
                            <a:srgbClr val="000000"/>
                          </a:solidFill>
                          <a:effectLst/>
                          <a:latin typeface="Calibri" panose="020F0502020204030204" pitchFamily="34" charset="0"/>
                        </a:rPr>
                        <a:t>6,130000</a:t>
                      </a:r>
                    </a:p>
                  </a:txBody>
                  <a:tcPr marL="7620" marR="7620" marT="7620" marB="0" anchor="b">
                    <a:lnL>
                      <a:noFill/>
                    </a:lnL>
                    <a:lnR>
                      <a:noFill/>
                    </a:lnR>
                    <a:lnT>
                      <a:noFill/>
                    </a:lnT>
                    <a:lnB>
                      <a:noFill/>
                    </a:lnB>
                    <a:noFill/>
                  </a:tcPr>
                </a:tc>
                <a:tc>
                  <a:txBody>
                    <a:bodyPr/>
                    <a:lstStyle/>
                    <a:p>
                      <a:pPr algn="r" fontAlgn="b"/>
                      <a:r>
                        <a:rPr lang="es-MX" sz="1800" b="0" i="0" u="none" strike="noStrike" dirty="0">
                          <a:solidFill>
                            <a:srgbClr val="000000"/>
                          </a:solidFill>
                          <a:effectLst/>
                          <a:latin typeface="Calibri" panose="020F0502020204030204" pitchFamily="34" charset="0"/>
                        </a:rPr>
                        <a:t>5,600000</a:t>
                      </a:r>
                    </a:p>
                  </a:txBody>
                  <a:tcPr marL="7620" marR="7620" marT="7620" marB="0" anchor="b">
                    <a:lnL>
                      <a:noFill/>
                    </a:lnL>
                    <a:lnR>
                      <a:noFill/>
                    </a:lnR>
                    <a:lnT>
                      <a:noFill/>
                    </a:lnT>
                    <a:lnB>
                      <a:noFill/>
                    </a:lnB>
                    <a:noFill/>
                  </a:tcPr>
                </a:tc>
                <a:tc>
                  <a:txBody>
                    <a:bodyPr/>
                    <a:lstStyle/>
                    <a:p>
                      <a:pPr algn="r" fontAlgn="b"/>
                      <a:r>
                        <a:rPr lang="es-MX" sz="1800" b="0" i="0" u="none" strike="noStrike" dirty="0">
                          <a:solidFill>
                            <a:srgbClr val="000000"/>
                          </a:solidFill>
                          <a:effectLst/>
                          <a:latin typeface="Calibri" panose="020F0502020204030204" pitchFamily="34" charset="0"/>
                        </a:rPr>
                        <a:t>4,880000</a:t>
                      </a:r>
                    </a:p>
                  </a:txBody>
                  <a:tcPr marL="7620" marR="7620" marT="7620" marB="0" anchor="b">
                    <a:lnL>
                      <a:noFill/>
                    </a:lnL>
                    <a:lnR>
                      <a:noFill/>
                    </a:lnR>
                    <a:lnT>
                      <a:noFill/>
                    </a:lnT>
                    <a:lnB>
                      <a:noFill/>
                    </a:lnB>
                    <a:noFill/>
                  </a:tcPr>
                </a:tc>
                <a:extLst>
                  <a:ext uri="{0D108BD9-81ED-4DB2-BD59-A6C34878D82A}">
                    <a16:rowId xmlns:a16="http://schemas.microsoft.com/office/drawing/2014/main" val="2049321570"/>
                  </a:ext>
                </a:extLst>
              </a:tr>
              <a:tr h="297180">
                <a:tc>
                  <a:txBody>
                    <a:bodyPr/>
                    <a:lstStyle/>
                    <a:p>
                      <a:pPr algn="r" fontAlgn="b"/>
                      <a:r>
                        <a:rPr lang="es-MX" sz="1800" b="0" i="0" u="none" strike="noStrike">
                          <a:solidFill>
                            <a:srgbClr val="000000"/>
                          </a:solidFill>
                          <a:effectLst/>
                          <a:latin typeface="Calibri" panose="020F0502020204030204" pitchFamily="34" charset="0"/>
                        </a:rPr>
                        <a:t>h)</a:t>
                      </a:r>
                    </a:p>
                  </a:txBody>
                  <a:tcPr marL="7620" marR="7620" marT="7620" marB="0" anchor="b">
                    <a:lnL>
                      <a:noFill/>
                    </a:lnL>
                    <a:lnR>
                      <a:noFill/>
                    </a:lnR>
                    <a:lnT>
                      <a:noFill/>
                    </a:lnT>
                    <a:lnB>
                      <a:noFill/>
                    </a:lnB>
                    <a:noFill/>
                  </a:tcPr>
                </a:tc>
                <a:tc>
                  <a:txBody>
                    <a:bodyPr/>
                    <a:lstStyle/>
                    <a:p>
                      <a:pPr algn="l" fontAlgn="b"/>
                      <a:r>
                        <a:rPr lang="es-MX" sz="1800" b="0" i="0" u="none" strike="noStrike" dirty="0">
                          <a:solidFill>
                            <a:srgbClr val="000000"/>
                          </a:solidFill>
                          <a:effectLst/>
                          <a:latin typeface="Calibri" panose="020F0502020204030204" pitchFamily="34" charset="0"/>
                        </a:rPr>
                        <a:t>% Crédito a aplicar, redondeado</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2.9 </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6.1 </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5.6 </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4.9 </a:t>
                      </a:r>
                    </a:p>
                  </a:txBody>
                  <a:tcPr marL="7620" marR="7620" marT="7620" marB="0" anchor="b">
                    <a:lnL>
                      <a:noFill/>
                    </a:lnL>
                    <a:lnR>
                      <a:noFill/>
                    </a:lnR>
                    <a:lnT>
                      <a:noFill/>
                    </a:lnT>
                    <a:lnB>
                      <a:noFill/>
                    </a:lnB>
                    <a:noFill/>
                  </a:tcPr>
                </a:tc>
                <a:extLst>
                  <a:ext uri="{0D108BD9-81ED-4DB2-BD59-A6C34878D82A}">
                    <a16:rowId xmlns:a16="http://schemas.microsoft.com/office/drawing/2014/main" val="359999404"/>
                  </a:ext>
                </a:extLst>
              </a:tr>
              <a:tr h="297180">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930805707"/>
                  </a:ext>
                </a:extLst>
              </a:tr>
              <a:tr h="297180">
                <a:tc>
                  <a:txBody>
                    <a:bodyPr/>
                    <a:lstStyle/>
                    <a:p>
                      <a:pPr algn="l" fontAlgn="b"/>
                      <a:endParaRPr lang="es-MX"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noFill/>
                  </a:tcPr>
                </a:tc>
                <a:tc>
                  <a:txBody>
                    <a:bodyPr/>
                    <a:lstStyle/>
                    <a:p>
                      <a:pPr algn="l" fontAlgn="b"/>
                      <a:r>
                        <a:rPr lang="es-MX" sz="1800" b="0" i="0" u="none" strike="noStrike" dirty="0">
                          <a:solidFill>
                            <a:srgbClr val="000000"/>
                          </a:solidFill>
                          <a:effectLst/>
                          <a:latin typeface="Calibri" panose="020F0502020204030204" pitchFamily="34" charset="0"/>
                        </a:rPr>
                        <a:t>% A APLICAR</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4%</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6%</a:t>
                      </a:r>
                    </a:p>
                  </a:txBody>
                  <a:tcPr marL="7620" marR="7620" marT="7620" marB="0" anchor="b">
                    <a:lnL>
                      <a:noFill/>
                    </a:lnL>
                    <a:lnR>
                      <a:noFill/>
                    </a:lnR>
                    <a:lnT>
                      <a:noFill/>
                    </a:lnT>
                    <a:lnB>
                      <a:noFill/>
                    </a:lnB>
                    <a:noFill/>
                  </a:tcPr>
                </a:tc>
                <a:tc>
                  <a:txBody>
                    <a:bodyPr/>
                    <a:lstStyle/>
                    <a:p>
                      <a:pPr algn="r" fontAlgn="b"/>
                      <a:r>
                        <a:rPr lang="es-MX" sz="1800" b="0" i="0" u="none" strike="noStrike">
                          <a:solidFill>
                            <a:srgbClr val="000000"/>
                          </a:solidFill>
                          <a:effectLst/>
                          <a:latin typeface="Calibri" panose="020F0502020204030204" pitchFamily="34" charset="0"/>
                        </a:rPr>
                        <a:t>5,6%</a:t>
                      </a:r>
                    </a:p>
                  </a:txBody>
                  <a:tcPr marL="7620" marT="7620" marB="0" anchor="b">
                    <a:lnL>
                      <a:noFill/>
                    </a:lnL>
                    <a:lnR>
                      <a:noFill/>
                    </a:lnR>
                    <a:lnT>
                      <a:noFill/>
                    </a:lnT>
                    <a:lnB>
                      <a:noFill/>
                    </a:lnB>
                    <a:noFill/>
                  </a:tcPr>
                </a:tc>
                <a:tc>
                  <a:txBody>
                    <a:bodyPr/>
                    <a:lstStyle/>
                    <a:p>
                      <a:pPr algn="r" fontAlgn="b"/>
                      <a:r>
                        <a:rPr lang="es-MX" sz="1800" b="0" i="0" u="none" strike="noStrike" dirty="0">
                          <a:solidFill>
                            <a:srgbClr val="000000"/>
                          </a:solidFill>
                          <a:effectLst/>
                          <a:latin typeface="Calibri" panose="020F0502020204030204" pitchFamily="34" charset="0"/>
                        </a:rPr>
                        <a:t>4,9%</a:t>
                      </a:r>
                    </a:p>
                  </a:txBody>
                  <a:tcPr marL="7620" marR="7620" marT="7620" marB="0" anchor="b">
                    <a:lnL>
                      <a:noFill/>
                    </a:lnL>
                    <a:lnR>
                      <a:noFill/>
                    </a:lnR>
                    <a:lnT>
                      <a:noFill/>
                    </a:lnT>
                    <a:lnB>
                      <a:noFill/>
                    </a:lnB>
                    <a:noFill/>
                  </a:tcPr>
                </a:tc>
                <a:extLst>
                  <a:ext uri="{0D108BD9-81ED-4DB2-BD59-A6C34878D82A}">
                    <a16:rowId xmlns:a16="http://schemas.microsoft.com/office/drawing/2014/main" val="1446825097"/>
                  </a:ext>
                </a:extLst>
              </a:tr>
            </a:tbl>
          </a:graphicData>
        </a:graphic>
      </p:graphicFrame>
    </p:spTree>
    <p:extLst>
      <p:ext uri="{BB962C8B-B14F-4D97-AF65-F5344CB8AC3E}">
        <p14:creationId xmlns:p14="http://schemas.microsoft.com/office/powerpoint/2010/main" val="1392044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0EEA22-D08F-E085-376C-55035A07BA2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C1E6444-3610-D7D2-3CBA-16DABB497483}"/>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045264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0003B-C3F6-F02E-1CF5-42AFE8154F0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9DF411C-DB3F-863E-1993-B6576D7C1552}"/>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40839338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0A86D-8624-3FCA-6D46-B5979C29AC7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B2F6302B-410A-414B-019E-37A26A09CDF1}"/>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3354305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FCDD3F-FA15-E698-1533-31B497389DAA}"/>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E3A2661D-3FBC-F620-605F-AA1D73AB006F}"/>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1402197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24320C-E5A9-7AD3-CA63-45CB4C4CA37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32CD462-771E-6FAC-9884-C9AF55D08F1B}"/>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556712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1BA8EA-B9AB-3D67-8DDA-965CA2B5C74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140A03D-AE8E-13A8-1B4E-56A56DF54BDA}"/>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7701734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22A06D-2985-2A79-BE55-03748EFD835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35A6673-1993-19A7-1AC7-2D5A879D5F2E}"/>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5755166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12345F-BADD-7429-6225-EBEEA61D829D}"/>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C5B04DF-03E2-87D0-B253-B2E4D26AFE4C}"/>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959419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E2B610-7464-A0F3-085E-FEFE8354077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DA669E3-36E2-450B-0AB4-859C407A749B}"/>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1102284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73EEE0-5F98-5ADC-A955-96F93AD9975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D4C1A4A4-69BE-AFF2-316E-98F9DA3C512D}"/>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647008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9C3365-1E0C-729F-2D60-9C79C848F3F0}"/>
              </a:ext>
            </a:extLst>
          </p:cNvPr>
          <p:cNvSpPr>
            <a:spLocks noGrp="1"/>
          </p:cNvSpPr>
          <p:nvPr>
            <p:ph type="title"/>
          </p:nvPr>
        </p:nvSpPr>
        <p:spPr>
          <a:xfrm>
            <a:off x="970384" y="365126"/>
            <a:ext cx="10383416" cy="595928"/>
          </a:xfrm>
        </p:spPr>
        <p:txBody>
          <a:bodyPr>
            <a:normAutofit/>
          </a:bodyPr>
          <a:lstStyle/>
          <a:p>
            <a:r>
              <a:rPr lang="es-MX" sz="2800" dirty="0"/>
              <a:t>        REPASO DE LAS CARACTERISTICAS DEL CREDITO 33 BIS</a:t>
            </a:r>
          </a:p>
        </p:txBody>
      </p:sp>
      <p:sp>
        <p:nvSpPr>
          <p:cNvPr id="3" name="Marcador de contenido 2">
            <a:extLst>
              <a:ext uri="{FF2B5EF4-FFF2-40B4-BE49-F238E27FC236}">
                <a16:creationId xmlns:a16="http://schemas.microsoft.com/office/drawing/2014/main" id="{7C4D162C-6005-F08F-E849-65A1AACB99BF}"/>
              </a:ext>
            </a:extLst>
          </p:cNvPr>
          <p:cNvSpPr>
            <a:spLocks noGrp="1"/>
          </p:cNvSpPr>
          <p:nvPr>
            <p:ph idx="1"/>
          </p:nvPr>
        </p:nvSpPr>
        <p:spPr>
          <a:xfrm>
            <a:off x="838200" y="961054"/>
            <a:ext cx="10515600" cy="5215909"/>
          </a:xfrm>
        </p:spPr>
        <p:txBody>
          <a:bodyPr>
            <a:normAutofit fontScale="92500"/>
          </a:bodyPr>
          <a:lstStyle/>
          <a:p>
            <a:r>
              <a:rPr lang="es-MX" b="1" dirty="0"/>
              <a:t>CONTRIBUYENTES QUE TIENEN DERECHO AL 33 BIS</a:t>
            </a:r>
          </a:p>
          <a:p>
            <a:r>
              <a:rPr lang="es-MX" dirty="0"/>
              <a:t>LOS QUE TRIBUTAN CON RENTA EFECTIVA Y CONTABILIDAD COMPLETA:</a:t>
            </a:r>
          </a:p>
          <a:p>
            <a:r>
              <a:rPr lang="es-MX" dirty="0"/>
              <a:t> TIENEN DERECHO LAS EMPRESAS ART 14 D-8; D-3 Y 14-A</a:t>
            </a:r>
          </a:p>
          <a:p>
            <a:r>
              <a:rPr lang="es-MX" dirty="0"/>
              <a:t>TAMBIÉN, LAS SOCIEDADES DE PROFESIONALES, ACOGIDAS A LAS NORMAS DE PRIMERA CATEGORÍA, D-8; D-3 Y ART 14-A</a:t>
            </a:r>
          </a:p>
          <a:p>
            <a:pPr marL="0" indent="0">
              <a:buNone/>
            </a:pPr>
            <a:endParaRPr lang="es-MX" dirty="0"/>
          </a:p>
          <a:p>
            <a:r>
              <a:rPr lang="es-MX" b="1" dirty="0"/>
              <a:t>EMPRESAS QUE NO TIENEN DERECHO:</a:t>
            </a:r>
          </a:p>
          <a:p>
            <a:r>
              <a:rPr lang="es-MX" dirty="0"/>
              <a:t>LAS EMPRESAS QUE DECLARAN RENTAS PRESUNTAS Y LAS CON</a:t>
            </a:r>
          </a:p>
          <a:p>
            <a:pPr marL="0" indent="0">
              <a:buNone/>
            </a:pPr>
            <a:r>
              <a:rPr lang="es-MX" dirty="0"/>
              <a:t>    CONTABILIDAD SIMPLIFICADA.</a:t>
            </a:r>
          </a:p>
          <a:p>
            <a:r>
              <a:rPr lang="es-MX" dirty="0"/>
              <a:t>LAS EMPRESAS DEL ESTADO</a:t>
            </a:r>
          </a:p>
          <a:p>
            <a:r>
              <a:rPr lang="es-MX" dirty="0"/>
              <a:t>LAS ACTIVIDADES DE SEGUNDA CATEGORÍA</a:t>
            </a:r>
          </a:p>
          <a:p>
            <a:endParaRPr lang="es-MX" dirty="0"/>
          </a:p>
          <a:p>
            <a:endParaRPr lang="es-MX" dirty="0"/>
          </a:p>
          <a:p>
            <a:endParaRPr lang="es-MX" dirty="0"/>
          </a:p>
        </p:txBody>
      </p:sp>
    </p:spTree>
    <p:extLst>
      <p:ext uri="{BB962C8B-B14F-4D97-AF65-F5344CB8AC3E}">
        <p14:creationId xmlns:p14="http://schemas.microsoft.com/office/powerpoint/2010/main" val="4181676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A4DD08-8BF6-3D77-2451-74C0CC0732C5}"/>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8016319-72C5-DF7B-9ABF-BB3E5293F834}"/>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5726122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9AB205-65E9-E0C8-B208-7CB523C1BF9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160811C1-321F-F39B-B73B-7E793E1EACBB}"/>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0601363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553934-6574-2F42-510F-F79573705F3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605F5BB-588A-8918-8011-7CB2B203B368}"/>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4631462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5C36E8-A7ED-5466-F684-C4A4B028131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6DE46A89-3BA1-6DC7-8924-4BCFD02424CA}"/>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4224216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1DF5A-7359-DBF4-0716-569B1322EA2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D09B18F-043F-80ED-434A-283DB768BC17}"/>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5109302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BB828-5D56-D3FA-2855-076F26E7C98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756C4AD-D754-A412-662C-91C2A29B4724}"/>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3130954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7F783-000D-B992-4777-2DD408AC4723}"/>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34169481-02F9-92FB-D2D5-6B4C744983C1}"/>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7603397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0115D6-6736-C0FA-56AB-548AC864A08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9061D08D-BB32-4694-F0B8-5E3D09CCC5B9}"/>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2212921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0CE22-C81D-E6C4-427F-BC346232612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20ADD34-5B25-E09A-32EB-40D9E4E080CE}"/>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6976124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788E4-C669-FE6F-5425-169D98ABBD5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F9D010A0-7A44-199D-338D-01A3488B2F55}"/>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278962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461CEB-F0BE-24F5-5E33-DC9D9C40996E}"/>
              </a:ext>
            </a:extLst>
          </p:cNvPr>
          <p:cNvSpPr>
            <a:spLocks noGrp="1"/>
          </p:cNvSpPr>
          <p:nvPr>
            <p:ph type="title"/>
          </p:nvPr>
        </p:nvSpPr>
        <p:spPr>
          <a:xfrm>
            <a:off x="838200" y="365126"/>
            <a:ext cx="10515600" cy="773210"/>
          </a:xfrm>
        </p:spPr>
        <p:txBody>
          <a:bodyPr/>
          <a:lstStyle/>
          <a:p>
            <a:r>
              <a:rPr kumimoji="0" lang="es-MX" sz="2800" b="0" i="0" u="none" strike="noStrike" kern="1200" cap="none" spc="0" normalizeH="0" baseline="0" noProof="0" dirty="0">
                <a:ln>
                  <a:noFill/>
                </a:ln>
                <a:solidFill>
                  <a:prstClr val="black"/>
                </a:solidFill>
                <a:effectLst/>
                <a:uLnTx/>
                <a:uFillTx/>
                <a:latin typeface="Calibri Light"/>
                <a:ea typeface="+mj-ea"/>
                <a:cs typeface="+mj-cs"/>
              </a:rPr>
              <a:t>                REPASO DE LAS CARACTERISTICAS DEL CREDITO 33 BIS</a:t>
            </a:r>
            <a:endParaRPr lang="es-MX" dirty="0"/>
          </a:p>
        </p:txBody>
      </p:sp>
      <p:sp>
        <p:nvSpPr>
          <p:cNvPr id="3" name="Marcador de contenido 2">
            <a:extLst>
              <a:ext uri="{FF2B5EF4-FFF2-40B4-BE49-F238E27FC236}">
                <a16:creationId xmlns:a16="http://schemas.microsoft.com/office/drawing/2014/main" id="{2DECAB93-24C6-5A21-26B5-A12BCA5D83A9}"/>
              </a:ext>
            </a:extLst>
          </p:cNvPr>
          <p:cNvSpPr>
            <a:spLocks noGrp="1"/>
          </p:cNvSpPr>
          <p:nvPr>
            <p:ph idx="1"/>
          </p:nvPr>
        </p:nvSpPr>
        <p:spPr>
          <a:xfrm>
            <a:off x="838200" y="1222310"/>
            <a:ext cx="10515600" cy="4954653"/>
          </a:xfrm>
        </p:spPr>
        <p:txBody>
          <a:bodyP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1" i="0" u="none" strike="noStrike" kern="1200" cap="none" spc="0" normalizeH="0" baseline="0" noProof="0" dirty="0">
                <a:ln>
                  <a:noFill/>
                </a:ln>
                <a:solidFill>
                  <a:prstClr val="black"/>
                </a:solidFill>
                <a:effectLst/>
                <a:uLnTx/>
                <a:uFillTx/>
                <a:latin typeface="Calibri"/>
                <a:ea typeface="+mn-ea"/>
                <a:cs typeface="+mn-cs"/>
              </a:rPr>
              <a:t>BIENES QUE OTORGAN DERECHO A ESTE CREDITO</a:t>
            </a:r>
            <a:r>
              <a:rPr kumimoji="0" lang="es-MX" sz="2400" b="0" i="0" u="none" strike="noStrike" kern="1200" cap="none" spc="0" normalizeH="0" baseline="0" noProof="0" dirty="0">
                <a:ln>
                  <a:noFill/>
                </a:ln>
                <a:solidFill>
                  <a:prstClr val="black"/>
                </a:solidFill>
                <a:effectLst/>
                <a:uLnTx/>
                <a:uFillTx/>
                <a:latin typeface="Calibri"/>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 BIENES CORPORALES NUEVOS Y QUE SEAN “DEPRECIABLES”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COMPRADOS EN EL PAIS O IMPORTADOS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LOS BUSES INTERURBANOS O RURALES, INSCRITOS EN EL MIN. TRANSPORTES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CONTRATOS DE LEASING CON OPCION DE COMPRA QUE RECAEN EN BIENES CON DERECHO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s-MX" sz="24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1" i="0" u="none" strike="noStrike" kern="1200" cap="none" spc="0" normalizeH="0" baseline="0" noProof="0" dirty="0">
                <a:ln>
                  <a:noFill/>
                </a:ln>
                <a:solidFill>
                  <a:prstClr val="black"/>
                </a:solidFill>
                <a:effectLst/>
                <a:uLnTx/>
                <a:uFillTx/>
                <a:latin typeface="Calibri"/>
                <a:ea typeface="+mn-ea"/>
                <a:cs typeface="+mn-cs"/>
              </a:rPr>
              <a:t>ALGUNOS CASOS DE BIENES QUE NO DAN DERECHO: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    TERRENOS, CAMIONETAS DOBLE CABINA, VEHICULOS PARA PASAJEROS.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s-MX" sz="24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1" i="0" u="none" strike="noStrike" kern="1200" cap="none" spc="0" normalizeH="0" baseline="0" noProof="0" dirty="0">
                <a:ln>
                  <a:noFill/>
                </a:ln>
                <a:solidFill>
                  <a:prstClr val="black"/>
                </a:solidFill>
                <a:effectLst/>
                <a:uLnTx/>
                <a:uFillTx/>
                <a:latin typeface="Calibri"/>
                <a:ea typeface="+mn-ea"/>
                <a:cs typeface="+mn-cs"/>
              </a:rPr>
              <a:t>CASOS ESPECIALES EN QUE DAN DERECHO: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s-MX" sz="2400" b="0" i="0" u="none" strike="noStrike" kern="1200" cap="none" spc="0" normalizeH="0" baseline="0" noProof="0" dirty="0">
                <a:ln>
                  <a:noFill/>
                </a:ln>
                <a:solidFill>
                  <a:prstClr val="black"/>
                </a:solidFill>
                <a:effectLst/>
                <a:uLnTx/>
                <a:uFillTx/>
                <a:latin typeface="Calibri"/>
                <a:ea typeface="+mn-ea"/>
                <a:cs typeface="+mn-cs"/>
              </a:rPr>
              <a:t> AUTOMÓVILES EN UNA EMPRESA RENT A CAR</a:t>
            </a:r>
          </a:p>
          <a:p>
            <a:endParaRPr lang="es-MX" dirty="0"/>
          </a:p>
        </p:txBody>
      </p:sp>
    </p:spTree>
    <p:extLst>
      <p:ext uri="{BB962C8B-B14F-4D97-AF65-F5344CB8AC3E}">
        <p14:creationId xmlns:p14="http://schemas.microsoft.com/office/powerpoint/2010/main" val="58057422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5478C1-5464-4030-36C9-8723F4F6E2E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B688E4E2-E4D3-FDE5-740E-B3DB13901205}"/>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9683662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C86F3F-7490-BE31-7FA4-930E566EB06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29BA164-4D16-92B0-06E7-4829B86252C9}"/>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7817476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A43C1-AE59-82BA-2838-E48C4FED8CF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A2C316D5-A5E2-D471-D6AB-BD874ABD3594}"/>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20369936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F52C78-1801-524B-59F1-589AD99C3C1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11789B1-9AA7-5016-25FF-7033829AD9B3}"/>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14282958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C08A4A-35EE-A807-6806-D9F68C1FD25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5D456E10-1DB4-43D3-8B6A-4C0378769C44}"/>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3508116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98B764-3511-10CF-C2AE-AD3550657B8D}"/>
              </a:ext>
            </a:extLst>
          </p:cNvPr>
          <p:cNvSpPr>
            <a:spLocks noGrp="1"/>
          </p:cNvSpPr>
          <p:nvPr>
            <p:ph type="title"/>
          </p:nvPr>
        </p:nvSpPr>
        <p:spPr>
          <a:xfrm>
            <a:off x="838200" y="365125"/>
            <a:ext cx="10515600" cy="605259"/>
          </a:xfrm>
        </p:spPr>
        <p:txBody>
          <a:bodyPr>
            <a:normAutofit fontScale="90000"/>
          </a:bodyPr>
          <a:lstStyle/>
          <a:p>
            <a:r>
              <a:rPr lang="es-MX" dirty="0"/>
              <a:t>  </a:t>
            </a:r>
            <a:r>
              <a:rPr lang="es-MX" sz="3200" dirty="0"/>
              <a:t>ALGUNOS ASPECTOS CONTABLES TRIBUTARIOS DEL CREDITO 33 BIS</a:t>
            </a:r>
          </a:p>
        </p:txBody>
      </p:sp>
      <p:sp>
        <p:nvSpPr>
          <p:cNvPr id="3" name="Marcador de contenido 2">
            <a:extLst>
              <a:ext uri="{FF2B5EF4-FFF2-40B4-BE49-F238E27FC236}">
                <a16:creationId xmlns:a16="http://schemas.microsoft.com/office/drawing/2014/main" id="{75D8B706-9582-2906-E597-CDC677888C1A}"/>
              </a:ext>
            </a:extLst>
          </p:cNvPr>
          <p:cNvSpPr>
            <a:spLocks noGrp="1"/>
          </p:cNvSpPr>
          <p:nvPr>
            <p:ph idx="1"/>
          </p:nvPr>
        </p:nvSpPr>
        <p:spPr>
          <a:xfrm>
            <a:off x="838200" y="1138335"/>
            <a:ext cx="10515600" cy="5038628"/>
          </a:xfrm>
        </p:spPr>
        <p:txBody>
          <a:bodyPr>
            <a:normAutofit fontScale="62500" lnSpcReduction="20000"/>
          </a:bodyPr>
          <a:lstStyle/>
          <a:p>
            <a:pPr marL="0" indent="0">
              <a:buNone/>
            </a:pPr>
            <a:r>
              <a:rPr lang="es-MX" dirty="0"/>
              <a:t>1</a:t>
            </a:r>
            <a:r>
              <a:rPr lang="es-MX" b="1" dirty="0"/>
              <a:t>) EL CREDITO 33 BIS, PARA LAS EMPRESAS 14-A, TRIBUTARIAMENTE:</a:t>
            </a:r>
          </a:p>
          <a:p>
            <a:pPr marL="0" indent="0">
              <a:buNone/>
            </a:pPr>
            <a:r>
              <a:rPr lang="es-MX" dirty="0"/>
              <a:t>     1.1) REPRESENTA UN MENOR VALOR DEL COSTO TRIBUTARIO DEL ACTIVO FIJO</a:t>
            </a:r>
          </a:p>
          <a:p>
            <a:pPr marL="0" indent="0">
              <a:buNone/>
            </a:pPr>
            <a:r>
              <a:rPr lang="es-MX" dirty="0"/>
              <a:t>     1.2) IMPLICA QUE EXISTE UN MENOR MONTO A DEPRECIAR, TRIBUTARIO</a:t>
            </a:r>
          </a:p>
          <a:p>
            <a:pPr marL="0" marR="0" lvl="0" indent="0" algn="l" defTabSz="914400" rtl="0" eaLnBrk="1" fontAlgn="auto" latinLnBrk="0" hangingPunct="1">
              <a:lnSpc>
                <a:spcPct val="90000"/>
              </a:lnSpc>
              <a:spcBef>
                <a:spcPts val="1000"/>
              </a:spcBef>
              <a:spcAft>
                <a:spcPts val="0"/>
              </a:spcAft>
              <a:buClrTx/>
              <a:buSzTx/>
              <a:buNone/>
              <a:tabLst/>
              <a:defRPr/>
            </a:pPr>
            <a:r>
              <a:rPr lang="es-MX" dirty="0"/>
              <a:t>     1.3) </a:t>
            </a:r>
            <a:r>
              <a:rPr kumimoji="0" lang="es-MX" sz="2600" b="0" i="0" u="none" strike="noStrike" kern="1200" cap="none" spc="0" normalizeH="0" baseline="0" noProof="0" dirty="0">
                <a:ln>
                  <a:noFill/>
                </a:ln>
                <a:solidFill>
                  <a:prstClr val="black"/>
                </a:solidFill>
                <a:effectLst/>
                <a:uLnTx/>
                <a:uFillTx/>
                <a:latin typeface="Calibri"/>
                <a:ea typeface="+mn-ea"/>
                <a:cs typeface="+mn-cs"/>
              </a:rPr>
              <a:t>REPRESENTA UN ACTIVO Y SE APLICA EN EL PAGO DEL IDPC</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1.4) </a:t>
            </a:r>
            <a:r>
              <a:rPr kumimoji="0" lang="es-MX" sz="2400" b="0" i="0" u="none" strike="noStrike" kern="1200" cap="none" spc="0" normalizeH="0" baseline="0" noProof="0" dirty="0">
                <a:ln>
                  <a:noFill/>
                </a:ln>
                <a:solidFill>
                  <a:prstClr val="black"/>
                </a:solidFill>
                <a:effectLst/>
                <a:uLnTx/>
                <a:uFillTx/>
                <a:latin typeface="Calibri"/>
                <a:ea typeface="+mn-ea"/>
                <a:cs typeface="+mn-cs"/>
              </a:rPr>
              <a:t>SE DEBE INCLUIR EN EL RECUADRO 8, CÓDIGO 366 (CREDITOS)</a:t>
            </a:r>
            <a:endParaRPr kumimoji="0" lang="es-MX" sz="2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s-MX" sz="2600" b="0" i="0" u="none" strike="noStrike" kern="1200" cap="none" spc="0" normalizeH="0" baseline="0" noProof="0" dirty="0">
                <a:ln>
                  <a:noFill/>
                </a:ln>
                <a:solidFill>
                  <a:prstClr val="black"/>
                </a:solidFill>
                <a:effectLst/>
                <a:uLnTx/>
                <a:uFillTx/>
                <a:latin typeface="Calibri"/>
                <a:ea typeface="+mn-ea"/>
                <a:cs typeface="+mn-cs"/>
              </a:rPr>
              <a:t>      1.5) </a:t>
            </a:r>
            <a:r>
              <a:rPr lang="es-MX" dirty="0"/>
              <a:t>DEBE ENTENDERSE CONTABILIZADO. </a:t>
            </a:r>
          </a:p>
          <a:p>
            <a:r>
              <a:rPr lang="es-MX" dirty="0"/>
              <a:t>-------31-12-2023-------</a:t>
            </a:r>
          </a:p>
          <a:p>
            <a:pPr marL="0" indent="0">
              <a:buNone/>
            </a:pPr>
            <a:r>
              <a:rPr lang="es-MX" dirty="0"/>
              <a:t>      CREDITO ART. 33 BIS                                XXXXX</a:t>
            </a:r>
          </a:p>
          <a:p>
            <a:pPr marL="0" indent="0">
              <a:buNone/>
            </a:pPr>
            <a:r>
              <a:rPr lang="es-MX" dirty="0"/>
              <a:t>                    MAQUINARIAS                                          XXXXX</a:t>
            </a:r>
          </a:p>
          <a:p>
            <a:pPr marL="0" indent="0">
              <a:buNone/>
            </a:pPr>
            <a:r>
              <a:rPr lang="es-MX" dirty="0"/>
              <a:t>             --------30-04-2024------</a:t>
            </a:r>
          </a:p>
          <a:p>
            <a:pPr marL="0" indent="0">
              <a:buNone/>
            </a:pPr>
            <a:r>
              <a:rPr lang="es-MX" dirty="0"/>
              <a:t>           IMPUESTO RENTA (o Provisión)        XXXXXX</a:t>
            </a:r>
          </a:p>
          <a:p>
            <a:pPr marL="0" indent="0">
              <a:buNone/>
            </a:pPr>
            <a:r>
              <a:rPr lang="es-MX" dirty="0"/>
              <a:t>           REAJUSTE ART. 72</a:t>
            </a:r>
          </a:p>
          <a:p>
            <a:pPr marL="0" indent="0">
              <a:buNone/>
            </a:pPr>
            <a:r>
              <a:rPr lang="es-MX" dirty="0"/>
              <a:t>                         P.P.M.                                                                XXXX</a:t>
            </a:r>
          </a:p>
          <a:p>
            <a:pPr marL="0" indent="0">
              <a:buNone/>
            </a:pPr>
            <a:r>
              <a:rPr lang="es-MX" dirty="0"/>
              <a:t>                         CREDITO ART. 33 BIS                                      XXXX</a:t>
            </a:r>
          </a:p>
          <a:p>
            <a:pPr marL="0" indent="0">
              <a:buNone/>
            </a:pPr>
            <a:r>
              <a:rPr lang="es-MX" dirty="0"/>
              <a:t>                         BANCO-CAJA                                                   XXXX</a:t>
            </a:r>
          </a:p>
        </p:txBody>
      </p:sp>
    </p:spTree>
    <p:extLst>
      <p:ext uri="{BB962C8B-B14F-4D97-AF65-F5344CB8AC3E}">
        <p14:creationId xmlns:p14="http://schemas.microsoft.com/office/powerpoint/2010/main" val="22058081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16431</TotalTime>
  <Words>5957</Words>
  <Application>Microsoft Office PowerPoint</Application>
  <PresentationFormat>Panorámica</PresentationFormat>
  <Paragraphs>538</Paragraphs>
  <Slides>84</Slides>
  <Notes>0</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84</vt:i4>
      </vt:variant>
    </vt:vector>
  </HeadingPairs>
  <TitlesOfParts>
    <vt:vector size="96" baseType="lpstr">
      <vt:lpstr>Aptos</vt:lpstr>
      <vt:lpstr>Aptos Narrow</vt:lpstr>
      <vt:lpstr>Arial</vt:lpstr>
      <vt:lpstr>Arial MT</vt:lpstr>
      <vt:lpstr>Calibri</vt:lpstr>
      <vt:lpstr>Calibri Light</vt:lpstr>
      <vt:lpstr>Century Gothic</vt:lpstr>
      <vt:lpstr>Eras Medium ITC</vt:lpstr>
      <vt:lpstr>Roboto</vt:lpstr>
      <vt:lpstr>Symbol</vt:lpstr>
      <vt:lpstr>Wingdings 3</vt:lpstr>
      <vt:lpstr>Tema de Office</vt:lpstr>
      <vt:lpstr> OPERACIÓN RENTA AT 2024 CHARLA: ALGUNOS ELEMENTOS DE INTERÉS</vt:lpstr>
      <vt:lpstr>           CREDITO POR COMPRAS DE ACTIVO FIJO, ART. 33 BIS, AT 2024</vt:lpstr>
      <vt:lpstr>  CREDITO POR COMPRAS DE ACTIVO FIJO, ART. 33 BIS, EN AT 2024</vt:lpstr>
      <vt:lpstr>    CREDITO POR COMPRAS DE ACTIVO FIJO, ART. 33 BIS, EN AT 2024     </vt:lpstr>
      <vt:lpstr>      CREDITO POR COMPRAS DE ACTIVO FIJO, ART. 33 BIS, EN AT 2024     </vt:lpstr>
      <vt:lpstr> EJEMPLOS DETERMINACION % CREDITO ART. 33 BIS, Letra b)</vt:lpstr>
      <vt:lpstr>        REPASO DE LAS CARACTERISTICAS DEL CREDITO 33 BIS</vt:lpstr>
      <vt:lpstr>                REPASO DE LAS CARACTERISTICAS DEL CREDITO 33 BIS</vt:lpstr>
      <vt:lpstr>  ALGUNOS ASPECTOS CONTABLES TRIBUTARIOS DEL CREDITO 33 BIS</vt:lpstr>
      <vt:lpstr>  ALGUNOS ASPECTOS CONTABLES TRIBUTARIOS DEL CREDITO 33 BIS</vt:lpstr>
      <vt:lpstr>             EJEMPLO DE APLICACIÓN DEL CREDITO ART. 33 BIS</vt:lpstr>
      <vt:lpstr>               LIBROS DE JOSE FAJARDO C.</vt:lpstr>
      <vt:lpstr>      NUEVO CREDITO LEY 21.631 DE 2023, EN A.T. 2024</vt:lpstr>
      <vt:lpstr>              NUEVO CREDITO LEY 21.631 DE 2023, EN A.T. 2024</vt:lpstr>
      <vt:lpstr>                     NUEVO CREDITO LEY 21.631 DE 2023, EN A.T. 2024</vt:lpstr>
      <vt:lpstr>                   NUEVO CREDITO LEY 21.631 DE 2023, EN A.T. 2024</vt:lpstr>
      <vt:lpstr>             NUEVO CREDITO LEY 21.631 DE 2023, EN A.T. 2024</vt:lpstr>
      <vt:lpstr>                NOVEDADES EN EL FORM. 22 EN A.T. 2024         NUEVO CREDITO LEY 21.631 DE 2023, EN A.T. 2024</vt:lpstr>
      <vt:lpstr>                  NOVEDADES EN EL FORM. 22 EN A.T. 2024              NUEVO CREDITO LEY 21.631 DE 2023, EN A.T. 2024</vt:lpstr>
      <vt:lpstr>                          NOVEDADES EN EL FORM. 22 EN A.T. 2024                   NUEVO CREDITO LEY 21.631 DE 2023, EN A.T. 2024</vt:lpstr>
      <vt:lpstr>                  NUEVO CREDITO LEY 21.631 DE 2023, EN A.T. 2024</vt:lpstr>
      <vt:lpstr>                    NUEVO CREDITO LEY 21.631 DE 2023, EN A.T. 2024</vt:lpstr>
      <vt:lpstr> </vt:lpstr>
      <vt:lpstr>                   NUEVO CREDITO LEY 21.631 DE 2023, EN A.T. 2024       </vt:lpstr>
      <vt:lpstr>                     </vt:lpstr>
      <vt:lpstr>     PREGUNTA: POR UN PREMIO DE 5.000 CHIRLITOS</vt:lpstr>
      <vt:lpstr>                     NOVEDADES EN EL FORM. 22 EN A.T. 2024               NUEVO CREDITO LEY 21.631 DE 2023, EN A.T. 2024</vt:lpstr>
      <vt:lpstr>              NOVEDADES EN EL FORM. 22 EN A.T. 2024              NUEVO CREDITO LEY 21.631 DE 2023, EN A.T. 2024</vt:lpstr>
      <vt:lpstr>             REPASO ALGUNAS IDEAS DEL ART. 55 BIS LIR</vt:lpstr>
      <vt:lpstr>  REPASO ALGUNAS IDEAS DEL ART. 55 BIS LIR Y CREDITO LEY 21.631</vt:lpstr>
      <vt:lpstr>  REPASO ALGUNAS IDEAS DEL ART. 55 BIS LIR Y CREDITO LEY 21.631</vt:lpstr>
      <vt:lpstr>           LIBROS DE JOSE FAJARDO C.</vt:lpstr>
      <vt:lpstr>        ALGUNOS ASPECTOS DE DECLARACIONES JURADAS EN A.T. 2024</vt:lpstr>
      <vt:lpstr>            ALGUNOS ASPECTOS DE DECLARACIONES JURADAS EN A.T. 2024</vt:lpstr>
      <vt:lpstr>       ALGUNOS ASPECTOS DE DECLARACIONES JURADAS EN A.T. 2024</vt:lpstr>
      <vt:lpstr>        ALGUNOS ASPECTOS DE DECLARACIONES JURADAS EN A.T. 2024</vt:lpstr>
      <vt:lpstr>         ALGUNOS ASPECTOS DE DECLARACIONES JURADAS EN A.T. 2024</vt:lpstr>
      <vt:lpstr>         ALGUNOS ASPECTOS DE DECLARACIONES JURADAS EN A.T. 2024</vt:lpstr>
      <vt:lpstr>                 CARLA ESPECIAL AT 2024         EN CONSEJO REGIONAL METROPOLITANO</vt:lpstr>
      <vt:lpstr>                LIBROS DE JOSE FAJARDO C.</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OPERACIÓN RENTA AT 2021</dc:title>
  <dc:creator>Juan S.</dc:creator>
  <cp:lastModifiedBy>Jose A Fajardo</cp:lastModifiedBy>
  <cp:revision>466</cp:revision>
  <dcterms:created xsi:type="dcterms:W3CDTF">2021-01-04T15:07:13Z</dcterms:created>
  <dcterms:modified xsi:type="dcterms:W3CDTF">2024-03-27T02:55:32Z</dcterms:modified>
</cp:coreProperties>
</file>