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64" r:id="rId4"/>
    <p:sldId id="259" r:id="rId5"/>
    <p:sldId id="262" r:id="rId6"/>
    <p:sldId id="271" r:id="rId7"/>
    <p:sldId id="268" r:id="rId8"/>
    <p:sldId id="274" r:id="rId9"/>
    <p:sldId id="265" r:id="rId10"/>
    <p:sldId id="263" r:id="rId11"/>
    <p:sldId id="269" r:id="rId12"/>
    <p:sldId id="270" r:id="rId13"/>
    <p:sldId id="260" r:id="rId14"/>
    <p:sldId id="267" r:id="rId15"/>
    <p:sldId id="261" r:id="rId16"/>
    <p:sldId id="273"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60" d="100"/>
          <a:sy n="60" d="100"/>
        </p:scale>
        <p:origin x="432" y="2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168266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30363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19568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318866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4732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63636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8" name="Marcador de pie de página 7"/>
          <p:cNvSpPr>
            <a:spLocks noGrp="1"/>
          </p:cNvSpPr>
          <p:nvPr>
            <p:ph type="ftr" sz="quarter" idx="11"/>
          </p:nvPr>
        </p:nvSpPr>
        <p:spPr/>
        <p:txBody>
          <a:bodyPr/>
          <a:lstStyle/>
          <a:p>
            <a:endParaRPr lang="es-CL" dirty="0"/>
          </a:p>
        </p:txBody>
      </p:sp>
      <p:sp>
        <p:nvSpPr>
          <p:cNvPr id="9" name="Marcador de número de diapositiva 8"/>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409610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148854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129489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148942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A80FA80-7731-47B3-A3CD-AA79CD2FCF74}" type="datetimeFigureOut">
              <a:rPr lang="es-CL" smtClean="0"/>
              <a:t>14-04-2021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9B3DD6E4-7DBF-4E5C-8E4A-FC2648D7B0FB}" type="slidenum">
              <a:rPr lang="es-CL" smtClean="0"/>
              <a:t>‹Nº›</a:t>
            </a:fld>
            <a:endParaRPr lang="es-CL" dirty="0"/>
          </a:p>
        </p:txBody>
      </p:sp>
    </p:spTree>
    <p:extLst>
      <p:ext uri="{BB962C8B-B14F-4D97-AF65-F5344CB8AC3E}">
        <p14:creationId xmlns:p14="http://schemas.microsoft.com/office/powerpoint/2010/main" val="392617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0FA80-7731-47B3-A3CD-AA79CD2FCF74}" type="datetimeFigureOut">
              <a:rPr lang="es-CL" smtClean="0"/>
              <a:t>14-04-2021</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D6E4-7DBF-4E5C-8E4A-FC2648D7B0FB}" type="slidenum">
              <a:rPr lang="es-CL" smtClean="0"/>
              <a:t>‹Nº›</a:t>
            </a:fld>
            <a:endParaRPr lang="es-CL" dirty="0"/>
          </a:p>
        </p:txBody>
      </p:sp>
    </p:spTree>
    <p:extLst>
      <p:ext uri="{BB962C8B-B14F-4D97-AF65-F5344CB8AC3E}">
        <p14:creationId xmlns:p14="http://schemas.microsoft.com/office/powerpoint/2010/main" val="270125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46535" y="2737892"/>
            <a:ext cx="9144000" cy="1655762"/>
          </a:xfrm>
        </p:spPr>
        <p:txBody>
          <a:bodyPr/>
          <a:lstStyle/>
          <a:p>
            <a:r>
              <a:rPr lang="es-CL" sz="2800" b="1" dirty="0" smtClean="0">
                <a:solidFill>
                  <a:srgbClr val="002060"/>
                </a:solidFill>
              </a:rPr>
              <a:t>POSTERGACIÓN OPERACIÓN RENTA AÑO TRIBUTARIO 2021</a:t>
            </a:r>
          </a:p>
          <a:p>
            <a:r>
              <a:rPr lang="es-CL" sz="2800" b="1" dirty="0" smtClean="0">
                <a:solidFill>
                  <a:srgbClr val="002060"/>
                </a:solidFill>
              </a:rPr>
              <a:t>UNA DECISIÓN SENSATA Y CON SENTIDO DE REALIDAD</a:t>
            </a:r>
          </a:p>
          <a:p>
            <a:endParaRPr lang="es-CL" dirty="0"/>
          </a:p>
        </p:txBody>
      </p:sp>
      <p:pic>
        <p:nvPicPr>
          <p:cNvPr id="5" name="Imagen 4" descr="Colegio de Contadores de Chi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65" y="487832"/>
            <a:ext cx="2771140" cy="2152650"/>
          </a:xfrm>
          <a:prstGeom prst="rect">
            <a:avLst/>
          </a:prstGeom>
          <a:noFill/>
          <a:ln>
            <a:noFill/>
          </a:ln>
        </p:spPr>
      </p:pic>
      <p:sp>
        <p:nvSpPr>
          <p:cNvPr id="7" name="Rectangle 2"/>
          <p:cNvSpPr>
            <a:spLocks noChangeArrowheads="1"/>
          </p:cNvSpPr>
          <p:nvPr/>
        </p:nvSpPr>
        <p:spPr bwMode="auto">
          <a:xfrm>
            <a:off x="5043488" y="5368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graphicFrame>
        <p:nvGraphicFramePr>
          <p:cNvPr id="8" name="Objeto 7"/>
          <p:cNvGraphicFramePr>
            <a:graphicFrameLocks noChangeAspect="1"/>
          </p:cNvGraphicFramePr>
          <p:nvPr>
            <p:extLst>
              <p:ext uri="{D42A27DB-BD31-4B8C-83A1-F6EECF244321}">
                <p14:modId xmlns:p14="http://schemas.microsoft.com/office/powerpoint/2010/main" val="3391276365"/>
              </p:ext>
            </p:extLst>
          </p:nvPr>
        </p:nvGraphicFramePr>
        <p:xfrm>
          <a:off x="4676775" y="4057774"/>
          <a:ext cx="1809750" cy="819150"/>
        </p:xfrm>
        <a:graphic>
          <a:graphicData uri="http://schemas.openxmlformats.org/presentationml/2006/ole">
            <mc:AlternateContent xmlns:mc="http://schemas.openxmlformats.org/markup-compatibility/2006">
              <mc:Choice xmlns:v="urn:schemas-microsoft-com:vml" Requires="v">
                <p:oleObj spid="_x0000_s3085" name="Imagen de mapa de bits" r:id="rId4" imgW="2572109" imgH="1152381" progId="Paint.Picture">
                  <p:embed/>
                </p:oleObj>
              </mc:Choice>
              <mc:Fallback>
                <p:oleObj name="Imagen de mapa de bits" r:id="rId4" imgW="2572109" imgH="1152381" progId="Paint.Picture">
                  <p:embed/>
                  <p:pic>
                    <p:nvPicPr>
                      <p:cNvPr id="8" name="Objeto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775" y="4057774"/>
                        <a:ext cx="18097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n 8"/>
          <p:cNvPicPr>
            <a:picLocks noChangeAspect="1"/>
          </p:cNvPicPr>
          <p:nvPr/>
        </p:nvPicPr>
        <p:blipFill>
          <a:blip r:embed="rId6"/>
          <a:stretch>
            <a:fillRect/>
          </a:stretch>
        </p:blipFill>
        <p:spPr>
          <a:xfrm>
            <a:off x="3141381" y="5388226"/>
            <a:ext cx="1054699" cy="993734"/>
          </a:xfrm>
          <a:prstGeom prst="rect">
            <a:avLst/>
          </a:prstGeom>
        </p:spPr>
      </p:pic>
      <p:pic>
        <p:nvPicPr>
          <p:cNvPr id="4" name="Imagen 3"/>
          <p:cNvPicPr>
            <a:picLocks noChangeAspect="1"/>
          </p:cNvPicPr>
          <p:nvPr/>
        </p:nvPicPr>
        <p:blipFill>
          <a:blip r:embed="rId7"/>
          <a:stretch>
            <a:fillRect/>
          </a:stretch>
        </p:blipFill>
        <p:spPr>
          <a:xfrm>
            <a:off x="5165411" y="5388226"/>
            <a:ext cx="1113199" cy="1108441"/>
          </a:xfrm>
          <a:prstGeom prst="rect">
            <a:avLst/>
          </a:prstGeom>
        </p:spPr>
      </p:pic>
      <p:pic>
        <p:nvPicPr>
          <p:cNvPr id="10" name="Imagen 9"/>
          <p:cNvPicPr>
            <a:picLocks noChangeAspect="1"/>
          </p:cNvPicPr>
          <p:nvPr/>
        </p:nvPicPr>
        <p:blipFill>
          <a:blip r:embed="rId8"/>
          <a:stretch>
            <a:fillRect/>
          </a:stretch>
        </p:blipFill>
        <p:spPr>
          <a:xfrm>
            <a:off x="6691977" y="5419496"/>
            <a:ext cx="2794851" cy="1045899"/>
          </a:xfrm>
          <a:prstGeom prst="rect">
            <a:avLst/>
          </a:prstGeom>
        </p:spPr>
      </p:pic>
      <p:pic>
        <p:nvPicPr>
          <p:cNvPr id="11" name="Imagen 10"/>
          <p:cNvPicPr>
            <a:picLocks noChangeAspect="1"/>
          </p:cNvPicPr>
          <p:nvPr/>
        </p:nvPicPr>
        <p:blipFill>
          <a:blip r:embed="rId9"/>
          <a:stretch>
            <a:fillRect/>
          </a:stretch>
        </p:blipFill>
        <p:spPr>
          <a:xfrm>
            <a:off x="9198605" y="5163342"/>
            <a:ext cx="2993395" cy="1713124"/>
          </a:xfrm>
          <a:prstGeom prst="rect">
            <a:avLst/>
          </a:prstGeom>
        </p:spPr>
      </p:pic>
      <p:pic>
        <p:nvPicPr>
          <p:cNvPr id="12" name="Picture 2" descr="Logo CN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695" y="5407034"/>
            <a:ext cx="1986267" cy="108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21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543" y="365125"/>
            <a:ext cx="11004257" cy="1325563"/>
          </a:xfrm>
        </p:spPr>
        <p:txBody>
          <a:bodyPr>
            <a:normAutofit/>
          </a:bodyPr>
          <a:lstStyle/>
          <a:p>
            <a:r>
              <a:rPr lang="es-CL" b="1" dirty="0" smtClean="0">
                <a:solidFill>
                  <a:srgbClr val="0070C0"/>
                </a:solidFill>
              </a:rPr>
              <a:t>Se suma  mayor presión a los sistemas de SII, que generan incertidumbre en la plataforma de SII</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349543" y="2154746"/>
            <a:ext cx="7835314" cy="2209601"/>
          </a:xfrm>
          <a:prstGeom prst="rect">
            <a:avLst/>
          </a:prstGeom>
        </p:spPr>
      </p:pic>
      <p:pic>
        <p:nvPicPr>
          <p:cNvPr id="6" name="Imagen 5"/>
          <p:cNvPicPr>
            <a:picLocks noChangeAspect="1"/>
          </p:cNvPicPr>
          <p:nvPr/>
        </p:nvPicPr>
        <p:blipFill>
          <a:blip r:embed="rId3"/>
          <a:stretch>
            <a:fillRect/>
          </a:stretch>
        </p:blipFill>
        <p:spPr>
          <a:xfrm>
            <a:off x="5756107" y="4932446"/>
            <a:ext cx="5724525" cy="1581150"/>
          </a:xfrm>
          <a:prstGeom prst="rect">
            <a:avLst/>
          </a:prstGeom>
        </p:spPr>
      </p:pic>
      <p:sp>
        <p:nvSpPr>
          <p:cNvPr id="7" name="CuadroTexto 6"/>
          <p:cNvSpPr txBox="1"/>
          <p:nvPr/>
        </p:nvSpPr>
        <p:spPr>
          <a:xfrm flipH="1">
            <a:off x="566988" y="4828404"/>
            <a:ext cx="4630653" cy="1569660"/>
          </a:xfrm>
          <a:prstGeom prst="rect">
            <a:avLst/>
          </a:prstGeom>
          <a:solidFill>
            <a:srgbClr val="FFFF00"/>
          </a:solidFill>
        </p:spPr>
        <p:txBody>
          <a:bodyPr wrap="square" rtlCol="0">
            <a:spAutoFit/>
          </a:bodyPr>
          <a:lstStyle/>
          <a:p>
            <a:r>
              <a:rPr lang="es-CL" sz="2400" dirty="0" smtClean="0">
                <a:solidFill>
                  <a:srgbClr val="002060"/>
                </a:solidFill>
              </a:rPr>
              <a:t>Ya  existe  experiencia de mal funcionamiento del sistema con graves consecuencias para el erario nacional </a:t>
            </a:r>
            <a:endParaRPr lang="es-CL" sz="2400" dirty="0">
              <a:solidFill>
                <a:srgbClr val="002060"/>
              </a:solidFill>
            </a:endParaRPr>
          </a:p>
        </p:txBody>
      </p:sp>
      <p:pic>
        <p:nvPicPr>
          <p:cNvPr id="8" name="Imagen 7"/>
          <p:cNvPicPr>
            <a:picLocks noChangeAspect="1"/>
          </p:cNvPicPr>
          <p:nvPr/>
        </p:nvPicPr>
        <p:blipFill>
          <a:blip r:embed="rId4"/>
          <a:stretch>
            <a:fillRect/>
          </a:stretch>
        </p:blipFill>
        <p:spPr>
          <a:xfrm>
            <a:off x="8184857" y="2007436"/>
            <a:ext cx="3783276" cy="2743200"/>
          </a:xfrm>
          <a:prstGeom prst="rect">
            <a:avLst/>
          </a:prstGeom>
        </p:spPr>
      </p:pic>
    </p:spTree>
    <p:extLst>
      <p:ext uri="{BB962C8B-B14F-4D97-AF65-F5344CB8AC3E}">
        <p14:creationId xmlns:p14="http://schemas.microsoft.com/office/powerpoint/2010/main" val="2570371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589" y="365125"/>
            <a:ext cx="11742821" cy="1325563"/>
          </a:xfrm>
        </p:spPr>
        <p:txBody>
          <a:bodyPr/>
          <a:lstStyle/>
          <a:p>
            <a:r>
              <a:rPr lang="es-CL" b="1" dirty="0" smtClean="0">
                <a:solidFill>
                  <a:srgbClr val="0070C0"/>
                </a:solidFill>
              </a:rPr>
              <a:t>La profesión de contabilidad se declara no esencial  </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224589" y="2124303"/>
            <a:ext cx="8463306" cy="4052660"/>
          </a:xfrm>
          <a:prstGeom prst="rect">
            <a:avLst/>
          </a:prstGeom>
        </p:spPr>
      </p:pic>
      <p:sp>
        <p:nvSpPr>
          <p:cNvPr id="5" name="CuadroTexto 4"/>
          <p:cNvSpPr txBox="1"/>
          <p:nvPr/>
        </p:nvSpPr>
        <p:spPr>
          <a:xfrm flipH="1">
            <a:off x="9301506" y="2596361"/>
            <a:ext cx="2665905" cy="3108543"/>
          </a:xfrm>
          <a:prstGeom prst="rect">
            <a:avLst/>
          </a:prstGeom>
          <a:solidFill>
            <a:srgbClr val="FFFF00"/>
          </a:solidFill>
        </p:spPr>
        <p:txBody>
          <a:bodyPr wrap="square" rtlCol="0">
            <a:spAutoFit/>
          </a:bodyPr>
          <a:lstStyle/>
          <a:p>
            <a:r>
              <a:rPr lang="es-CL" sz="2800" dirty="0" smtClean="0">
                <a:solidFill>
                  <a:srgbClr val="0070C0"/>
                </a:solidFill>
              </a:rPr>
              <a:t>El teletrabajo no  es posible en todos los casos a lo que se suma las graves falencias de la página de SII </a:t>
            </a:r>
            <a:endParaRPr lang="es-CL" sz="2800" dirty="0">
              <a:solidFill>
                <a:srgbClr val="0070C0"/>
              </a:solidFill>
            </a:endParaRPr>
          </a:p>
        </p:txBody>
      </p:sp>
    </p:spTree>
    <p:extLst>
      <p:ext uri="{BB962C8B-B14F-4D97-AF65-F5344CB8AC3E}">
        <p14:creationId xmlns:p14="http://schemas.microsoft.com/office/powerpoint/2010/main" val="1008084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smtClean="0">
                <a:solidFill>
                  <a:srgbClr val="0070C0"/>
                </a:solidFill>
              </a:rPr>
              <a:t>Se está  poniendo el factor económico por sobre la vida y salud de los profesionales de la contabilidad</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2050" name="Picture 2" descr="Las mujeres y el trabajo: Una pandemia socioeconómica — Observatorio de  Innovación Educ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7" y="1820509"/>
            <a:ext cx="4121229" cy="27493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23040" y="4257614"/>
            <a:ext cx="4165549" cy="2370054"/>
          </a:xfrm>
          <a:prstGeom prst="rect">
            <a:avLst/>
          </a:prstGeom>
        </p:spPr>
      </p:pic>
      <p:sp>
        <p:nvSpPr>
          <p:cNvPr id="5" name="Rectángulo 4"/>
          <p:cNvSpPr/>
          <p:nvPr/>
        </p:nvSpPr>
        <p:spPr>
          <a:xfrm>
            <a:off x="4611307" y="1690688"/>
            <a:ext cx="7287925" cy="1477328"/>
          </a:xfrm>
          <a:prstGeom prst="rect">
            <a:avLst/>
          </a:prstGeom>
          <a:solidFill>
            <a:schemeClr val="accent4">
              <a:lumMod val="60000"/>
              <a:lumOff val="40000"/>
            </a:schemeClr>
          </a:solidFill>
        </p:spPr>
        <p:txBody>
          <a:bodyPr wrap="square">
            <a:spAutoFit/>
          </a:bodyPr>
          <a:lstStyle/>
          <a:p>
            <a:r>
              <a:rPr lang="es-CL" dirty="0" smtClean="0">
                <a:solidFill>
                  <a:srgbClr val="002060"/>
                </a:solidFill>
              </a:rPr>
              <a:t>Que en los dos últimos periodos de Operación de Rentas, marcados por un escenario post COVID la gestión de los Contadores ha sido con peligro incluso de su vida, ya que hemos tenido que estar expuesto constantemente, sin descanso y con estrés, en nuestras tareas, muchas de ellas que no se pueden hacer bajo  teletrabajo</a:t>
            </a:r>
            <a:endParaRPr lang="es-CL" dirty="0">
              <a:solidFill>
                <a:srgbClr val="002060"/>
              </a:solidFill>
            </a:endParaRPr>
          </a:p>
        </p:txBody>
      </p:sp>
      <p:sp>
        <p:nvSpPr>
          <p:cNvPr id="6" name="Rectángulo 5"/>
          <p:cNvSpPr/>
          <p:nvPr/>
        </p:nvSpPr>
        <p:spPr>
          <a:xfrm>
            <a:off x="4611307" y="3569720"/>
            <a:ext cx="7287925" cy="923330"/>
          </a:xfrm>
          <a:prstGeom prst="rect">
            <a:avLst/>
          </a:prstGeom>
          <a:solidFill>
            <a:srgbClr val="FFFF00"/>
          </a:solidFill>
        </p:spPr>
        <p:txBody>
          <a:bodyPr wrap="square">
            <a:spAutoFit/>
          </a:bodyPr>
          <a:lstStyle/>
          <a:p>
            <a:r>
              <a:rPr lang="es-CL" dirty="0" smtClean="0"/>
              <a:t>Que pensamos seriamente que esta es una vulneración de los derechos humanos y de género, considerando que nuestras colegas son las que se ven mayormente afectadas con el teletrabajo impuesto</a:t>
            </a:r>
            <a:endParaRPr lang="es-CL" dirty="0"/>
          </a:p>
        </p:txBody>
      </p:sp>
      <p:sp>
        <p:nvSpPr>
          <p:cNvPr id="7" name="Rectángulo 6"/>
          <p:cNvSpPr/>
          <p:nvPr/>
        </p:nvSpPr>
        <p:spPr>
          <a:xfrm>
            <a:off x="4611307" y="4770049"/>
            <a:ext cx="7436313" cy="2031325"/>
          </a:xfrm>
          <a:prstGeom prst="rect">
            <a:avLst/>
          </a:prstGeom>
          <a:solidFill>
            <a:schemeClr val="accent4">
              <a:lumMod val="40000"/>
              <a:lumOff val="60000"/>
            </a:schemeClr>
          </a:solidFill>
        </p:spPr>
        <p:txBody>
          <a:bodyPr wrap="square">
            <a:spAutoFit/>
          </a:bodyPr>
          <a:lstStyle/>
          <a:p>
            <a:r>
              <a:rPr lang="es-CL" b="0" i="0" dirty="0" smtClean="0">
                <a:solidFill>
                  <a:srgbClr val="0070C0"/>
                </a:solidFill>
                <a:effectLst/>
                <a:latin typeface="Montserrat"/>
              </a:rPr>
              <a:t>no pueden exigirles a los contadores cumplir con plazos establecidos por Ley para tiempos normales en una época en extremo compleja. Esta situación incluso fue reconocida por la propia Subdirectora de Fiscalización del SII, Carolina Saravia, en entrevista con radio ADN, señalando que esta Operación Renta </a:t>
            </a:r>
            <a:r>
              <a:rPr lang="es-CL" b="1" i="0" dirty="0" smtClean="0">
                <a:solidFill>
                  <a:srgbClr val="0070C0"/>
                </a:solidFill>
                <a:effectLst/>
                <a:latin typeface="Montserrat"/>
              </a:rPr>
              <a:t>NO ES NORMAL</a:t>
            </a:r>
            <a:r>
              <a:rPr lang="es-CL" b="0" i="0" dirty="0" smtClean="0">
                <a:solidFill>
                  <a:srgbClr val="0070C0"/>
                </a:solidFill>
                <a:effectLst/>
                <a:latin typeface="Montserrat"/>
              </a:rPr>
              <a:t>. Sin embargo, nos continúan exigiendo que cumplamos. </a:t>
            </a:r>
            <a:r>
              <a:rPr lang="es-CL" b="1" i="0" dirty="0" smtClean="0">
                <a:solidFill>
                  <a:srgbClr val="0070C0"/>
                </a:solidFill>
                <a:effectLst/>
                <a:latin typeface="Montserrat"/>
              </a:rPr>
              <a:t>Nadie nos</a:t>
            </a:r>
            <a:r>
              <a:rPr lang="es-CL" b="0" i="0" dirty="0" smtClean="0">
                <a:solidFill>
                  <a:srgbClr val="0070C0"/>
                </a:solidFill>
                <a:effectLst/>
                <a:latin typeface="Montserrat"/>
              </a:rPr>
              <a:t> </a:t>
            </a:r>
            <a:r>
              <a:rPr lang="es-CL" b="1" i="0" dirty="0" smtClean="0">
                <a:solidFill>
                  <a:srgbClr val="0070C0"/>
                </a:solidFill>
                <a:effectLst/>
                <a:latin typeface="Montserrat"/>
              </a:rPr>
              <a:t>puede obligar a lo imposible</a:t>
            </a:r>
            <a:r>
              <a:rPr lang="es-CL" b="0" i="0" dirty="0" smtClean="0">
                <a:solidFill>
                  <a:srgbClr val="0070C0"/>
                </a:solidFill>
                <a:effectLst/>
                <a:latin typeface="Montserrat"/>
              </a:rPr>
              <a:t>.</a:t>
            </a:r>
            <a:endParaRPr lang="es-CL" dirty="0">
              <a:solidFill>
                <a:srgbClr val="0070C0"/>
              </a:solidFill>
            </a:endParaRPr>
          </a:p>
        </p:txBody>
      </p:sp>
    </p:spTree>
    <p:extLst>
      <p:ext uri="{BB962C8B-B14F-4D97-AF65-F5344CB8AC3E}">
        <p14:creationId xmlns:p14="http://schemas.microsoft.com/office/powerpoint/2010/main" val="362081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solidFill>
                  <a:srgbClr val="0070C0"/>
                </a:solidFill>
              </a:rPr>
              <a:t>Las  pymes el 98% de las empresas  en Chile</a:t>
            </a:r>
            <a:br>
              <a:rPr lang="es-CL" b="1" dirty="0" smtClean="0">
                <a:solidFill>
                  <a:srgbClr val="0070C0"/>
                </a:solidFill>
              </a:rPr>
            </a:br>
            <a:r>
              <a:rPr lang="es-CL" b="1" dirty="0" smtClean="0">
                <a:solidFill>
                  <a:srgbClr val="0070C0"/>
                </a:solidFill>
              </a:rPr>
              <a:t>afectadas gravemente por la pandemia</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5" name="Imagen 4"/>
          <p:cNvPicPr>
            <a:picLocks noChangeAspect="1"/>
          </p:cNvPicPr>
          <p:nvPr/>
        </p:nvPicPr>
        <p:blipFill>
          <a:blip r:embed="rId2"/>
          <a:stretch>
            <a:fillRect/>
          </a:stretch>
        </p:blipFill>
        <p:spPr>
          <a:xfrm>
            <a:off x="1266232" y="1687513"/>
            <a:ext cx="4829768" cy="4962774"/>
          </a:xfrm>
          <a:prstGeom prst="rect">
            <a:avLst/>
          </a:prstGeom>
        </p:spPr>
      </p:pic>
      <p:pic>
        <p:nvPicPr>
          <p:cNvPr id="6" name="Imagen 5"/>
          <p:cNvPicPr>
            <a:picLocks noChangeAspect="1"/>
          </p:cNvPicPr>
          <p:nvPr/>
        </p:nvPicPr>
        <p:blipFill>
          <a:blip r:embed="rId3"/>
          <a:stretch>
            <a:fillRect/>
          </a:stretch>
        </p:blipFill>
        <p:spPr>
          <a:xfrm>
            <a:off x="6756945" y="1687513"/>
            <a:ext cx="4596855" cy="2803841"/>
          </a:xfrm>
          <a:prstGeom prst="rect">
            <a:avLst/>
          </a:prstGeom>
        </p:spPr>
      </p:pic>
      <p:pic>
        <p:nvPicPr>
          <p:cNvPr id="7" name="Imagen 6"/>
          <p:cNvPicPr>
            <a:picLocks noChangeAspect="1"/>
          </p:cNvPicPr>
          <p:nvPr/>
        </p:nvPicPr>
        <p:blipFill>
          <a:blip r:embed="rId4"/>
          <a:stretch>
            <a:fillRect/>
          </a:stretch>
        </p:blipFill>
        <p:spPr>
          <a:xfrm>
            <a:off x="6823152" y="3914273"/>
            <a:ext cx="4684702" cy="2743181"/>
          </a:xfrm>
          <a:prstGeom prst="rect">
            <a:avLst/>
          </a:prstGeom>
        </p:spPr>
      </p:pic>
    </p:spTree>
    <p:extLst>
      <p:ext uri="{BB962C8B-B14F-4D97-AF65-F5344CB8AC3E}">
        <p14:creationId xmlns:p14="http://schemas.microsoft.com/office/powerpoint/2010/main" val="2943540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871" y="163349"/>
            <a:ext cx="11307076" cy="1325563"/>
          </a:xfrm>
        </p:spPr>
        <p:txBody>
          <a:bodyPr/>
          <a:lstStyle/>
          <a:p>
            <a:r>
              <a:rPr lang="es-CL" b="1" dirty="0" smtClean="0">
                <a:solidFill>
                  <a:srgbClr val="0070C0"/>
                </a:solidFill>
              </a:rPr>
              <a:t>La realidad muestra necesario postergar el proceso de operación renta</a:t>
            </a:r>
            <a:endParaRPr lang="es-CL" b="1" dirty="0">
              <a:solidFill>
                <a:srgbClr val="0070C0"/>
              </a:solidFill>
            </a:endParaRPr>
          </a:p>
        </p:txBody>
      </p:sp>
      <p:pic>
        <p:nvPicPr>
          <p:cNvPr id="4" name="Imagen 3" descr="C:\Users\Alumno FEN\AppData\Local\Microsoft\Windows\INetCache\Content.MSO\426AD0CC.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71" y="3084178"/>
            <a:ext cx="7079080" cy="3429498"/>
          </a:xfrm>
          <a:prstGeom prst="rect">
            <a:avLst/>
          </a:prstGeom>
          <a:noFill/>
          <a:ln>
            <a:noFill/>
          </a:ln>
        </p:spPr>
      </p:pic>
      <p:pic>
        <p:nvPicPr>
          <p:cNvPr id="6" name="Imagen 5" descr="C:\Users\Alumno FEN\AppData\Local\Microsoft\Windows\INetCache\Content.MSO\E4FAC85A.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987" y="1488912"/>
            <a:ext cx="5949013" cy="3348706"/>
          </a:xfrm>
          <a:prstGeom prst="rect">
            <a:avLst/>
          </a:prstGeom>
          <a:noFill/>
          <a:ln>
            <a:noFill/>
          </a:ln>
        </p:spPr>
      </p:pic>
    </p:spTree>
    <p:extLst>
      <p:ext uri="{BB962C8B-B14F-4D97-AF65-F5344CB8AC3E}">
        <p14:creationId xmlns:p14="http://schemas.microsoft.com/office/powerpoint/2010/main" val="335740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479" y="99752"/>
            <a:ext cx="11065042" cy="1325563"/>
          </a:xfrm>
        </p:spPr>
        <p:txBody>
          <a:bodyPr/>
          <a:lstStyle/>
          <a:p>
            <a:r>
              <a:rPr lang="es-CL" b="1" dirty="0" smtClean="0">
                <a:solidFill>
                  <a:srgbClr val="0070C0"/>
                </a:solidFill>
              </a:rPr>
              <a:t>Apoyos  transversales a la solicitud de postergar operación renta</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675174" y="1425315"/>
            <a:ext cx="6693865" cy="4056610"/>
          </a:xfrm>
          <a:prstGeom prst="rect">
            <a:avLst/>
          </a:prstGeom>
        </p:spPr>
      </p:pic>
      <p:pic>
        <p:nvPicPr>
          <p:cNvPr id="8" name="Imagen 7"/>
          <p:cNvPicPr>
            <a:picLocks noChangeAspect="1"/>
          </p:cNvPicPr>
          <p:nvPr/>
        </p:nvPicPr>
        <p:blipFill>
          <a:blip r:embed="rId3"/>
          <a:stretch>
            <a:fillRect/>
          </a:stretch>
        </p:blipFill>
        <p:spPr>
          <a:xfrm>
            <a:off x="10315046" y="1113040"/>
            <a:ext cx="1425170" cy="1425170"/>
          </a:xfrm>
          <a:prstGeom prst="rect">
            <a:avLst/>
          </a:prstGeom>
        </p:spPr>
      </p:pic>
      <p:pic>
        <p:nvPicPr>
          <p:cNvPr id="10" name="Imagen 9"/>
          <p:cNvPicPr>
            <a:picLocks noChangeAspect="1"/>
          </p:cNvPicPr>
          <p:nvPr/>
        </p:nvPicPr>
        <p:blipFill>
          <a:blip r:embed="rId4"/>
          <a:stretch>
            <a:fillRect/>
          </a:stretch>
        </p:blipFill>
        <p:spPr>
          <a:xfrm>
            <a:off x="7683921" y="3009027"/>
            <a:ext cx="3925381" cy="1472018"/>
          </a:xfrm>
          <a:prstGeom prst="rect">
            <a:avLst/>
          </a:prstGeom>
        </p:spPr>
      </p:pic>
      <p:pic>
        <p:nvPicPr>
          <p:cNvPr id="11" name="Imagen 10"/>
          <p:cNvPicPr>
            <a:picLocks noChangeAspect="1"/>
          </p:cNvPicPr>
          <p:nvPr/>
        </p:nvPicPr>
        <p:blipFill>
          <a:blip r:embed="rId5"/>
          <a:stretch>
            <a:fillRect/>
          </a:stretch>
        </p:blipFill>
        <p:spPr>
          <a:xfrm>
            <a:off x="8930417" y="4001294"/>
            <a:ext cx="2993767" cy="1713604"/>
          </a:xfrm>
          <a:prstGeom prst="rect">
            <a:avLst/>
          </a:prstGeom>
        </p:spPr>
      </p:pic>
      <p:pic>
        <p:nvPicPr>
          <p:cNvPr id="14" name="Imagen 13"/>
          <p:cNvPicPr>
            <a:picLocks noChangeAspect="1"/>
          </p:cNvPicPr>
          <p:nvPr/>
        </p:nvPicPr>
        <p:blipFill>
          <a:blip r:embed="rId6"/>
          <a:stretch>
            <a:fillRect/>
          </a:stretch>
        </p:blipFill>
        <p:spPr>
          <a:xfrm>
            <a:off x="7554972" y="4328134"/>
            <a:ext cx="1485900" cy="1420586"/>
          </a:xfrm>
          <a:prstGeom prst="rect">
            <a:avLst/>
          </a:prstGeom>
        </p:spPr>
      </p:pic>
      <p:pic>
        <p:nvPicPr>
          <p:cNvPr id="1026" name="Picture 2" descr="Logo C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039" y="1253297"/>
            <a:ext cx="2663157" cy="146096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flipH="1">
            <a:off x="979509" y="5653943"/>
            <a:ext cx="10137669" cy="1200329"/>
          </a:xfrm>
          <a:prstGeom prst="rect">
            <a:avLst/>
          </a:prstGeom>
          <a:solidFill>
            <a:srgbClr val="FFFF00"/>
          </a:solidFill>
        </p:spPr>
        <p:txBody>
          <a:bodyPr wrap="square" rtlCol="0">
            <a:spAutoFit/>
          </a:bodyPr>
          <a:lstStyle/>
          <a:p>
            <a:r>
              <a:rPr lang="es-CL" sz="2400" b="1" dirty="0" smtClean="0">
                <a:solidFill>
                  <a:srgbClr val="FF0000"/>
                </a:solidFill>
              </a:rPr>
              <a:t>Solicitamos  devolución automática de  PPM anticipos de impuestos, postergación de impuestos  renta en 12 cuotas para las pymes, eliminar multas e interés en el proceso de operación renta</a:t>
            </a:r>
            <a:endParaRPr lang="es-CL" sz="2400" b="1" dirty="0">
              <a:solidFill>
                <a:srgbClr val="FF0000"/>
              </a:solidFill>
            </a:endParaRPr>
          </a:p>
        </p:txBody>
      </p:sp>
    </p:spTree>
    <p:extLst>
      <p:ext uri="{BB962C8B-B14F-4D97-AF65-F5344CB8AC3E}">
        <p14:creationId xmlns:p14="http://schemas.microsoft.com/office/powerpoint/2010/main" val="231389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dirty="0"/>
          </a:p>
        </p:txBody>
      </p:sp>
      <p:sp>
        <p:nvSpPr>
          <p:cNvPr id="4" name="Rectángulo 3"/>
          <p:cNvSpPr/>
          <p:nvPr/>
        </p:nvSpPr>
        <p:spPr>
          <a:xfrm>
            <a:off x="309813" y="1880018"/>
            <a:ext cx="11572374" cy="3416320"/>
          </a:xfrm>
          <a:prstGeom prst="rect">
            <a:avLst/>
          </a:prstGeom>
          <a:solidFill>
            <a:schemeClr val="accent4">
              <a:lumMod val="20000"/>
              <a:lumOff val="80000"/>
            </a:schemeClr>
          </a:solidFill>
        </p:spPr>
        <p:txBody>
          <a:bodyPr wrap="square">
            <a:spAutoFit/>
          </a:bodyPr>
          <a:lstStyle/>
          <a:p>
            <a:pPr algn="just"/>
            <a:r>
              <a:rPr lang="es-CL" sz="2400" b="1" dirty="0">
                <a:solidFill>
                  <a:srgbClr val="002060"/>
                </a:solidFill>
              </a:rPr>
              <a:t>En vista de las restricciones de movilidad  producto de la pandemia del COVID que impiden realizar un trabajo acorde a los desafíos de la operación renta, los serios problemas tecnológicos, informativos y humanos expuestos, la debilidad de SII para entregar las herramientas confiables que den sustento a la operación renta,  </a:t>
            </a:r>
            <a:r>
              <a:rPr lang="es-CL" sz="2400" b="1" u="sng" dirty="0">
                <a:solidFill>
                  <a:srgbClr val="FF0000"/>
                </a:solidFill>
              </a:rPr>
              <a:t>resulta imprescindible postergar las Declaraciones Juradas y Operación Renta 2021 para mayo y junio de 2021, respectivamente, junto con eliminar las multas e intereses por presentaciones de declaraciones fuera de plazo a la fecha</a:t>
            </a:r>
            <a:r>
              <a:rPr lang="es-CL" sz="2400" b="1" dirty="0">
                <a:solidFill>
                  <a:srgbClr val="002060"/>
                </a:solidFill>
              </a:rPr>
              <a:t>, ya que no contamos con las condiciones y herramientas necesarias para desarrollar un trabajo acucioso, eficiente y que dé garantías a los contribuyentes</a:t>
            </a:r>
          </a:p>
        </p:txBody>
      </p:sp>
      <p:pic>
        <p:nvPicPr>
          <p:cNvPr id="5" name="Imagen 4" descr="Colegio de Contadores de Chi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326" y="83709"/>
            <a:ext cx="1689367" cy="1618758"/>
          </a:xfrm>
          <a:prstGeom prst="rect">
            <a:avLst/>
          </a:prstGeom>
          <a:noFill/>
          <a:ln>
            <a:noFill/>
          </a:ln>
        </p:spPr>
      </p:pic>
      <p:pic>
        <p:nvPicPr>
          <p:cNvPr id="6" name="Imagen 5"/>
          <p:cNvPicPr>
            <a:picLocks noChangeAspect="1"/>
          </p:cNvPicPr>
          <p:nvPr/>
        </p:nvPicPr>
        <p:blipFill>
          <a:blip r:embed="rId3"/>
          <a:stretch>
            <a:fillRect/>
          </a:stretch>
        </p:blipFill>
        <p:spPr>
          <a:xfrm>
            <a:off x="3141381" y="5388226"/>
            <a:ext cx="1054699" cy="993734"/>
          </a:xfrm>
          <a:prstGeom prst="rect">
            <a:avLst/>
          </a:prstGeom>
        </p:spPr>
      </p:pic>
      <p:pic>
        <p:nvPicPr>
          <p:cNvPr id="7" name="Imagen 6"/>
          <p:cNvPicPr>
            <a:picLocks noChangeAspect="1"/>
          </p:cNvPicPr>
          <p:nvPr/>
        </p:nvPicPr>
        <p:blipFill>
          <a:blip r:embed="rId4"/>
          <a:stretch>
            <a:fillRect/>
          </a:stretch>
        </p:blipFill>
        <p:spPr>
          <a:xfrm>
            <a:off x="5165411" y="5388226"/>
            <a:ext cx="1113199" cy="1108441"/>
          </a:xfrm>
          <a:prstGeom prst="rect">
            <a:avLst/>
          </a:prstGeom>
        </p:spPr>
      </p:pic>
      <p:pic>
        <p:nvPicPr>
          <p:cNvPr id="8" name="Imagen 7"/>
          <p:cNvPicPr>
            <a:picLocks noChangeAspect="1"/>
          </p:cNvPicPr>
          <p:nvPr/>
        </p:nvPicPr>
        <p:blipFill>
          <a:blip r:embed="rId5"/>
          <a:stretch>
            <a:fillRect/>
          </a:stretch>
        </p:blipFill>
        <p:spPr>
          <a:xfrm>
            <a:off x="6691977" y="5419496"/>
            <a:ext cx="2794851" cy="1045899"/>
          </a:xfrm>
          <a:prstGeom prst="rect">
            <a:avLst/>
          </a:prstGeom>
        </p:spPr>
      </p:pic>
      <p:pic>
        <p:nvPicPr>
          <p:cNvPr id="9" name="Picture 2" descr="Logo CN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695" y="5407034"/>
            <a:ext cx="1986267" cy="108963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7"/>
          <a:stretch>
            <a:fillRect/>
          </a:stretch>
        </p:blipFill>
        <p:spPr>
          <a:xfrm>
            <a:off x="9486828" y="5328292"/>
            <a:ext cx="2705172" cy="1548174"/>
          </a:xfrm>
          <a:prstGeom prst="rect">
            <a:avLst/>
          </a:prstGeom>
        </p:spPr>
      </p:pic>
    </p:spTree>
    <p:extLst>
      <p:ext uri="{BB962C8B-B14F-4D97-AF65-F5344CB8AC3E}">
        <p14:creationId xmlns:p14="http://schemas.microsoft.com/office/powerpoint/2010/main" val="212586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621" y="134944"/>
            <a:ext cx="11558838" cy="1325563"/>
          </a:xfrm>
        </p:spPr>
        <p:txBody>
          <a:bodyPr/>
          <a:lstStyle/>
          <a:p>
            <a:r>
              <a:rPr lang="es-CL" b="1" dirty="0" smtClean="0">
                <a:solidFill>
                  <a:srgbClr val="0070C0"/>
                </a:solidFill>
              </a:rPr>
              <a:t>En un escenario complejo de pandemia y cambios tributarios mal implementados</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0" y="1316093"/>
            <a:ext cx="11525250" cy="1800225"/>
          </a:xfrm>
          <a:prstGeom prst="rect">
            <a:avLst/>
          </a:prstGeom>
        </p:spPr>
      </p:pic>
      <p:pic>
        <p:nvPicPr>
          <p:cNvPr id="6" name="Imagen 5"/>
          <p:cNvPicPr>
            <a:picLocks noChangeAspect="1"/>
          </p:cNvPicPr>
          <p:nvPr/>
        </p:nvPicPr>
        <p:blipFill>
          <a:blip r:embed="rId3"/>
          <a:stretch>
            <a:fillRect/>
          </a:stretch>
        </p:blipFill>
        <p:spPr>
          <a:xfrm>
            <a:off x="430991" y="3577032"/>
            <a:ext cx="7788729" cy="1020536"/>
          </a:xfrm>
          <a:prstGeom prst="rect">
            <a:avLst/>
          </a:prstGeom>
        </p:spPr>
      </p:pic>
      <p:pic>
        <p:nvPicPr>
          <p:cNvPr id="7" name="Imagen 6"/>
          <p:cNvPicPr>
            <a:picLocks noChangeAspect="1"/>
          </p:cNvPicPr>
          <p:nvPr/>
        </p:nvPicPr>
        <p:blipFill>
          <a:blip r:embed="rId4"/>
          <a:stretch>
            <a:fillRect/>
          </a:stretch>
        </p:blipFill>
        <p:spPr>
          <a:xfrm>
            <a:off x="504825" y="5058282"/>
            <a:ext cx="7698921" cy="1355271"/>
          </a:xfrm>
          <a:prstGeom prst="rect">
            <a:avLst/>
          </a:prstGeom>
        </p:spPr>
      </p:pic>
      <p:pic>
        <p:nvPicPr>
          <p:cNvPr id="9" name="Imagen 8"/>
          <p:cNvPicPr>
            <a:picLocks noChangeAspect="1"/>
          </p:cNvPicPr>
          <p:nvPr/>
        </p:nvPicPr>
        <p:blipFill>
          <a:blip r:embed="rId5"/>
          <a:stretch>
            <a:fillRect/>
          </a:stretch>
        </p:blipFill>
        <p:spPr>
          <a:xfrm>
            <a:off x="8442781" y="2930483"/>
            <a:ext cx="3489678" cy="3067622"/>
          </a:xfrm>
          <a:prstGeom prst="rect">
            <a:avLst/>
          </a:prstGeom>
        </p:spPr>
      </p:pic>
    </p:spTree>
    <p:extLst>
      <p:ext uri="{BB962C8B-B14F-4D97-AF65-F5344CB8AC3E}">
        <p14:creationId xmlns:p14="http://schemas.microsoft.com/office/powerpoint/2010/main" val="32323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348" y="652172"/>
            <a:ext cx="11471250" cy="1325563"/>
          </a:xfrm>
        </p:spPr>
        <p:txBody>
          <a:bodyPr>
            <a:normAutofit fontScale="90000"/>
          </a:bodyPr>
          <a:lstStyle/>
          <a:p>
            <a:r>
              <a:rPr lang="es-CL" b="1" dirty="0" smtClean="0">
                <a:solidFill>
                  <a:srgbClr val="0070C0"/>
                </a:solidFill>
              </a:rPr>
              <a:t/>
            </a:r>
            <a:br>
              <a:rPr lang="es-CL" b="1" dirty="0" smtClean="0">
                <a:solidFill>
                  <a:srgbClr val="0070C0"/>
                </a:solidFill>
              </a:rPr>
            </a:br>
            <a:r>
              <a:rPr lang="es-CL" b="1" dirty="0" smtClean="0">
                <a:solidFill>
                  <a:srgbClr val="0070C0"/>
                </a:solidFill>
              </a:rPr>
              <a:t>Considerando los atrasos en circulares y problemas de la plataforma de SII, a lo que se suma las restricciones de la pandemia ¿ se puede hablar de normalidad y éxito en el proceso renta?</a:t>
            </a:r>
            <a:br>
              <a:rPr lang="es-CL" b="1" dirty="0" smtClean="0">
                <a:solidFill>
                  <a:srgbClr val="0070C0"/>
                </a:solidFill>
              </a:rPr>
            </a:br>
            <a:endParaRPr lang="es-CL" b="1" dirty="0">
              <a:solidFill>
                <a:srgbClr val="0070C0"/>
              </a:solidFill>
            </a:endParaRPr>
          </a:p>
        </p:txBody>
      </p:sp>
      <p:pic>
        <p:nvPicPr>
          <p:cNvPr id="4" name="Imagen 3"/>
          <p:cNvPicPr>
            <a:picLocks noChangeAspect="1"/>
          </p:cNvPicPr>
          <p:nvPr/>
        </p:nvPicPr>
        <p:blipFill>
          <a:blip r:embed="rId2"/>
          <a:stretch>
            <a:fillRect/>
          </a:stretch>
        </p:blipFill>
        <p:spPr>
          <a:xfrm>
            <a:off x="410541" y="2968697"/>
            <a:ext cx="2771775" cy="3143250"/>
          </a:xfrm>
          <a:prstGeom prst="rect">
            <a:avLst/>
          </a:prstGeom>
        </p:spPr>
      </p:pic>
      <p:pic>
        <p:nvPicPr>
          <p:cNvPr id="6" name="Imagen 5"/>
          <p:cNvPicPr>
            <a:picLocks noChangeAspect="1"/>
          </p:cNvPicPr>
          <p:nvPr/>
        </p:nvPicPr>
        <p:blipFill>
          <a:blip r:embed="rId3"/>
          <a:stretch>
            <a:fillRect/>
          </a:stretch>
        </p:blipFill>
        <p:spPr>
          <a:xfrm>
            <a:off x="3327930" y="2847975"/>
            <a:ext cx="2781300" cy="4010025"/>
          </a:xfrm>
          <a:prstGeom prst="rect">
            <a:avLst/>
          </a:prstGeom>
        </p:spPr>
      </p:pic>
      <p:pic>
        <p:nvPicPr>
          <p:cNvPr id="7" name="Imagen 6"/>
          <p:cNvPicPr>
            <a:picLocks noChangeAspect="1"/>
          </p:cNvPicPr>
          <p:nvPr/>
        </p:nvPicPr>
        <p:blipFill>
          <a:blip r:embed="rId4"/>
          <a:stretch>
            <a:fillRect/>
          </a:stretch>
        </p:blipFill>
        <p:spPr>
          <a:xfrm>
            <a:off x="6254844" y="2968697"/>
            <a:ext cx="2759529" cy="3477986"/>
          </a:xfrm>
          <a:prstGeom prst="rect">
            <a:avLst/>
          </a:prstGeom>
        </p:spPr>
      </p:pic>
      <p:pic>
        <p:nvPicPr>
          <p:cNvPr id="8" name="Imagen 7"/>
          <p:cNvPicPr>
            <a:picLocks noChangeAspect="1"/>
          </p:cNvPicPr>
          <p:nvPr/>
        </p:nvPicPr>
        <p:blipFill>
          <a:blip r:embed="rId5"/>
          <a:stretch>
            <a:fillRect/>
          </a:stretch>
        </p:blipFill>
        <p:spPr>
          <a:xfrm>
            <a:off x="8950205" y="2566598"/>
            <a:ext cx="2653393" cy="3698421"/>
          </a:xfrm>
          <a:prstGeom prst="rect">
            <a:avLst/>
          </a:prstGeom>
        </p:spPr>
      </p:pic>
    </p:spTree>
    <p:extLst>
      <p:ext uri="{BB962C8B-B14F-4D97-AF65-F5344CB8AC3E}">
        <p14:creationId xmlns:p14="http://schemas.microsoft.com/office/powerpoint/2010/main" val="308919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7568" y="81903"/>
            <a:ext cx="10515600" cy="1325563"/>
          </a:xfrm>
        </p:spPr>
        <p:txBody>
          <a:bodyPr/>
          <a:lstStyle/>
          <a:p>
            <a:r>
              <a:rPr lang="es-CL" b="1" dirty="0" smtClean="0">
                <a:solidFill>
                  <a:srgbClr val="0070C0"/>
                </a:solidFill>
              </a:rPr>
              <a:t>Lo Que  ha sucedido en la realidad</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25051" y="1233848"/>
            <a:ext cx="7477125" cy="3762375"/>
          </a:xfrm>
          <a:prstGeom prst="rect">
            <a:avLst/>
          </a:prstGeom>
        </p:spPr>
      </p:pic>
      <p:pic>
        <p:nvPicPr>
          <p:cNvPr id="5" name="Marcador de contenido 6" descr="C:\Users\Alumno FEN\AppData\Local\Microsoft\Windows\INetCache\Content.MSO\A17658A6.tmp"/>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878" y="2832301"/>
            <a:ext cx="4437698" cy="1973336"/>
          </a:xfrm>
          <a:prstGeom prst="rect">
            <a:avLst/>
          </a:prstGeom>
          <a:noFill/>
          <a:ln>
            <a:noFill/>
          </a:ln>
        </p:spPr>
      </p:pic>
      <p:pic>
        <p:nvPicPr>
          <p:cNvPr id="6" name="Imagen 5" descr="C:\Users\Alumno FEN\AppData\Local\Microsoft\Windows\INetCache\Content.MSO\172C4DB2.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5829" y="989308"/>
            <a:ext cx="4141796" cy="1826708"/>
          </a:xfrm>
          <a:prstGeom prst="rect">
            <a:avLst/>
          </a:prstGeom>
          <a:noFill/>
          <a:ln>
            <a:noFill/>
          </a:ln>
        </p:spPr>
      </p:pic>
      <p:pic>
        <p:nvPicPr>
          <p:cNvPr id="7" name="Imagen 6" descr="C:\Users\Alumno FEN\AppData\Local\Microsoft\Windows\INetCache\Content.MSO\85EA4641.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829" y="4805637"/>
            <a:ext cx="3915992" cy="1963103"/>
          </a:xfrm>
          <a:prstGeom prst="rect">
            <a:avLst/>
          </a:prstGeom>
          <a:noFill/>
          <a:ln>
            <a:noFill/>
          </a:ln>
        </p:spPr>
      </p:pic>
      <p:sp>
        <p:nvSpPr>
          <p:cNvPr id="8" name="Rectángulo 7"/>
          <p:cNvSpPr/>
          <p:nvPr/>
        </p:nvSpPr>
        <p:spPr>
          <a:xfrm>
            <a:off x="450178" y="5131160"/>
            <a:ext cx="6987629" cy="1477328"/>
          </a:xfrm>
          <a:prstGeom prst="rect">
            <a:avLst/>
          </a:prstGeom>
          <a:solidFill>
            <a:srgbClr val="FFFF00"/>
          </a:solidFill>
          <a:ln>
            <a:solidFill>
              <a:srgbClr val="0070C0"/>
            </a:solidFill>
          </a:ln>
        </p:spPr>
        <p:txBody>
          <a:bodyPr wrap="square">
            <a:spAutoFit/>
          </a:bodyPr>
          <a:lstStyle/>
          <a:p>
            <a:r>
              <a:rPr lang="es-CL" dirty="0" smtClean="0">
                <a:solidFill>
                  <a:srgbClr val="0070C0"/>
                </a:solidFill>
              </a:rPr>
              <a:t>El Servicio reconoce que en Operación Renta AT 2020 recibió cerca de 4 millones de declaraciones, </a:t>
            </a:r>
            <a:r>
              <a:rPr lang="es-CL" b="1" dirty="0" smtClean="0">
                <a:solidFill>
                  <a:srgbClr val="FF0000"/>
                </a:solidFill>
              </a:rPr>
              <a:t>pero no informa cuantas de ellas han requerido ser rectificadas por información de terceros errónea</a:t>
            </a:r>
            <a:r>
              <a:rPr lang="es-CL" dirty="0" smtClean="0">
                <a:solidFill>
                  <a:srgbClr val="0070C0"/>
                </a:solidFill>
              </a:rPr>
              <a:t>, por información de nuestros asociados creemos que las declaraciones observadas puede ser una cifra relevante</a:t>
            </a:r>
            <a:endParaRPr lang="es-CL" dirty="0">
              <a:solidFill>
                <a:srgbClr val="0070C0"/>
              </a:solidFill>
            </a:endParaRPr>
          </a:p>
        </p:txBody>
      </p:sp>
    </p:spTree>
    <p:extLst>
      <p:ext uri="{BB962C8B-B14F-4D97-AF65-F5344CB8AC3E}">
        <p14:creationId xmlns:p14="http://schemas.microsoft.com/office/powerpoint/2010/main" val="458800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solidFill>
                  <a:srgbClr val="0070C0"/>
                </a:solidFill>
              </a:rPr>
              <a:t>Graves problemas de funcionamiento de la plataforma de SII</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6" name="Imagen 5"/>
          <p:cNvPicPr>
            <a:picLocks noChangeAspect="1"/>
          </p:cNvPicPr>
          <p:nvPr/>
        </p:nvPicPr>
        <p:blipFill>
          <a:blip r:embed="rId2"/>
          <a:stretch>
            <a:fillRect/>
          </a:stretch>
        </p:blipFill>
        <p:spPr>
          <a:xfrm>
            <a:off x="838200" y="1825625"/>
            <a:ext cx="5334000" cy="4524375"/>
          </a:xfrm>
          <a:prstGeom prst="rect">
            <a:avLst/>
          </a:prstGeom>
        </p:spPr>
      </p:pic>
      <p:pic>
        <p:nvPicPr>
          <p:cNvPr id="8" name="Imagen 7" descr="C:\Users\Alumno FEN\AppData\Local\Microsoft\Windows\INetCache\Content.MSO\E6AD9383.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746" y="1380958"/>
            <a:ext cx="4807054" cy="2706854"/>
          </a:xfrm>
          <a:prstGeom prst="rect">
            <a:avLst/>
          </a:prstGeom>
          <a:noFill/>
          <a:ln>
            <a:noFill/>
          </a:ln>
        </p:spPr>
      </p:pic>
      <p:pic>
        <p:nvPicPr>
          <p:cNvPr id="9" name="Marcador de contenido 6" descr="C:\Users\Alumno FEN\AppData\Local\Microsoft\Windows\INetCache\Content.MSO\A17658A6.tmp"/>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4795" y="4222749"/>
            <a:ext cx="5607205" cy="2360928"/>
          </a:xfrm>
          <a:prstGeom prst="rect">
            <a:avLst/>
          </a:prstGeom>
          <a:noFill/>
          <a:ln>
            <a:noFill/>
          </a:ln>
        </p:spPr>
      </p:pic>
    </p:spTree>
    <p:extLst>
      <p:ext uri="{BB962C8B-B14F-4D97-AF65-F5344CB8AC3E}">
        <p14:creationId xmlns:p14="http://schemas.microsoft.com/office/powerpoint/2010/main" val="1531881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solidFill>
                  <a:srgbClr val="0070C0"/>
                </a:solidFill>
              </a:rPr>
              <a:t>Cuando las promesas distan de la realidad…</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5" name="Imagen 4"/>
          <p:cNvPicPr>
            <a:picLocks noChangeAspect="1"/>
          </p:cNvPicPr>
          <p:nvPr/>
        </p:nvPicPr>
        <p:blipFill>
          <a:blip r:embed="rId2"/>
          <a:stretch>
            <a:fillRect/>
          </a:stretch>
        </p:blipFill>
        <p:spPr>
          <a:xfrm>
            <a:off x="6025956" y="4836028"/>
            <a:ext cx="4617087" cy="1475872"/>
          </a:xfrm>
          <a:prstGeom prst="rect">
            <a:avLst/>
          </a:prstGeom>
        </p:spPr>
      </p:pic>
      <p:pic>
        <p:nvPicPr>
          <p:cNvPr id="6" name="Imagen 5"/>
          <p:cNvPicPr>
            <a:picLocks noChangeAspect="1"/>
          </p:cNvPicPr>
          <p:nvPr/>
        </p:nvPicPr>
        <p:blipFill>
          <a:blip r:embed="rId3"/>
          <a:stretch>
            <a:fillRect/>
          </a:stretch>
        </p:blipFill>
        <p:spPr>
          <a:xfrm>
            <a:off x="5499441" y="1843934"/>
            <a:ext cx="5670118" cy="2413406"/>
          </a:xfrm>
          <a:prstGeom prst="rect">
            <a:avLst/>
          </a:prstGeom>
        </p:spPr>
      </p:pic>
      <p:pic>
        <p:nvPicPr>
          <p:cNvPr id="7" name="Imagen 6"/>
          <p:cNvPicPr>
            <a:picLocks noChangeAspect="1"/>
          </p:cNvPicPr>
          <p:nvPr/>
        </p:nvPicPr>
        <p:blipFill>
          <a:blip r:embed="rId4"/>
          <a:stretch>
            <a:fillRect/>
          </a:stretch>
        </p:blipFill>
        <p:spPr>
          <a:xfrm>
            <a:off x="524125" y="1684458"/>
            <a:ext cx="4791075" cy="4000500"/>
          </a:xfrm>
          <a:prstGeom prst="rect">
            <a:avLst/>
          </a:prstGeom>
        </p:spPr>
      </p:pic>
    </p:spTree>
    <p:extLst>
      <p:ext uri="{BB962C8B-B14F-4D97-AF65-F5344CB8AC3E}">
        <p14:creationId xmlns:p14="http://schemas.microsoft.com/office/powerpoint/2010/main" val="322418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solidFill>
                  <a:srgbClr val="0070C0"/>
                </a:solidFill>
              </a:rPr>
              <a:t>Un sistema  de tributación Pyme más complejo</a:t>
            </a:r>
            <a:endParaRPr lang="es-CL" b="1" dirty="0">
              <a:solidFill>
                <a:srgbClr val="0070C0"/>
              </a:solidFill>
            </a:endParaRPr>
          </a:p>
        </p:txBody>
      </p:sp>
      <p:sp>
        <p:nvSpPr>
          <p:cNvPr id="3" name="Marcador de contenido 2"/>
          <p:cNvSpPr>
            <a:spLocks noGrp="1"/>
          </p:cNvSpPr>
          <p:nvPr>
            <p:ph idx="1"/>
          </p:nvPr>
        </p:nvSpPr>
        <p:spPr/>
        <p:txBody>
          <a:bodyPr/>
          <a:lstStyle/>
          <a:p>
            <a:endParaRPr lang="es-CL" dirty="0"/>
          </a:p>
        </p:txBody>
      </p:sp>
      <p:pic>
        <p:nvPicPr>
          <p:cNvPr id="4" name="Imagen 3" descr="C:\Users\Alumno FEN\AppData\Local\Microsoft\Windows\INetCache\Content.MSO\E1ABCC15.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 y="1690688"/>
            <a:ext cx="5612130" cy="2541270"/>
          </a:xfrm>
          <a:prstGeom prst="rect">
            <a:avLst/>
          </a:prstGeom>
          <a:noFill/>
          <a:ln>
            <a:noFill/>
          </a:ln>
        </p:spPr>
      </p:pic>
      <p:pic>
        <p:nvPicPr>
          <p:cNvPr id="5" name="Imagen 4" descr="C:\Users\Alumno FEN\AppData\Local\Microsoft\Windows\INetCache\Content.MSO\20454BD9.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670" y="1456214"/>
            <a:ext cx="5612130" cy="2545080"/>
          </a:xfrm>
          <a:prstGeom prst="rect">
            <a:avLst/>
          </a:prstGeom>
          <a:noFill/>
          <a:ln>
            <a:noFill/>
          </a:ln>
        </p:spPr>
      </p:pic>
      <p:pic>
        <p:nvPicPr>
          <p:cNvPr id="6" name="Imagen 5"/>
          <p:cNvPicPr>
            <a:picLocks noChangeAspect="1"/>
          </p:cNvPicPr>
          <p:nvPr/>
        </p:nvPicPr>
        <p:blipFill>
          <a:blip r:embed="rId4"/>
          <a:stretch>
            <a:fillRect/>
          </a:stretch>
        </p:blipFill>
        <p:spPr>
          <a:xfrm>
            <a:off x="2935605" y="4055731"/>
            <a:ext cx="5614903" cy="2542252"/>
          </a:xfrm>
          <a:prstGeom prst="rect">
            <a:avLst/>
          </a:prstGeom>
        </p:spPr>
      </p:pic>
    </p:spTree>
    <p:extLst>
      <p:ext uri="{BB962C8B-B14F-4D97-AF65-F5344CB8AC3E}">
        <p14:creationId xmlns:p14="http://schemas.microsoft.com/office/powerpoint/2010/main" val="400037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smtClean="0">
                <a:solidFill>
                  <a:srgbClr val="0070C0"/>
                </a:solidFill>
              </a:rPr>
              <a:t>Circulares y documentos claves aclarativas de las nuevas normas tributarias emitidas con retraso</a:t>
            </a: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485" y="1934589"/>
            <a:ext cx="4800822" cy="3375347"/>
          </a:xfrm>
        </p:spPr>
      </p:pic>
      <p:sp>
        <p:nvSpPr>
          <p:cNvPr id="5" name="CuadroTexto 4"/>
          <p:cNvSpPr txBox="1"/>
          <p:nvPr/>
        </p:nvSpPr>
        <p:spPr>
          <a:xfrm>
            <a:off x="5245768" y="2213811"/>
            <a:ext cx="6256421" cy="4524315"/>
          </a:xfrm>
          <a:prstGeom prst="rect">
            <a:avLst/>
          </a:prstGeom>
          <a:noFill/>
        </p:spPr>
        <p:txBody>
          <a:bodyPr wrap="square" rtlCol="0">
            <a:spAutoFit/>
          </a:bodyPr>
          <a:lstStyle/>
          <a:p>
            <a:pPr marL="285750" indent="-285750" algn="just">
              <a:buFontTx/>
              <a:buChar char="-"/>
            </a:pPr>
            <a:r>
              <a:rPr lang="es-CL" dirty="0" smtClean="0"/>
              <a:t>El  01-04 -2021 se emiten dos circulares claves del proceso de renta,  Circular 19 imputación de perdidas a retiros  y dividendos y circular 18 regularización diferencias de capital propio.</a:t>
            </a:r>
          </a:p>
          <a:p>
            <a:pPr algn="just"/>
            <a:endParaRPr lang="es-CL" dirty="0" smtClean="0"/>
          </a:p>
          <a:p>
            <a:pPr marL="285750" indent="-285750" algn="just">
              <a:buFontTx/>
              <a:buChar char="-"/>
            </a:pPr>
            <a:r>
              <a:rPr lang="es-CL" dirty="0" smtClean="0"/>
              <a:t>Cambios importantes en formulario 22 con suplemento tributario emitido al limite del comienzo de la operación renta y con errores. Emitido el 01.03.2021 actualizado el 12.03.21, documento con 395 páginas.</a:t>
            </a:r>
          </a:p>
          <a:p>
            <a:pPr marL="285750" indent="-285750" algn="just">
              <a:buFontTx/>
              <a:buChar char="-"/>
            </a:pPr>
            <a:endParaRPr lang="es-CL" dirty="0"/>
          </a:p>
          <a:p>
            <a:pPr marL="285750" indent="-285750" algn="just">
              <a:buFontTx/>
              <a:buChar char="-"/>
            </a:pPr>
            <a:r>
              <a:rPr lang="es-CL" dirty="0" smtClean="0"/>
              <a:t>Circular  62 Régimen  Pyme  emitida el  24 de Septiembre, cuando la opción de seleccionar régimen vencía  el 30 de Septiembre.</a:t>
            </a:r>
          </a:p>
          <a:p>
            <a:pPr marL="285750" indent="-285750">
              <a:buFontTx/>
              <a:buChar char="-"/>
            </a:pPr>
            <a:endParaRPr lang="es-CL" dirty="0"/>
          </a:p>
          <a:p>
            <a:pPr marL="285750" indent="-285750">
              <a:buFontTx/>
              <a:buChar char="-"/>
            </a:pPr>
            <a:endParaRPr lang="es-CL" dirty="0" smtClean="0"/>
          </a:p>
          <a:p>
            <a:pPr marL="285750" indent="-285750">
              <a:buFontTx/>
              <a:buChar char="-"/>
            </a:pPr>
            <a:endParaRPr lang="es-CL" dirty="0"/>
          </a:p>
        </p:txBody>
      </p:sp>
    </p:spTree>
    <p:extLst>
      <p:ext uri="{BB962C8B-B14F-4D97-AF65-F5344CB8AC3E}">
        <p14:creationId xmlns:p14="http://schemas.microsoft.com/office/powerpoint/2010/main" val="306429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716" y="365125"/>
            <a:ext cx="11919284" cy="1325563"/>
          </a:xfrm>
        </p:spPr>
        <p:txBody>
          <a:bodyPr/>
          <a:lstStyle/>
          <a:p>
            <a:r>
              <a:rPr lang="es-CL" b="1" dirty="0" smtClean="0">
                <a:solidFill>
                  <a:srgbClr val="0070C0"/>
                </a:solidFill>
              </a:rPr>
              <a:t>Grave  vulneración de derechos de contribuyentes</a:t>
            </a:r>
            <a:endParaRPr lang="es-CL" b="1" dirty="0">
              <a:solidFill>
                <a:srgbClr val="0070C0"/>
              </a:solidFill>
            </a:endParaRPr>
          </a:p>
        </p:txBody>
      </p:sp>
      <p:sp>
        <p:nvSpPr>
          <p:cNvPr id="3" name="Marcador de contenido 2"/>
          <p:cNvSpPr>
            <a:spLocks noGrp="1"/>
          </p:cNvSpPr>
          <p:nvPr>
            <p:ph idx="1"/>
          </p:nvPr>
        </p:nvSpPr>
        <p:spPr>
          <a:xfrm>
            <a:off x="776038" y="1690688"/>
            <a:ext cx="10515600" cy="4351338"/>
          </a:xfrm>
        </p:spPr>
        <p:txBody>
          <a:bodyPr/>
          <a:lstStyle/>
          <a:p>
            <a:endParaRPr lang="es-CL" dirty="0"/>
          </a:p>
        </p:txBody>
      </p:sp>
      <p:pic>
        <p:nvPicPr>
          <p:cNvPr id="4" name="Imagen 3"/>
          <p:cNvPicPr>
            <a:picLocks noChangeAspect="1"/>
          </p:cNvPicPr>
          <p:nvPr/>
        </p:nvPicPr>
        <p:blipFill>
          <a:blip r:embed="rId2"/>
          <a:stretch>
            <a:fillRect/>
          </a:stretch>
        </p:blipFill>
        <p:spPr>
          <a:xfrm>
            <a:off x="5650545" y="1612672"/>
            <a:ext cx="6375391" cy="2889715"/>
          </a:xfrm>
          <a:prstGeom prst="rect">
            <a:avLst/>
          </a:prstGeom>
        </p:spPr>
      </p:pic>
      <p:sp>
        <p:nvSpPr>
          <p:cNvPr id="5" name="Rectángulo 4"/>
          <p:cNvSpPr/>
          <p:nvPr/>
        </p:nvSpPr>
        <p:spPr>
          <a:xfrm>
            <a:off x="288844" y="1612672"/>
            <a:ext cx="5195638" cy="3477875"/>
          </a:xfrm>
          <a:prstGeom prst="rect">
            <a:avLst/>
          </a:prstGeom>
          <a:solidFill>
            <a:srgbClr val="FFFF00"/>
          </a:solidFill>
        </p:spPr>
        <p:txBody>
          <a:bodyPr wrap="square">
            <a:spAutoFit/>
          </a:bodyPr>
          <a:lstStyle/>
          <a:p>
            <a:pPr algn="just"/>
            <a:r>
              <a:rPr lang="es-CL" sz="2000" dirty="0" smtClean="0">
                <a:solidFill>
                  <a:srgbClr val="002060"/>
                </a:solidFill>
              </a:rPr>
              <a:t>En el actual escenario, los derechos de los contribuyentes se ven vulnerados al no contar con información confiable en las bases de SII para sus asistentes, circulares emitidas en pleno proceso renta como la que estipula el artículo 32 transitorio de regularización de diferencias del capital propio emitida el 01 de Abril 2021, lo que no permiten ejercer con certeza derechos establecidos por ley y obligación de entregar información en condiciones extraordinarias que impiden un adecuado trabajo. </a:t>
            </a:r>
            <a:endParaRPr lang="es-CL" sz="2000" dirty="0">
              <a:solidFill>
                <a:srgbClr val="002060"/>
              </a:solidFill>
            </a:endParaRPr>
          </a:p>
        </p:txBody>
      </p:sp>
      <p:sp>
        <p:nvSpPr>
          <p:cNvPr id="7" name="Rectángulo 6"/>
          <p:cNvSpPr/>
          <p:nvPr/>
        </p:nvSpPr>
        <p:spPr>
          <a:xfrm>
            <a:off x="1796715" y="5580041"/>
            <a:ext cx="8470231" cy="1047979"/>
          </a:xfrm>
          <a:prstGeom prst="rect">
            <a:avLst/>
          </a:prstGeom>
          <a:solidFill>
            <a:schemeClr val="accent4">
              <a:lumMod val="20000"/>
              <a:lumOff val="80000"/>
            </a:schemeClr>
          </a:solidFill>
        </p:spPr>
        <p:txBody>
          <a:bodyPr wrap="square">
            <a:spAutoFit/>
          </a:bodyPr>
          <a:lstStyle/>
          <a:p>
            <a:pPr lvl="0" algn="just">
              <a:lnSpc>
                <a:spcPct val="115000"/>
              </a:lnSpc>
              <a:spcAft>
                <a:spcPts val="800"/>
              </a:spcAft>
            </a:pPr>
            <a:r>
              <a:rPr lang="es-CL"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66% </a:t>
            </a:r>
            <a:r>
              <a:rPr lang="es-CL"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 los encuestados por el Colegio estima </a:t>
            </a:r>
            <a:r>
              <a:rPr lang="es-CL"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que las circulares interpretativas de SII han agravado la situación al ser emitidas con retraso y no interpretar claramente la normativa, adoleciendo de ejemplos representativos en su aplicación.</a:t>
            </a:r>
          </a:p>
        </p:txBody>
      </p:sp>
    </p:spTree>
    <p:extLst>
      <p:ext uri="{BB962C8B-B14F-4D97-AF65-F5344CB8AC3E}">
        <p14:creationId xmlns:p14="http://schemas.microsoft.com/office/powerpoint/2010/main" val="256354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727</Words>
  <Application>Microsoft Office PowerPoint</Application>
  <PresentationFormat>Personalizado</PresentationFormat>
  <Paragraphs>32</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Tema de Office</vt:lpstr>
      <vt:lpstr>Imagen de mapa de bits</vt:lpstr>
      <vt:lpstr>Presentación de PowerPoint</vt:lpstr>
      <vt:lpstr>En un escenario complejo de pandemia y cambios tributarios mal implementados</vt:lpstr>
      <vt:lpstr> Considerando los atrasos en circulares y problemas de la plataforma de SII, a lo que se suma las restricciones de la pandemia ¿ se puede hablar de normalidad y éxito en el proceso renta? </vt:lpstr>
      <vt:lpstr>Lo Que  ha sucedido en la realidad</vt:lpstr>
      <vt:lpstr>Graves problemas de funcionamiento de la plataforma de SII</vt:lpstr>
      <vt:lpstr>Cuando las promesas distan de la realidad…</vt:lpstr>
      <vt:lpstr>Un sistema  de tributación Pyme más complejo</vt:lpstr>
      <vt:lpstr>Circulares y documentos claves aclarativas de las nuevas normas tributarias emitidas con retraso</vt:lpstr>
      <vt:lpstr>Grave  vulneración de derechos de contribuyentes</vt:lpstr>
      <vt:lpstr>Se suma  mayor presión a los sistemas de SII, que generan incertidumbre en la plataforma de SII</vt:lpstr>
      <vt:lpstr>La profesión de contabilidad se declara no esencial  </vt:lpstr>
      <vt:lpstr>Se está  poniendo el factor económico por sobre la vida y salud de los profesionales de la contabilidad</vt:lpstr>
      <vt:lpstr>Las  pymes el 98% de las empresas  en Chile afectadas gravemente por la pandemia</vt:lpstr>
      <vt:lpstr>La realidad muestra necesario postergar el proceso de operación renta</vt:lpstr>
      <vt:lpstr>Apoyos  transversales a la solicitud de postergar operación renta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MARTA BEATRIZ</cp:lastModifiedBy>
  <cp:revision>31</cp:revision>
  <dcterms:created xsi:type="dcterms:W3CDTF">2021-04-13T23:08:20Z</dcterms:created>
  <dcterms:modified xsi:type="dcterms:W3CDTF">2021-04-14T18:58:41Z</dcterms:modified>
</cp:coreProperties>
</file>