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310" r:id="rId2"/>
    <p:sldId id="313" r:id="rId3"/>
    <p:sldId id="280" r:id="rId4"/>
    <p:sldId id="314" r:id="rId5"/>
    <p:sldId id="298" r:id="rId6"/>
    <p:sldId id="315" r:id="rId7"/>
    <p:sldId id="299" r:id="rId8"/>
    <p:sldId id="300" r:id="rId9"/>
    <p:sldId id="302" r:id="rId10"/>
    <p:sldId id="316" r:id="rId11"/>
    <p:sldId id="303" r:id="rId12"/>
    <p:sldId id="305" r:id="rId13"/>
    <p:sldId id="304" r:id="rId14"/>
    <p:sldId id="317" r:id="rId15"/>
    <p:sldId id="306" r:id="rId16"/>
    <p:sldId id="323" r:id="rId17"/>
    <p:sldId id="331" r:id="rId18"/>
    <p:sldId id="324" r:id="rId19"/>
    <p:sldId id="326" r:id="rId20"/>
    <p:sldId id="327" r:id="rId21"/>
    <p:sldId id="328" r:id="rId22"/>
    <p:sldId id="333" r:id="rId23"/>
    <p:sldId id="336" r:id="rId24"/>
    <p:sldId id="338" r:id="rId25"/>
    <p:sldId id="318" r:id="rId26"/>
    <p:sldId id="308" r:id="rId27"/>
    <p:sldId id="309" r:id="rId28"/>
    <p:sldId id="311" r:id="rId29"/>
  </p:sldIdLst>
  <p:sldSz cx="9144000" cy="6858000" type="screen4x3"/>
  <p:notesSz cx="70104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3A176592-318D-4C8F-8BED-E1C3301F7DC8}">
          <p14:sldIdLst>
            <p14:sldId id="310"/>
            <p14:sldId id="313"/>
            <p14:sldId id="280"/>
            <p14:sldId id="314"/>
            <p14:sldId id="298"/>
            <p14:sldId id="315"/>
            <p14:sldId id="299"/>
            <p14:sldId id="300"/>
            <p14:sldId id="302"/>
            <p14:sldId id="316"/>
            <p14:sldId id="303"/>
            <p14:sldId id="305"/>
            <p14:sldId id="304"/>
            <p14:sldId id="317"/>
            <p14:sldId id="306"/>
            <p14:sldId id="323"/>
            <p14:sldId id="331"/>
            <p14:sldId id="324"/>
            <p14:sldId id="326"/>
            <p14:sldId id="327"/>
            <p14:sldId id="328"/>
            <p14:sldId id="333"/>
            <p14:sldId id="336"/>
            <p14:sldId id="338"/>
          </p14:sldIdLst>
        </p14:section>
        <p14:section name="Sección sin título" id="{04BF9CE6-8DA5-4FB7-9B3A-2F5F4E2CF305}">
          <p14:sldIdLst>
            <p14:sldId id="318"/>
            <p14:sldId id="308"/>
            <p14:sldId id="309"/>
            <p14:sldId id="311"/>
          </p14:sldIdLst>
        </p14:section>
      </p14:sectionLst>
    </p:ext>
    <p:ext uri="{EFAFB233-063F-42B5-8137-9DF3F51BA10A}">
      <p15:sldGuideLst xmlns:p15="http://schemas.microsoft.com/office/powerpoint/2012/main">
        <p15:guide id="1" pos="5579"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9A9A"/>
    <a:srgbClr val="797777"/>
    <a:srgbClr val="5F5E5E"/>
    <a:srgbClr val="0061A1"/>
    <a:srgbClr val="E9510C"/>
    <a:srgbClr val="E9500E"/>
    <a:srgbClr val="EB5B25"/>
    <a:srgbClr val="0057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31" autoAdjust="0"/>
    <p:restoredTop sz="83538" autoAdjust="0"/>
  </p:normalViewPr>
  <p:slideViewPr>
    <p:cSldViewPr snapToGrid="0">
      <p:cViewPr varScale="1">
        <p:scale>
          <a:sx n="86" d="100"/>
          <a:sy n="86" d="100"/>
        </p:scale>
        <p:origin x="498" y="96"/>
      </p:cViewPr>
      <p:guideLst>
        <p:guide pos="5579"/>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103629" tIns="51814" rIns="103629" bIns="51814" rtlCol="0"/>
          <a:lstStyle>
            <a:lvl1pPr algn="l">
              <a:defRPr sz="1400"/>
            </a:lvl1pPr>
          </a:lstStyle>
          <a:p>
            <a:endParaRPr lang="es-CL"/>
          </a:p>
        </p:txBody>
      </p:sp>
      <p:sp>
        <p:nvSpPr>
          <p:cNvPr id="3" name="Marcador de fecha 2"/>
          <p:cNvSpPr>
            <a:spLocks noGrp="1"/>
          </p:cNvSpPr>
          <p:nvPr>
            <p:ph type="dt" sz="quarter" idx="1"/>
          </p:nvPr>
        </p:nvSpPr>
        <p:spPr>
          <a:xfrm>
            <a:off x="3970938" y="0"/>
            <a:ext cx="3037840" cy="466434"/>
          </a:xfrm>
          <a:prstGeom prst="rect">
            <a:avLst/>
          </a:prstGeom>
        </p:spPr>
        <p:txBody>
          <a:bodyPr vert="horz" lIns="103629" tIns="51814" rIns="103629" bIns="51814" rtlCol="0"/>
          <a:lstStyle>
            <a:lvl1pPr algn="r">
              <a:defRPr sz="1400"/>
            </a:lvl1pPr>
          </a:lstStyle>
          <a:p>
            <a:fld id="{6370FB97-1023-448E-81CF-35666DC396D6}" type="datetimeFigureOut">
              <a:rPr lang="es-CL" smtClean="0"/>
              <a:t>26-09-2019</a:t>
            </a:fld>
            <a:endParaRPr lang="es-CL"/>
          </a:p>
        </p:txBody>
      </p:sp>
      <p:sp>
        <p:nvSpPr>
          <p:cNvPr id="4" name="Marcador de pie de página 3"/>
          <p:cNvSpPr>
            <a:spLocks noGrp="1"/>
          </p:cNvSpPr>
          <p:nvPr>
            <p:ph type="ftr" sz="quarter" idx="2"/>
          </p:nvPr>
        </p:nvSpPr>
        <p:spPr>
          <a:xfrm>
            <a:off x="0" y="8829967"/>
            <a:ext cx="3037840" cy="466434"/>
          </a:xfrm>
          <a:prstGeom prst="rect">
            <a:avLst/>
          </a:prstGeom>
        </p:spPr>
        <p:txBody>
          <a:bodyPr vert="horz" lIns="103629" tIns="51814" rIns="103629" bIns="51814" rtlCol="0" anchor="b"/>
          <a:lstStyle>
            <a:lvl1pPr algn="l">
              <a:defRPr sz="1400"/>
            </a:lvl1pPr>
          </a:lstStyle>
          <a:p>
            <a:endParaRPr lang="es-CL"/>
          </a:p>
        </p:txBody>
      </p:sp>
      <p:sp>
        <p:nvSpPr>
          <p:cNvPr id="5" name="Marcador de número de diapositiva 4"/>
          <p:cNvSpPr>
            <a:spLocks noGrp="1"/>
          </p:cNvSpPr>
          <p:nvPr>
            <p:ph type="sldNum" sz="quarter" idx="3"/>
          </p:nvPr>
        </p:nvSpPr>
        <p:spPr>
          <a:xfrm>
            <a:off x="3970938" y="8829967"/>
            <a:ext cx="3037840" cy="466434"/>
          </a:xfrm>
          <a:prstGeom prst="rect">
            <a:avLst/>
          </a:prstGeom>
        </p:spPr>
        <p:txBody>
          <a:bodyPr vert="horz" lIns="103629" tIns="51814" rIns="103629" bIns="51814" rtlCol="0" anchor="b"/>
          <a:lstStyle>
            <a:lvl1pPr algn="r">
              <a:defRPr sz="1400"/>
            </a:lvl1pPr>
          </a:lstStyle>
          <a:p>
            <a:fld id="{DB01B79A-D0E7-4230-A36D-4909FB4EF1A8}" type="slidenum">
              <a:rPr lang="es-CL" smtClean="0"/>
              <a:t>‹Nº›</a:t>
            </a:fld>
            <a:endParaRPr lang="es-CL"/>
          </a:p>
        </p:txBody>
      </p:sp>
    </p:spTree>
    <p:extLst>
      <p:ext uri="{BB962C8B-B14F-4D97-AF65-F5344CB8AC3E}">
        <p14:creationId xmlns:p14="http://schemas.microsoft.com/office/powerpoint/2010/main" val="3319376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103629" tIns="51814" rIns="103629" bIns="51814" rtlCol="0"/>
          <a:lstStyle>
            <a:lvl1pPr algn="l">
              <a:defRPr sz="1400"/>
            </a:lvl1pPr>
          </a:lstStyle>
          <a:p>
            <a:endParaRPr lang="es-CL"/>
          </a:p>
        </p:txBody>
      </p:sp>
      <p:sp>
        <p:nvSpPr>
          <p:cNvPr id="3" name="Marcador de fecha 2"/>
          <p:cNvSpPr>
            <a:spLocks noGrp="1"/>
          </p:cNvSpPr>
          <p:nvPr>
            <p:ph type="dt" idx="1"/>
          </p:nvPr>
        </p:nvSpPr>
        <p:spPr>
          <a:xfrm>
            <a:off x="3970938" y="0"/>
            <a:ext cx="3037840" cy="466434"/>
          </a:xfrm>
          <a:prstGeom prst="rect">
            <a:avLst/>
          </a:prstGeom>
        </p:spPr>
        <p:txBody>
          <a:bodyPr vert="horz" lIns="103629" tIns="51814" rIns="103629" bIns="51814" rtlCol="0"/>
          <a:lstStyle>
            <a:lvl1pPr algn="r">
              <a:defRPr sz="1400"/>
            </a:lvl1pPr>
          </a:lstStyle>
          <a:p>
            <a:fld id="{66E77CE6-FE10-4D99-98BB-1DB97F5C474A}" type="datetimeFigureOut">
              <a:rPr lang="es-CL" smtClean="0"/>
              <a:t>26-09-2019</a:t>
            </a:fld>
            <a:endParaRPr lang="es-CL"/>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103629" tIns="51814" rIns="103629" bIns="51814" rtlCol="0" anchor="ctr"/>
          <a:lstStyle/>
          <a:p>
            <a:endParaRPr lang="es-CL"/>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103629" tIns="51814" rIns="103629" bIns="51814"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829967"/>
            <a:ext cx="3037840" cy="466434"/>
          </a:xfrm>
          <a:prstGeom prst="rect">
            <a:avLst/>
          </a:prstGeom>
        </p:spPr>
        <p:txBody>
          <a:bodyPr vert="horz" lIns="103629" tIns="51814" rIns="103629" bIns="51814" rtlCol="0" anchor="b"/>
          <a:lstStyle>
            <a:lvl1pPr algn="l">
              <a:defRPr sz="1400"/>
            </a:lvl1pPr>
          </a:lstStyle>
          <a:p>
            <a:endParaRPr lang="es-CL"/>
          </a:p>
        </p:txBody>
      </p:sp>
      <p:sp>
        <p:nvSpPr>
          <p:cNvPr id="7" name="Marcador de número de diapositiva 6"/>
          <p:cNvSpPr>
            <a:spLocks noGrp="1"/>
          </p:cNvSpPr>
          <p:nvPr>
            <p:ph type="sldNum" sz="quarter" idx="5"/>
          </p:nvPr>
        </p:nvSpPr>
        <p:spPr>
          <a:xfrm>
            <a:off x="3970938" y="8829967"/>
            <a:ext cx="3037840" cy="466434"/>
          </a:xfrm>
          <a:prstGeom prst="rect">
            <a:avLst/>
          </a:prstGeom>
        </p:spPr>
        <p:txBody>
          <a:bodyPr vert="horz" lIns="103629" tIns="51814" rIns="103629" bIns="51814" rtlCol="0" anchor="b"/>
          <a:lstStyle>
            <a:lvl1pPr algn="r">
              <a:defRPr sz="1400"/>
            </a:lvl1pPr>
          </a:lstStyle>
          <a:p>
            <a:fld id="{DF04D1A5-22BB-43DA-8428-7EC42149257B}" type="slidenum">
              <a:rPr lang="es-CL" smtClean="0"/>
              <a:t>‹Nº›</a:t>
            </a:fld>
            <a:endParaRPr lang="es-CL"/>
          </a:p>
        </p:txBody>
      </p:sp>
    </p:spTree>
    <p:extLst>
      <p:ext uri="{BB962C8B-B14F-4D97-AF65-F5344CB8AC3E}">
        <p14:creationId xmlns:p14="http://schemas.microsoft.com/office/powerpoint/2010/main" val="2107680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6BCF1A37-9CC3-476A-AF31-908F62052D73}" type="slidenum">
              <a:rPr lang="es-CL" smtClean="0"/>
              <a:t>1</a:t>
            </a:fld>
            <a:endParaRPr lang="es-CL"/>
          </a:p>
        </p:txBody>
      </p:sp>
    </p:spTree>
    <p:extLst>
      <p:ext uri="{BB962C8B-B14F-4D97-AF65-F5344CB8AC3E}">
        <p14:creationId xmlns:p14="http://schemas.microsoft.com/office/powerpoint/2010/main" val="2535110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843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855289" indent="-328957">
              <a:defRPr>
                <a:solidFill>
                  <a:schemeClr val="tx1"/>
                </a:solidFill>
                <a:latin typeface="Verdana" panose="020B0604030504040204" pitchFamily="34" charset="0"/>
              </a:defRPr>
            </a:lvl2pPr>
            <a:lvl3pPr marL="1315828" indent="-263166">
              <a:defRPr>
                <a:solidFill>
                  <a:schemeClr val="tx1"/>
                </a:solidFill>
                <a:latin typeface="Verdana" panose="020B0604030504040204" pitchFamily="34" charset="0"/>
              </a:defRPr>
            </a:lvl3pPr>
            <a:lvl4pPr marL="1842160" indent="-263166">
              <a:defRPr>
                <a:solidFill>
                  <a:schemeClr val="tx1"/>
                </a:solidFill>
                <a:latin typeface="Verdana" panose="020B0604030504040204" pitchFamily="34" charset="0"/>
              </a:defRPr>
            </a:lvl4pPr>
            <a:lvl5pPr marL="2368492" indent="-263166">
              <a:defRPr>
                <a:solidFill>
                  <a:schemeClr val="tx1"/>
                </a:solidFill>
                <a:latin typeface="Verdana" panose="020B0604030504040204" pitchFamily="34" charset="0"/>
              </a:defRPr>
            </a:lvl5pPr>
            <a:lvl6pPr marL="2894823" indent="-263166" eaLnBrk="0" fontAlgn="base" hangingPunct="0">
              <a:spcBef>
                <a:spcPct val="0"/>
              </a:spcBef>
              <a:spcAft>
                <a:spcPct val="0"/>
              </a:spcAft>
              <a:defRPr>
                <a:solidFill>
                  <a:schemeClr val="tx1"/>
                </a:solidFill>
                <a:latin typeface="Verdana" panose="020B0604030504040204" pitchFamily="34" charset="0"/>
              </a:defRPr>
            </a:lvl6pPr>
            <a:lvl7pPr marL="3421154" indent="-263166" eaLnBrk="0" fontAlgn="base" hangingPunct="0">
              <a:spcBef>
                <a:spcPct val="0"/>
              </a:spcBef>
              <a:spcAft>
                <a:spcPct val="0"/>
              </a:spcAft>
              <a:defRPr>
                <a:solidFill>
                  <a:schemeClr val="tx1"/>
                </a:solidFill>
                <a:latin typeface="Verdana" panose="020B0604030504040204" pitchFamily="34" charset="0"/>
              </a:defRPr>
            </a:lvl7pPr>
            <a:lvl8pPr marL="3947486" indent="-263166" eaLnBrk="0" fontAlgn="base" hangingPunct="0">
              <a:spcBef>
                <a:spcPct val="0"/>
              </a:spcBef>
              <a:spcAft>
                <a:spcPct val="0"/>
              </a:spcAft>
              <a:defRPr>
                <a:solidFill>
                  <a:schemeClr val="tx1"/>
                </a:solidFill>
                <a:latin typeface="Verdana" panose="020B0604030504040204" pitchFamily="34" charset="0"/>
              </a:defRPr>
            </a:lvl8pPr>
            <a:lvl9pPr marL="4473817" indent="-263166" eaLnBrk="0" fontAlgn="base" hangingPunct="0">
              <a:spcBef>
                <a:spcPct val="0"/>
              </a:spcBef>
              <a:spcAft>
                <a:spcPct val="0"/>
              </a:spcAft>
              <a:defRPr>
                <a:solidFill>
                  <a:schemeClr val="tx1"/>
                </a:solidFill>
                <a:latin typeface="Verdana" panose="020B0604030504040204" pitchFamily="34" charset="0"/>
              </a:defRPr>
            </a:lvl9pPr>
          </a:lstStyle>
          <a:p>
            <a:fld id="{DE37BCEB-0B0B-432E-A710-59C9061E96F3}" type="slidenum">
              <a:rPr lang="es-CL" altLang="es-CL" smtClean="0">
                <a:solidFill>
                  <a:srgbClr val="000000"/>
                </a:solidFill>
              </a:rPr>
              <a:pPr/>
              <a:t>10</a:t>
            </a:fld>
            <a:endParaRPr lang="es-CL" altLang="es-CL" smtClean="0">
              <a:solidFill>
                <a:srgbClr val="000000"/>
              </a:solidFill>
            </a:endParaRPr>
          </a:p>
        </p:txBody>
      </p:sp>
    </p:spTree>
    <p:extLst>
      <p:ext uri="{BB962C8B-B14F-4D97-AF65-F5344CB8AC3E}">
        <p14:creationId xmlns:p14="http://schemas.microsoft.com/office/powerpoint/2010/main" val="2264147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DF04D1A5-22BB-43DA-8428-7EC42149257B}" type="slidenum">
              <a:rPr lang="es-CL" smtClean="0"/>
              <a:t>11</a:t>
            </a:fld>
            <a:endParaRPr lang="es-CL"/>
          </a:p>
        </p:txBody>
      </p:sp>
    </p:spTree>
    <p:extLst>
      <p:ext uri="{BB962C8B-B14F-4D97-AF65-F5344CB8AC3E}">
        <p14:creationId xmlns:p14="http://schemas.microsoft.com/office/powerpoint/2010/main" val="368320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DF04D1A5-22BB-43DA-8428-7EC42149257B}" type="slidenum">
              <a:rPr lang="es-CL" smtClean="0"/>
              <a:t>12</a:t>
            </a:fld>
            <a:endParaRPr lang="es-CL"/>
          </a:p>
        </p:txBody>
      </p:sp>
    </p:spTree>
    <p:extLst>
      <p:ext uri="{BB962C8B-B14F-4D97-AF65-F5344CB8AC3E}">
        <p14:creationId xmlns:p14="http://schemas.microsoft.com/office/powerpoint/2010/main" val="1984645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DF04D1A5-22BB-43DA-8428-7EC42149257B}" type="slidenum">
              <a:rPr lang="es-CL" smtClean="0"/>
              <a:t>13</a:t>
            </a:fld>
            <a:endParaRPr lang="es-CL"/>
          </a:p>
        </p:txBody>
      </p:sp>
    </p:spTree>
    <p:extLst>
      <p:ext uri="{BB962C8B-B14F-4D97-AF65-F5344CB8AC3E}">
        <p14:creationId xmlns:p14="http://schemas.microsoft.com/office/powerpoint/2010/main" val="1181432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843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855289" indent="-328957">
              <a:defRPr>
                <a:solidFill>
                  <a:schemeClr val="tx1"/>
                </a:solidFill>
                <a:latin typeface="Verdana" panose="020B0604030504040204" pitchFamily="34" charset="0"/>
              </a:defRPr>
            </a:lvl2pPr>
            <a:lvl3pPr marL="1315828" indent="-263166">
              <a:defRPr>
                <a:solidFill>
                  <a:schemeClr val="tx1"/>
                </a:solidFill>
                <a:latin typeface="Verdana" panose="020B0604030504040204" pitchFamily="34" charset="0"/>
              </a:defRPr>
            </a:lvl3pPr>
            <a:lvl4pPr marL="1842160" indent="-263166">
              <a:defRPr>
                <a:solidFill>
                  <a:schemeClr val="tx1"/>
                </a:solidFill>
                <a:latin typeface="Verdana" panose="020B0604030504040204" pitchFamily="34" charset="0"/>
              </a:defRPr>
            </a:lvl4pPr>
            <a:lvl5pPr marL="2368492" indent="-263166">
              <a:defRPr>
                <a:solidFill>
                  <a:schemeClr val="tx1"/>
                </a:solidFill>
                <a:latin typeface="Verdana" panose="020B0604030504040204" pitchFamily="34" charset="0"/>
              </a:defRPr>
            </a:lvl5pPr>
            <a:lvl6pPr marL="2894823" indent="-263166" eaLnBrk="0" fontAlgn="base" hangingPunct="0">
              <a:spcBef>
                <a:spcPct val="0"/>
              </a:spcBef>
              <a:spcAft>
                <a:spcPct val="0"/>
              </a:spcAft>
              <a:defRPr>
                <a:solidFill>
                  <a:schemeClr val="tx1"/>
                </a:solidFill>
                <a:latin typeface="Verdana" panose="020B0604030504040204" pitchFamily="34" charset="0"/>
              </a:defRPr>
            </a:lvl6pPr>
            <a:lvl7pPr marL="3421154" indent="-263166" eaLnBrk="0" fontAlgn="base" hangingPunct="0">
              <a:spcBef>
                <a:spcPct val="0"/>
              </a:spcBef>
              <a:spcAft>
                <a:spcPct val="0"/>
              </a:spcAft>
              <a:defRPr>
                <a:solidFill>
                  <a:schemeClr val="tx1"/>
                </a:solidFill>
                <a:latin typeface="Verdana" panose="020B0604030504040204" pitchFamily="34" charset="0"/>
              </a:defRPr>
            </a:lvl7pPr>
            <a:lvl8pPr marL="3947486" indent="-263166" eaLnBrk="0" fontAlgn="base" hangingPunct="0">
              <a:spcBef>
                <a:spcPct val="0"/>
              </a:spcBef>
              <a:spcAft>
                <a:spcPct val="0"/>
              </a:spcAft>
              <a:defRPr>
                <a:solidFill>
                  <a:schemeClr val="tx1"/>
                </a:solidFill>
                <a:latin typeface="Verdana" panose="020B0604030504040204" pitchFamily="34" charset="0"/>
              </a:defRPr>
            </a:lvl8pPr>
            <a:lvl9pPr marL="4473817" indent="-263166" eaLnBrk="0" fontAlgn="base" hangingPunct="0">
              <a:spcBef>
                <a:spcPct val="0"/>
              </a:spcBef>
              <a:spcAft>
                <a:spcPct val="0"/>
              </a:spcAft>
              <a:defRPr>
                <a:solidFill>
                  <a:schemeClr val="tx1"/>
                </a:solidFill>
                <a:latin typeface="Verdana" panose="020B0604030504040204" pitchFamily="34" charset="0"/>
              </a:defRPr>
            </a:lvl9pPr>
          </a:lstStyle>
          <a:p>
            <a:fld id="{DE37BCEB-0B0B-432E-A710-59C9061E96F3}" type="slidenum">
              <a:rPr lang="es-CL" altLang="es-CL" smtClean="0">
                <a:solidFill>
                  <a:srgbClr val="000000"/>
                </a:solidFill>
              </a:rPr>
              <a:pPr/>
              <a:t>14</a:t>
            </a:fld>
            <a:endParaRPr lang="es-CL" altLang="es-CL" smtClean="0">
              <a:solidFill>
                <a:srgbClr val="000000"/>
              </a:solidFill>
            </a:endParaRPr>
          </a:p>
        </p:txBody>
      </p:sp>
    </p:spTree>
    <p:extLst>
      <p:ext uri="{BB962C8B-B14F-4D97-AF65-F5344CB8AC3E}">
        <p14:creationId xmlns:p14="http://schemas.microsoft.com/office/powerpoint/2010/main" val="3051190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DF04D1A5-22BB-43DA-8428-7EC42149257B}" type="slidenum">
              <a:rPr lang="es-CL" smtClean="0"/>
              <a:t>15</a:t>
            </a:fld>
            <a:endParaRPr lang="es-CL"/>
          </a:p>
        </p:txBody>
      </p:sp>
    </p:spTree>
    <p:extLst>
      <p:ext uri="{BB962C8B-B14F-4D97-AF65-F5344CB8AC3E}">
        <p14:creationId xmlns:p14="http://schemas.microsoft.com/office/powerpoint/2010/main" val="3592575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DF04D1A5-22BB-43DA-8428-7EC42149257B}" type="slidenum">
              <a:rPr lang="es-CL" smtClean="0"/>
              <a:t>16</a:t>
            </a:fld>
            <a:endParaRPr lang="es-CL"/>
          </a:p>
        </p:txBody>
      </p:sp>
    </p:spTree>
    <p:extLst>
      <p:ext uri="{BB962C8B-B14F-4D97-AF65-F5344CB8AC3E}">
        <p14:creationId xmlns:p14="http://schemas.microsoft.com/office/powerpoint/2010/main" val="2173994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DF04D1A5-22BB-43DA-8428-7EC42149257B}" type="slidenum">
              <a:rPr lang="es-CL" smtClean="0"/>
              <a:t>17</a:t>
            </a:fld>
            <a:endParaRPr lang="es-CL"/>
          </a:p>
        </p:txBody>
      </p:sp>
    </p:spTree>
    <p:extLst>
      <p:ext uri="{BB962C8B-B14F-4D97-AF65-F5344CB8AC3E}">
        <p14:creationId xmlns:p14="http://schemas.microsoft.com/office/powerpoint/2010/main" val="2496958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DF04D1A5-22BB-43DA-8428-7EC42149257B}" type="slidenum">
              <a:rPr lang="es-CL" smtClean="0"/>
              <a:t>18</a:t>
            </a:fld>
            <a:endParaRPr lang="es-CL"/>
          </a:p>
        </p:txBody>
      </p:sp>
    </p:spTree>
    <p:extLst>
      <p:ext uri="{BB962C8B-B14F-4D97-AF65-F5344CB8AC3E}">
        <p14:creationId xmlns:p14="http://schemas.microsoft.com/office/powerpoint/2010/main" val="1016249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DF04D1A5-22BB-43DA-8428-7EC42149257B}" type="slidenum">
              <a:rPr lang="es-CL" smtClean="0"/>
              <a:t>19</a:t>
            </a:fld>
            <a:endParaRPr lang="es-CL"/>
          </a:p>
        </p:txBody>
      </p:sp>
    </p:spTree>
    <p:extLst>
      <p:ext uri="{BB962C8B-B14F-4D97-AF65-F5344CB8AC3E}">
        <p14:creationId xmlns:p14="http://schemas.microsoft.com/office/powerpoint/2010/main" val="2805203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pPr>
              <a:defRPr/>
            </a:pPr>
            <a:fld id="{8656C87E-5488-4B89-AEB1-C3C131063E72}" type="slidenum">
              <a:rPr lang="es-CL" smtClean="0"/>
              <a:pPr>
                <a:defRPr/>
              </a:pPr>
              <a:t>2</a:t>
            </a:fld>
            <a:endParaRPr lang="es-CL" dirty="0"/>
          </a:p>
        </p:txBody>
      </p:sp>
    </p:spTree>
    <p:extLst>
      <p:ext uri="{BB962C8B-B14F-4D97-AF65-F5344CB8AC3E}">
        <p14:creationId xmlns:p14="http://schemas.microsoft.com/office/powerpoint/2010/main" val="2717608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DF04D1A5-22BB-43DA-8428-7EC42149257B}" type="slidenum">
              <a:rPr lang="es-CL" smtClean="0"/>
              <a:t>20</a:t>
            </a:fld>
            <a:endParaRPr lang="es-CL"/>
          </a:p>
        </p:txBody>
      </p:sp>
    </p:spTree>
    <p:extLst>
      <p:ext uri="{BB962C8B-B14F-4D97-AF65-F5344CB8AC3E}">
        <p14:creationId xmlns:p14="http://schemas.microsoft.com/office/powerpoint/2010/main" val="3775252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DF04D1A5-22BB-43DA-8428-7EC42149257B}" type="slidenum">
              <a:rPr lang="es-CL" smtClean="0"/>
              <a:t>21</a:t>
            </a:fld>
            <a:endParaRPr lang="es-CL"/>
          </a:p>
        </p:txBody>
      </p:sp>
    </p:spTree>
    <p:extLst>
      <p:ext uri="{BB962C8B-B14F-4D97-AF65-F5344CB8AC3E}">
        <p14:creationId xmlns:p14="http://schemas.microsoft.com/office/powerpoint/2010/main" val="230352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DF04D1A5-22BB-43DA-8428-7EC42149257B}" type="slidenum">
              <a:rPr lang="es-CL" smtClean="0"/>
              <a:t>22</a:t>
            </a:fld>
            <a:endParaRPr lang="es-CL"/>
          </a:p>
        </p:txBody>
      </p:sp>
    </p:spTree>
    <p:extLst>
      <p:ext uri="{BB962C8B-B14F-4D97-AF65-F5344CB8AC3E}">
        <p14:creationId xmlns:p14="http://schemas.microsoft.com/office/powerpoint/2010/main" val="2642903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DF04D1A5-22BB-43DA-8428-7EC42149257B}" type="slidenum">
              <a:rPr lang="es-CL" smtClean="0"/>
              <a:t>23</a:t>
            </a:fld>
            <a:endParaRPr lang="es-CL"/>
          </a:p>
        </p:txBody>
      </p:sp>
    </p:spTree>
    <p:extLst>
      <p:ext uri="{BB962C8B-B14F-4D97-AF65-F5344CB8AC3E}">
        <p14:creationId xmlns:p14="http://schemas.microsoft.com/office/powerpoint/2010/main" val="2768585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DF04D1A5-22BB-43DA-8428-7EC42149257B}" type="slidenum">
              <a:rPr lang="es-CL" smtClean="0"/>
              <a:t>24</a:t>
            </a:fld>
            <a:endParaRPr lang="es-CL"/>
          </a:p>
        </p:txBody>
      </p:sp>
    </p:spTree>
    <p:extLst>
      <p:ext uri="{BB962C8B-B14F-4D97-AF65-F5344CB8AC3E}">
        <p14:creationId xmlns:p14="http://schemas.microsoft.com/office/powerpoint/2010/main" val="3195905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843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855289" indent="-328957">
              <a:defRPr>
                <a:solidFill>
                  <a:schemeClr val="tx1"/>
                </a:solidFill>
                <a:latin typeface="Verdana" panose="020B0604030504040204" pitchFamily="34" charset="0"/>
              </a:defRPr>
            </a:lvl2pPr>
            <a:lvl3pPr marL="1315828" indent="-263166">
              <a:defRPr>
                <a:solidFill>
                  <a:schemeClr val="tx1"/>
                </a:solidFill>
                <a:latin typeface="Verdana" panose="020B0604030504040204" pitchFamily="34" charset="0"/>
              </a:defRPr>
            </a:lvl3pPr>
            <a:lvl4pPr marL="1842160" indent="-263166">
              <a:defRPr>
                <a:solidFill>
                  <a:schemeClr val="tx1"/>
                </a:solidFill>
                <a:latin typeface="Verdana" panose="020B0604030504040204" pitchFamily="34" charset="0"/>
              </a:defRPr>
            </a:lvl4pPr>
            <a:lvl5pPr marL="2368492" indent="-263166">
              <a:defRPr>
                <a:solidFill>
                  <a:schemeClr val="tx1"/>
                </a:solidFill>
                <a:latin typeface="Verdana" panose="020B0604030504040204" pitchFamily="34" charset="0"/>
              </a:defRPr>
            </a:lvl5pPr>
            <a:lvl6pPr marL="2894823" indent="-263166" eaLnBrk="0" fontAlgn="base" hangingPunct="0">
              <a:spcBef>
                <a:spcPct val="0"/>
              </a:spcBef>
              <a:spcAft>
                <a:spcPct val="0"/>
              </a:spcAft>
              <a:defRPr>
                <a:solidFill>
                  <a:schemeClr val="tx1"/>
                </a:solidFill>
                <a:latin typeface="Verdana" panose="020B0604030504040204" pitchFamily="34" charset="0"/>
              </a:defRPr>
            </a:lvl6pPr>
            <a:lvl7pPr marL="3421154" indent="-263166" eaLnBrk="0" fontAlgn="base" hangingPunct="0">
              <a:spcBef>
                <a:spcPct val="0"/>
              </a:spcBef>
              <a:spcAft>
                <a:spcPct val="0"/>
              </a:spcAft>
              <a:defRPr>
                <a:solidFill>
                  <a:schemeClr val="tx1"/>
                </a:solidFill>
                <a:latin typeface="Verdana" panose="020B0604030504040204" pitchFamily="34" charset="0"/>
              </a:defRPr>
            </a:lvl7pPr>
            <a:lvl8pPr marL="3947486" indent="-263166" eaLnBrk="0" fontAlgn="base" hangingPunct="0">
              <a:spcBef>
                <a:spcPct val="0"/>
              </a:spcBef>
              <a:spcAft>
                <a:spcPct val="0"/>
              </a:spcAft>
              <a:defRPr>
                <a:solidFill>
                  <a:schemeClr val="tx1"/>
                </a:solidFill>
                <a:latin typeface="Verdana" panose="020B0604030504040204" pitchFamily="34" charset="0"/>
              </a:defRPr>
            </a:lvl8pPr>
            <a:lvl9pPr marL="4473817" indent="-263166" eaLnBrk="0" fontAlgn="base" hangingPunct="0">
              <a:spcBef>
                <a:spcPct val="0"/>
              </a:spcBef>
              <a:spcAft>
                <a:spcPct val="0"/>
              </a:spcAft>
              <a:defRPr>
                <a:solidFill>
                  <a:schemeClr val="tx1"/>
                </a:solidFill>
                <a:latin typeface="Verdana" panose="020B0604030504040204" pitchFamily="34" charset="0"/>
              </a:defRPr>
            </a:lvl9pPr>
          </a:lstStyle>
          <a:p>
            <a:fld id="{DE37BCEB-0B0B-432E-A710-59C9061E96F3}" type="slidenum">
              <a:rPr lang="es-CL" altLang="es-CL" smtClean="0">
                <a:solidFill>
                  <a:srgbClr val="000000"/>
                </a:solidFill>
              </a:rPr>
              <a:pPr/>
              <a:t>25</a:t>
            </a:fld>
            <a:endParaRPr lang="es-CL" altLang="es-CL" smtClean="0">
              <a:solidFill>
                <a:srgbClr val="000000"/>
              </a:solidFill>
            </a:endParaRPr>
          </a:p>
        </p:txBody>
      </p:sp>
    </p:spTree>
    <p:extLst>
      <p:ext uri="{BB962C8B-B14F-4D97-AF65-F5344CB8AC3E}">
        <p14:creationId xmlns:p14="http://schemas.microsoft.com/office/powerpoint/2010/main" val="31616769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DF04D1A5-22BB-43DA-8428-7EC42149257B}" type="slidenum">
              <a:rPr lang="es-CL" smtClean="0"/>
              <a:t>26</a:t>
            </a:fld>
            <a:endParaRPr lang="es-CL"/>
          </a:p>
        </p:txBody>
      </p:sp>
    </p:spTree>
    <p:extLst>
      <p:ext uri="{BB962C8B-B14F-4D97-AF65-F5344CB8AC3E}">
        <p14:creationId xmlns:p14="http://schemas.microsoft.com/office/powerpoint/2010/main" val="7235748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DF04D1A5-22BB-43DA-8428-7EC42149257B}" type="slidenum">
              <a:rPr lang="es-CL" smtClean="0"/>
              <a:t>27</a:t>
            </a:fld>
            <a:endParaRPr lang="es-CL"/>
          </a:p>
        </p:txBody>
      </p:sp>
    </p:spTree>
    <p:extLst>
      <p:ext uri="{BB962C8B-B14F-4D97-AF65-F5344CB8AC3E}">
        <p14:creationId xmlns:p14="http://schemas.microsoft.com/office/powerpoint/2010/main" val="2643191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6BCF1A37-9CC3-476A-AF31-908F62052D73}" type="slidenum">
              <a:rPr lang="es-CL" smtClean="0"/>
              <a:t>28</a:t>
            </a:fld>
            <a:endParaRPr lang="es-CL"/>
          </a:p>
        </p:txBody>
      </p:sp>
    </p:spTree>
    <p:extLst>
      <p:ext uri="{BB962C8B-B14F-4D97-AF65-F5344CB8AC3E}">
        <p14:creationId xmlns:p14="http://schemas.microsoft.com/office/powerpoint/2010/main" val="190676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DF04D1A5-22BB-43DA-8428-7EC42149257B}" type="slidenum">
              <a:rPr lang="es-CL" smtClean="0"/>
              <a:t>3</a:t>
            </a:fld>
            <a:endParaRPr lang="es-CL"/>
          </a:p>
        </p:txBody>
      </p:sp>
    </p:spTree>
    <p:extLst>
      <p:ext uri="{BB962C8B-B14F-4D97-AF65-F5344CB8AC3E}">
        <p14:creationId xmlns:p14="http://schemas.microsoft.com/office/powerpoint/2010/main" val="2291518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843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855289" indent="-328957">
              <a:defRPr>
                <a:solidFill>
                  <a:schemeClr val="tx1"/>
                </a:solidFill>
                <a:latin typeface="Verdana" panose="020B0604030504040204" pitchFamily="34" charset="0"/>
              </a:defRPr>
            </a:lvl2pPr>
            <a:lvl3pPr marL="1315828" indent="-263166">
              <a:defRPr>
                <a:solidFill>
                  <a:schemeClr val="tx1"/>
                </a:solidFill>
                <a:latin typeface="Verdana" panose="020B0604030504040204" pitchFamily="34" charset="0"/>
              </a:defRPr>
            </a:lvl3pPr>
            <a:lvl4pPr marL="1842160" indent="-263166">
              <a:defRPr>
                <a:solidFill>
                  <a:schemeClr val="tx1"/>
                </a:solidFill>
                <a:latin typeface="Verdana" panose="020B0604030504040204" pitchFamily="34" charset="0"/>
              </a:defRPr>
            </a:lvl4pPr>
            <a:lvl5pPr marL="2368492" indent="-263166">
              <a:defRPr>
                <a:solidFill>
                  <a:schemeClr val="tx1"/>
                </a:solidFill>
                <a:latin typeface="Verdana" panose="020B0604030504040204" pitchFamily="34" charset="0"/>
              </a:defRPr>
            </a:lvl5pPr>
            <a:lvl6pPr marL="2894823" indent="-263166" eaLnBrk="0" fontAlgn="base" hangingPunct="0">
              <a:spcBef>
                <a:spcPct val="0"/>
              </a:spcBef>
              <a:spcAft>
                <a:spcPct val="0"/>
              </a:spcAft>
              <a:defRPr>
                <a:solidFill>
                  <a:schemeClr val="tx1"/>
                </a:solidFill>
                <a:latin typeface="Verdana" panose="020B0604030504040204" pitchFamily="34" charset="0"/>
              </a:defRPr>
            </a:lvl6pPr>
            <a:lvl7pPr marL="3421154" indent="-263166" eaLnBrk="0" fontAlgn="base" hangingPunct="0">
              <a:spcBef>
                <a:spcPct val="0"/>
              </a:spcBef>
              <a:spcAft>
                <a:spcPct val="0"/>
              </a:spcAft>
              <a:defRPr>
                <a:solidFill>
                  <a:schemeClr val="tx1"/>
                </a:solidFill>
                <a:latin typeface="Verdana" panose="020B0604030504040204" pitchFamily="34" charset="0"/>
              </a:defRPr>
            </a:lvl7pPr>
            <a:lvl8pPr marL="3947486" indent="-263166" eaLnBrk="0" fontAlgn="base" hangingPunct="0">
              <a:spcBef>
                <a:spcPct val="0"/>
              </a:spcBef>
              <a:spcAft>
                <a:spcPct val="0"/>
              </a:spcAft>
              <a:defRPr>
                <a:solidFill>
                  <a:schemeClr val="tx1"/>
                </a:solidFill>
                <a:latin typeface="Verdana" panose="020B0604030504040204" pitchFamily="34" charset="0"/>
              </a:defRPr>
            </a:lvl8pPr>
            <a:lvl9pPr marL="4473817" indent="-263166" eaLnBrk="0" fontAlgn="base" hangingPunct="0">
              <a:spcBef>
                <a:spcPct val="0"/>
              </a:spcBef>
              <a:spcAft>
                <a:spcPct val="0"/>
              </a:spcAft>
              <a:defRPr>
                <a:solidFill>
                  <a:schemeClr val="tx1"/>
                </a:solidFill>
                <a:latin typeface="Verdana" panose="020B0604030504040204" pitchFamily="34" charset="0"/>
              </a:defRPr>
            </a:lvl9pPr>
          </a:lstStyle>
          <a:p>
            <a:fld id="{DE37BCEB-0B0B-432E-A710-59C9061E96F3}" type="slidenum">
              <a:rPr lang="es-CL" altLang="es-CL" smtClean="0">
                <a:solidFill>
                  <a:srgbClr val="000000"/>
                </a:solidFill>
              </a:rPr>
              <a:pPr/>
              <a:t>4</a:t>
            </a:fld>
            <a:endParaRPr lang="es-CL" altLang="es-CL" smtClean="0">
              <a:solidFill>
                <a:srgbClr val="000000"/>
              </a:solidFill>
            </a:endParaRPr>
          </a:p>
        </p:txBody>
      </p:sp>
    </p:spTree>
    <p:extLst>
      <p:ext uri="{BB962C8B-B14F-4D97-AF65-F5344CB8AC3E}">
        <p14:creationId xmlns:p14="http://schemas.microsoft.com/office/powerpoint/2010/main" val="3782139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DF04D1A5-22BB-43DA-8428-7EC42149257B}" type="slidenum">
              <a:rPr lang="es-CL" smtClean="0"/>
              <a:t>5</a:t>
            </a:fld>
            <a:endParaRPr lang="es-CL"/>
          </a:p>
        </p:txBody>
      </p:sp>
    </p:spTree>
    <p:extLst>
      <p:ext uri="{BB962C8B-B14F-4D97-AF65-F5344CB8AC3E}">
        <p14:creationId xmlns:p14="http://schemas.microsoft.com/office/powerpoint/2010/main" val="52365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1843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855289" indent="-328957">
              <a:defRPr>
                <a:solidFill>
                  <a:schemeClr val="tx1"/>
                </a:solidFill>
                <a:latin typeface="Verdana" panose="020B0604030504040204" pitchFamily="34" charset="0"/>
              </a:defRPr>
            </a:lvl2pPr>
            <a:lvl3pPr marL="1315828" indent="-263166">
              <a:defRPr>
                <a:solidFill>
                  <a:schemeClr val="tx1"/>
                </a:solidFill>
                <a:latin typeface="Verdana" panose="020B0604030504040204" pitchFamily="34" charset="0"/>
              </a:defRPr>
            </a:lvl3pPr>
            <a:lvl4pPr marL="1842160" indent="-263166">
              <a:defRPr>
                <a:solidFill>
                  <a:schemeClr val="tx1"/>
                </a:solidFill>
                <a:latin typeface="Verdana" panose="020B0604030504040204" pitchFamily="34" charset="0"/>
              </a:defRPr>
            </a:lvl4pPr>
            <a:lvl5pPr marL="2368492" indent="-263166">
              <a:defRPr>
                <a:solidFill>
                  <a:schemeClr val="tx1"/>
                </a:solidFill>
                <a:latin typeface="Verdana" panose="020B0604030504040204" pitchFamily="34" charset="0"/>
              </a:defRPr>
            </a:lvl5pPr>
            <a:lvl6pPr marL="2894823" indent="-263166" eaLnBrk="0" fontAlgn="base" hangingPunct="0">
              <a:spcBef>
                <a:spcPct val="0"/>
              </a:spcBef>
              <a:spcAft>
                <a:spcPct val="0"/>
              </a:spcAft>
              <a:defRPr>
                <a:solidFill>
                  <a:schemeClr val="tx1"/>
                </a:solidFill>
                <a:latin typeface="Verdana" panose="020B0604030504040204" pitchFamily="34" charset="0"/>
              </a:defRPr>
            </a:lvl6pPr>
            <a:lvl7pPr marL="3421154" indent="-263166" eaLnBrk="0" fontAlgn="base" hangingPunct="0">
              <a:spcBef>
                <a:spcPct val="0"/>
              </a:spcBef>
              <a:spcAft>
                <a:spcPct val="0"/>
              </a:spcAft>
              <a:defRPr>
                <a:solidFill>
                  <a:schemeClr val="tx1"/>
                </a:solidFill>
                <a:latin typeface="Verdana" panose="020B0604030504040204" pitchFamily="34" charset="0"/>
              </a:defRPr>
            </a:lvl7pPr>
            <a:lvl8pPr marL="3947486" indent="-263166" eaLnBrk="0" fontAlgn="base" hangingPunct="0">
              <a:spcBef>
                <a:spcPct val="0"/>
              </a:spcBef>
              <a:spcAft>
                <a:spcPct val="0"/>
              </a:spcAft>
              <a:defRPr>
                <a:solidFill>
                  <a:schemeClr val="tx1"/>
                </a:solidFill>
                <a:latin typeface="Verdana" panose="020B0604030504040204" pitchFamily="34" charset="0"/>
              </a:defRPr>
            </a:lvl8pPr>
            <a:lvl9pPr marL="4473817" indent="-263166" eaLnBrk="0" fontAlgn="base" hangingPunct="0">
              <a:spcBef>
                <a:spcPct val="0"/>
              </a:spcBef>
              <a:spcAft>
                <a:spcPct val="0"/>
              </a:spcAft>
              <a:defRPr>
                <a:solidFill>
                  <a:schemeClr val="tx1"/>
                </a:solidFill>
                <a:latin typeface="Verdana" panose="020B0604030504040204" pitchFamily="34" charset="0"/>
              </a:defRPr>
            </a:lvl9pPr>
          </a:lstStyle>
          <a:p>
            <a:fld id="{DE37BCEB-0B0B-432E-A710-59C9061E96F3}" type="slidenum">
              <a:rPr lang="es-CL" altLang="es-CL" smtClean="0">
                <a:solidFill>
                  <a:srgbClr val="000000"/>
                </a:solidFill>
              </a:rPr>
              <a:pPr/>
              <a:t>6</a:t>
            </a:fld>
            <a:endParaRPr lang="es-CL" altLang="es-CL" smtClean="0">
              <a:solidFill>
                <a:srgbClr val="000000"/>
              </a:solidFill>
            </a:endParaRPr>
          </a:p>
        </p:txBody>
      </p:sp>
    </p:spTree>
    <p:extLst>
      <p:ext uri="{BB962C8B-B14F-4D97-AF65-F5344CB8AC3E}">
        <p14:creationId xmlns:p14="http://schemas.microsoft.com/office/powerpoint/2010/main" val="217650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DF04D1A5-22BB-43DA-8428-7EC42149257B}" type="slidenum">
              <a:rPr lang="es-CL" smtClean="0"/>
              <a:t>7</a:t>
            </a:fld>
            <a:endParaRPr lang="es-CL"/>
          </a:p>
        </p:txBody>
      </p:sp>
    </p:spTree>
    <p:extLst>
      <p:ext uri="{BB962C8B-B14F-4D97-AF65-F5344CB8AC3E}">
        <p14:creationId xmlns:p14="http://schemas.microsoft.com/office/powerpoint/2010/main" val="3045731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DF04D1A5-22BB-43DA-8428-7EC42149257B}" type="slidenum">
              <a:rPr lang="es-CL" smtClean="0"/>
              <a:t>8</a:t>
            </a:fld>
            <a:endParaRPr lang="es-CL"/>
          </a:p>
        </p:txBody>
      </p:sp>
    </p:spTree>
    <p:extLst>
      <p:ext uri="{BB962C8B-B14F-4D97-AF65-F5344CB8AC3E}">
        <p14:creationId xmlns:p14="http://schemas.microsoft.com/office/powerpoint/2010/main" val="3355463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DF04D1A5-22BB-43DA-8428-7EC42149257B}" type="slidenum">
              <a:rPr lang="es-CL" smtClean="0"/>
              <a:t>9</a:t>
            </a:fld>
            <a:endParaRPr lang="es-CL"/>
          </a:p>
        </p:txBody>
      </p:sp>
    </p:spTree>
    <p:extLst>
      <p:ext uri="{BB962C8B-B14F-4D97-AF65-F5344CB8AC3E}">
        <p14:creationId xmlns:p14="http://schemas.microsoft.com/office/powerpoint/2010/main" val="1751619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s-CL"/>
          </a:p>
        </p:txBody>
      </p:sp>
      <p:sp>
        <p:nvSpPr>
          <p:cNvPr id="4" name="Marcador de fecha 3"/>
          <p:cNvSpPr>
            <a:spLocks noGrp="1"/>
          </p:cNvSpPr>
          <p:nvPr>
            <p:ph type="dt" sz="half" idx="10"/>
          </p:nvPr>
        </p:nvSpPr>
        <p:spPr/>
        <p:txBody>
          <a:bodyPr/>
          <a:lstStyle/>
          <a:p>
            <a:fld id="{0A8F2C92-0FA4-4318-9E85-8F278D5E704C}" type="datetime1">
              <a:rPr lang="es-CL" smtClean="0"/>
              <a:t>26-09-2019</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403EE764-2D7F-4FE1-ADC4-47742C1F2A52}" type="slidenum">
              <a:rPr lang="es-CL" smtClean="0"/>
              <a:t>‹Nº›</a:t>
            </a:fld>
            <a:endParaRPr lang="es-CL"/>
          </a:p>
        </p:txBody>
      </p:sp>
    </p:spTree>
    <p:extLst>
      <p:ext uri="{BB962C8B-B14F-4D97-AF65-F5344CB8AC3E}">
        <p14:creationId xmlns:p14="http://schemas.microsoft.com/office/powerpoint/2010/main" val="3867277665"/>
      </p:ext>
    </p:extLst>
  </p:cSld>
  <p:clrMapOvr>
    <a:masterClrMapping/>
  </p:clrMapOvr>
  <p:transition spd="slow">
    <p:pu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8030F3FA-013E-443A-A092-9E6BC48EE312}" type="datetime1">
              <a:rPr lang="es-CL" smtClean="0"/>
              <a:t>26-09-2019</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403EE764-2D7F-4FE1-ADC4-47742C1F2A52}" type="slidenum">
              <a:rPr lang="es-CL" smtClean="0"/>
              <a:t>‹Nº›</a:t>
            </a:fld>
            <a:endParaRPr lang="es-CL"/>
          </a:p>
        </p:txBody>
      </p:sp>
    </p:spTree>
    <p:extLst>
      <p:ext uri="{BB962C8B-B14F-4D97-AF65-F5344CB8AC3E}">
        <p14:creationId xmlns:p14="http://schemas.microsoft.com/office/powerpoint/2010/main" val="248024234"/>
      </p:ext>
    </p:extLst>
  </p:cSld>
  <p:clrMapOvr>
    <a:masterClrMapping/>
  </p:clrMapOvr>
  <p:transition spd="slow">
    <p:push/>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E9505CA1-007E-40D5-B674-F35365CF2703}" type="datetime1">
              <a:rPr lang="es-CL" smtClean="0"/>
              <a:t>26-09-2019</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403EE764-2D7F-4FE1-ADC4-47742C1F2A52}" type="slidenum">
              <a:rPr lang="es-CL" smtClean="0"/>
              <a:t>‹Nº›</a:t>
            </a:fld>
            <a:endParaRPr lang="es-CL"/>
          </a:p>
        </p:txBody>
      </p:sp>
    </p:spTree>
    <p:extLst>
      <p:ext uri="{BB962C8B-B14F-4D97-AF65-F5344CB8AC3E}">
        <p14:creationId xmlns:p14="http://schemas.microsoft.com/office/powerpoint/2010/main" val="289549071"/>
      </p:ext>
    </p:extLst>
  </p:cSld>
  <p:clrMapOvr>
    <a:masterClrMapping/>
  </p:clrMapOvr>
  <p:transition spd="slow">
    <p:push/>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3A695A50-0E9C-4ACB-8369-1C420232585F}" type="datetime1">
              <a:rPr lang="es-CL" smtClean="0"/>
              <a:t>26-09-2019</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403EE764-2D7F-4FE1-ADC4-47742C1F2A52}" type="slidenum">
              <a:rPr lang="es-CL" smtClean="0"/>
              <a:t>‹Nº›</a:t>
            </a:fld>
            <a:endParaRPr lang="es-CL"/>
          </a:p>
        </p:txBody>
      </p:sp>
    </p:spTree>
    <p:extLst>
      <p:ext uri="{BB962C8B-B14F-4D97-AF65-F5344CB8AC3E}">
        <p14:creationId xmlns:p14="http://schemas.microsoft.com/office/powerpoint/2010/main" val="3463915213"/>
      </p:ext>
    </p:extLst>
  </p:cSld>
  <p:clrMapOvr>
    <a:masterClrMapping/>
  </p:clrMapOvr>
  <p:transition spd="slow">
    <p:pu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D8A48068-44BB-42DC-BFE2-24AAB5C4FBBE}" type="datetime1">
              <a:rPr lang="es-CL" smtClean="0"/>
              <a:t>26-09-2019</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403EE764-2D7F-4FE1-ADC4-47742C1F2A52}" type="slidenum">
              <a:rPr lang="es-CL" smtClean="0"/>
              <a:t>‹Nº›</a:t>
            </a:fld>
            <a:endParaRPr lang="es-CL"/>
          </a:p>
        </p:txBody>
      </p:sp>
    </p:spTree>
    <p:extLst>
      <p:ext uri="{BB962C8B-B14F-4D97-AF65-F5344CB8AC3E}">
        <p14:creationId xmlns:p14="http://schemas.microsoft.com/office/powerpoint/2010/main" val="2250848373"/>
      </p:ext>
    </p:extLst>
  </p:cSld>
  <p:clrMapOvr>
    <a:masterClrMapping/>
  </p:clrMapOvr>
  <p:transition spd="slow">
    <p:pu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6286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46291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fld id="{4DD72E33-2200-4E08-B474-A26FAE96D8FB}" type="datetime1">
              <a:rPr lang="es-CL" smtClean="0"/>
              <a:t>26-09-2019</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403EE764-2D7F-4FE1-ADC4-47742C1F2A52}" type="slidenum">
              <a:rPr lang="es-CL" smtClean="0"/>
              <a:t>‹Nº›</a:t>
            </a:fld>
            <a:endParaRPr lang="es-CL"/>
          </a:p>
        </p:txBody>
      </p:sp>
    </p:spTree>
    <p:extLst>
      <p:ext uri="{BB962C8B-B14F-4D97-AF65-F5344CB8AC3E}">
        <p14:creationId xmlns:p14="http://schemas.microsoft.com/office/powerpoint/2010/main" val="3228082334"/>
      </p:ext>
    </p:extLst>
  </p:cSld>
  <p:clrMapOvr>
    <a:masterClrMapping/>
  </p:clrMapOvr>
  <p:transition spd="slow">
    <p:push/>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fld id="{F9FB00EF-B835-46A9-8683-63670B6C222E}" type="datetime1">
              <a:rPr lang="es-CL" smtClean="0"/>
              <a:t>26-09-2019</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403EE764-2D7F-4FE1-ADC4-47742C1F2A52}" type="slidenum">
              <a:rPr lang="es-CL" smtClean="0"/>
              <a:t>‹Nº›</a:t>
            </a:fld>
            <a:endParaRPr lang="es-CL"/>
          </a:p>
        </p:txBody>
      </p:sp>
    </p:spTree>
    <p:extLst>
      <p:ext uri="{BB962C8B-B14F-4D97-AF65-F5344CB8AC3E}">
        <p14:creationId xmlns:p14="http://schemas.microsoft.com/office/powerpoint/2010/main" val="3702604494"/>
      </p:ext>
    </p:extLst>
  </p:cSld>
  <p:clrMapOvr>
    <a:masterClrMapping/>
  </p:clrMapOvr>
  <p:transition spd="slow">
    <p:pu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299A11B9-20CE-48CB-93AC-0568354C8DDB}" type="datetime1">
              <a:rPr lang="es-CL" smtClean="0"/>
              <a:t>26-09-2019</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403EE764-2D7F-4FE1-ADC4-47742C1F2A52}" type="slidenum">
              <a:rPr lang="es-CL" smtClean="0"/>
              <a:t>‹Nº›</a:t>
            </a:fld>
            <a:endParaRPr lang="es-CL"/>
          </a:p>
        </p:txBody>
      </p:sp>
    </p:spTree>
    <p:extLst>
      <p:ext uri="{BB962C8B-B14F-4D97-AF65-F5344CB8AC3E}">
        <p14:creationId xmlns:p14="http://schemas.microsoft.com/office/powerpoint/2010/main" val="662415012"/>
      </p:ext>
    </p:extLst>
  </p:cSld>
  <p:clrMapOvr>
    <a:masterClrMapping/>
  </p:clrMapOvr>
  <p:transition spd="slow">
    <p:push/>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951073E-19FB-43CD-B7A3-652098EEEC2B}" type="datetime1">
              <a:rPr lang="es-CL" smtClean="0"/>
              <a:t>26-09-2019</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403EE764-2D7F-4FE1-ADC4-47742C1F2A52}" type="slidenum">
              <a:rPr lang="es-CL" smtClean="0"/>
              <a:t>‹Nº›</a:t>
            </a:fld>
            <a:endParaRPr lang="es-CL"/>
          </a:p>
        </p:txBody>
      </p:sp>
    </p:spTree>
    <p:extLst>
      <p:ext uri="{BB962C8B-B14F-4D97-AF65-F5344CB8AC3E}">
        <p14:creationId xmlns:p14="http://schemas.microsoft.com/office/powerpoint/2010/main" val="1802650631"/>
      </p:ext>
    </p:extLst>
  </p:cSld>
  <p:clrMapOvr>
    <a:masterClrMapping/>
  </p:clrMapOvr>
  <p:transition spd="slow">
    <p:pu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56A1AF6C-9871-4637-A56E-067D374BDEEB}" type="datetime1">
              <a:rPr lang="es-CL" smtClean="0"/>
              <a:t>26-09-2019</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403EE764-2D7F-4FE1-ADC4-47742C1F2A52}" type="slidenum">
              <a:rPr lang="es-CL" smtClean="0"/>
              <a:t>‹Nº›</a:t>
            </a:fld>
            <a:endParaRPr lang="es-CL"/>
          </a:p>
        </p:txBody>
      </p:sp>
    </p:spTree>
    <p:extLst>
      <p:ext uri="{BB962C8B-B14F-4D97-AF65-F5344CB8AC3E}">
        <p14:creationId xmlns:p14="http://schemas.microsoft.com/office/powerpoint/2010/main" val="1892791085"/>
      </p:ext>
    </p:extLst>
  </p:cSld>
  <p:clrMapOvr>
    <a:masterClrMapping/>
  </p:clrMapOvr>
  <p:transition spd="slow">
    <p:push/>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CL"/>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678EBAC4-3631-41DE-87A3-C6D528CF15E9}" type="datetime1">
              <a:rPr lang="es-CL" smtClean="0"/>
              <a:t>26-09-2019</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403EE764-2D7F-4FE1-ADC4-47742C1F2A52}" type="slidenum">
              <a:rPr lang="es-CL" smtClean="0"/>
              <a:t>‹Nº›</a:t>
            </a:fld>
            <a:endParaRPr lang="es-CL"/>
          </a:p>
        </p:txBody>
      </p:sp>
    </p:spTree>
    <p:extLst>
      <p:ext uri="{BB962C8B-B14F-4D97-AF65-F5344CB8AC3E}">
        <p14:creationId xmlns:p14="http://schemas.microsoft.com/office/powerpoint/2010/main" val="95117098"/>
      </p:ext>
    </p:extLst>
  </p:cSld>
  <p:clrMapOvr>
    <a:masterClrMapping/>
  </p:clrMapOvr>
  <p:transition spd="slow">
    <p:push/>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7E57AAA-A3F3-41F0-AA46-D66094BF700A}" type="datetime1">
              <a:rPr lang="es-CL" smtClean="0"/>
              <a:t>26-09-2019</a:t>
            </a:fld>
            <a:endParaRPr lang="es-CL"/>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03EE764-2D7F-4FE1-ADC4-47742C1F2A52}" type="slidenum">
              <a:rPr lang="es-CL" smtClean="0"/>
              <a:t>‹Nº›</a:t>
            </a:fld>
            <a:endParaRPr lang="es-CL"/>
          </a:p>
        </p:txBody>
      </p:sp>
    </p:spTree>
    <p:extLst>
      <p:ext uri="{BB962C8B-B14F-4D97-AF65-F5344CB8AC3E}">
        <p14:creationId xmlns:p14="http://schemas.microsoft.com/office/powerpoint/2010/main" val="8419021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p:transition>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C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6.emf"/><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8.emf"/><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rotWithShape="1">
          <a:blip r:embed="rId3">
            <a:extLst>
              <a:ext uri="{28A0092B-C50C-407E-A947-70E740481C1C}">
                <a14:useLocalDpi xmlns:a14="http://schemas.microsoft.com/office/drawing/2010/main" val="0"/>
              </a:ext>
            </a:extLst>
          </a:blip>
          <a:srcRect l="5412" r="5744"/>
          <a:stretch/>
        </p:blipFill>
        <p:spPr>
          <a:xfrm>
            <a:off x="-13648" y="-13648"/>
            <a:ext cx="9157648" cy="6871648"/>
          </a:xfrm>
          <a:prstGeom prst="rect">
            <a:avLst/>
          </a:prstGeom>
        </p:spPr>
      </p:pic>
      <p:sp>
        <p:nvSpPr>
          <p:cNvPr id="4" name="Marcador de número de diapositiva 3"/>
          <p:cNvSpPr>
            <a:spLocks noGrp="1"/>
          </p:cNvSpPr>
          <p:nvPr>
            <p:ph type="sldNum" sz="quarter" idx="12"/>
          </p:nvPr>
        </p:nvSpPr>
        <p:spPr/>
        <p:txBody>
          <a:bodyPr/>
          <a:lstStyle/>
          <a:p>
            <a:pPr>
              <a:defRPr/>
            </a:pPr>
            <a:fld id="{0E3DD305-3F35-4F17-9620-37838BB68E87}" type="slidenum">
              <a:rPr lang="es-CL" smtClean="0"/>
              <a:pPr>
                <a:defRPr/>
              </a:pPr>
              <a:t>1</a:t>
            </a:fld>
            <a:endParaRPr lang="es-CL" dirty="0"/>
          </a:p>
        </p:txBody>
      </p:sp>
      <p:sp>
        <p:nvSpPr>
          <p:cNvPr id="5" name="5 Marcador de número de diapositiva"/>
          <p:cNvSpPr txBox="1">
            <a:spLocks/>
          </p:cNvSpPr>
          <p:nvPr/>
        </p:nvSpPr>
        <p:spPr>
          <a:xfrm>
            <a:off x="7125407" y="6413171"/>
            <a:ext cx="1543050" cy="273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ES"/>
            </a:defPPr>
            <a:lvl1pPr algn="r" rtl="0" eaLnBrk="0" fontAlgn="base" hangingPunct="0">
              <a:spcBef>
                <a:spcPct val="20000"/>
              </a:spcBef>
              <a:spcAft>
                <a:spcPct val="0"/>
              </a:spcAft>
              <a:buChar char="•"/>
              <a:defRPr sz="3200" kern="1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9pPr>
          </a:lstStyle>
          <a:p>
            <a:pPr>
              <a:spcBef>
                <a:spcPct val="0"/>
              </a:spcBef>
              <a:buFontTx/>
              <a:buNone/>
            </a:pPr>
            <a:fld id="{B0EC4C3E-B9D7-4A6E-A676-DA5B0449283F}" type="slidenum">
              <a:rPr lang="es-ES" altLang="es-CL" sz="1050">
                <a:solidFill>
                  <a:schemeClr val="bg1"/>
                </a:solidFill>
              </a:rPr>
              <a:pPr>
                <a:spcBef>
                  <a:spcPct val="0"/>
                </a:spcBef>
                <a:buFontTx/>
                <a:buNone/>
              </a:pPr>
              <a:t>1</a:t>
            </a:fld>
            <a:endParaRPr lang="es-ES" altLang="es-CL" sz="1050" dirty="0">
              <a:solidFill>
                <a:schemeClr val="bg1"/>
              </a:solidFill>
            </a:endParaRPr>
          </a:p>
        </p:txBody>
      </p:sp>
      <p:pic>
        <p:nvPicPr>
          <p:cNvPr id="7" name="Imagen 6"/>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t="5591" b="38069"/>
          <a:stretch/>
        </p:blipFill>
        <p:spPr>
          <a:xfrm>
            <a:off x="-4454" y="4869160"/>
            <a:ext cx="9148454" cy="1999418"/>
          </a:xfrm>
          <a:prstGeom prst="rect">
            <a:avLst/>
          </a:prstGeom>
        </p:spPr>
      </p:pic>
      <p:sp>
        <p:nvSpPr>
          <p:cNvPr id="9" name="Rectángulo 8"/>
          <p:cNvSpPr/>
          <p:nvPr/>
        </p:nvSpPr>
        <p:spPr>
          <a:xfrm>
            <a:off x="8112643" y="6445171"/>
            <a:ext cx="852184" cy="423407"/>
          </a:xfrm>
          <a:prstGeom prst="rect">
            <a:avLst/>
          </a:prstGeom>
          <a:solidFill>
            <a:srgbClr val="E650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825" dirty="0" smtClean="0"/>
              <a:t>Septiembre</a:t>
            </a:r>
            <a:endParaRPr lang="es-CL" sz="825" dirty="0"/>
          </a:p>
          <a:p>
            <a:pPr algn="ctr"/>
            <a:r>
              <a:rPr lang="es-CL" sz="825" dirty="0" smtClean="0"/>
              <a:t>2019</a:t>
            </a:r>
            <a:endParaRPr lang="es-CL" sz="825" dirty="0"/>
          </a:p>
        </p:txBody>
      </p:sp>
      <p:sp>
        <p:nvSpPr>
          <p:cNvPr id="10" name="Rectángulo 9"/>
          <p:cNvSpPr/>
          <p:nvPr/>
        </p:nvSpPr>
        <p:spPr>
          <a:xfrm>
            <a:off x="813092" y="6583140"/>
            <a:ext cx="2055371" cy="207749"/>
          </a:xfrm>
          <a:prstGeom prst="rect">
            <a:avLst/>
          </a:prstGeom>
        </p:spPr>
        <p:txBody>
          <a:bodyPr wrap="none">
            <a:spAutoFit/>
          </a:bodyPr>
          <a:lstStyle/>
          <a:p>
            <a:r>
              <a:rPr lang="es-ES" sz="750" dirty="0">
                <a:solidFill>
                  <a:schemeClr val="accent5">
                    <a:lumMod val="40000"/>
                    <a:lumOff val="60000"/>
                  </a:schemeClr>
                </a:solidFill>
                <a:latin typeface="Arial" panose="020B0604020202020204" pitchFamily="34" charset="0"/>
                <a:cs typeface="Arial" panose="020B0604020202020204" pitchFamily="34" charset="0"/>
              </a:rPr>
              <a:t>Subdirección de Asistencia al Contribuyente</a:t>
            </a:r>
            <a:endParaRPr lang="es-CL" sz="750" dirty="0">
              <a:solidFill>
                <a:schemeClr val="accent5">
                  <a:lumMod val="40000"/>
                  <a:lumOff val="60000"/>
                </a:schemeClr>
              </a:solidFill>
            </a:endParaRPr>
          </a:p>
        </p:txBody>
      </p:sp>
      <p:sp>
        <p:nvSpPr>
          <p:cNvPr id="14" name="12 CuadroTexto"/>
          <p:cNvSpPr txBox="1">
            <a:spLocks noChangeArrowheads="1"/>
          </p:cNvSpPr>
          <p:nvPr/>
        </p:nvSpPr>
        <p:spPr bwMode="auto">
          <a:xfrm>
            <a:off x="813092" y="4863014"/>
            <a:ext cx="8223404" cy="1323439"/>
          </a:xfrm>
          <a:prstGeom prst="rect">
            <a:avLst/>
          </a:prstGeom>
          <a:noFill/>
          <a:ln w="9525">
            <a:noFill/>
            <a:miter lim="800000"/>
            <a:headEnd/>
            <a:tailEnd/>
          </a:ln>
        </p:spPr>
        <p:txBody>
          <a:bodyPr wrap="square">
            <a:spAutoFit/>
          </a:bodyPr>
          <a:lstStyle/>
          <a:p>
            <a:pPr>
              <a:defRPr/>
            </a:pPr>
            <a:r>
              <a:rPr lang="es-CL" sz="4000" b="1" dirty="0" smtClean="0">
                <a:solidFill>
                  <a:srgbClr val="FFFFFF"/>
                </a:solidFill>
                <a:latin typeface="Gill Sans MT" panose="020B0502020104020203" pitchFamily="34" charset="0"/>
              </a:rPr>
              <a:t>Cambio de Sujeto para el </a:t>
            </a:r>
          </a:p>
          <a:p>
            <a:pPr>
              <a:defRPr/>
            </a:pPr>
            <a:r>
              <a:rPr lang="es-CL" sz="4000" b="1" dirty="0" smtClean="0">
                <a:solidFill>
                  <a:srgbClr val="FFFFFF"/>
                </a:solidFill>
                <a:latin typeface="Gill Sans MT" panose="020B0502020104020203" pitchFamily="34" charset="0"/>
              </a:rPr>
              <a:t>Cumplimiento del IVA</a:t>
            </a:r>
            <a:endParaRPr lang="es-CL" sz="4000" b="1" dirty="0">
              <a:solidFill>
                <a:srgbClr val="FF0000"/>
              </a:solidFill>
              <a:latin typeface="Gill Sans MT" panose="020B0502020104020203" pitchFamily="34" charset="0"/>
            </a:endParaRPr>
          </a:p>
        </p:txBody>
      </p:sp>
      <p:pic>
        <p:nvPicPr>
          <p:cNvPr id="15" name="Imagen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2722" y="548680"/>
            <a:ext cx="2343414" cy="1064984"/>
          </a:xfrm>
          <a:prstGeom prst="rect">
            <a:avLst/>
          </a:prstGeom>
        </p:spPr>
      </p:pic>
    </p:spTree>
    <p:extLst>
      <p:ext uri="{BB962C8B-B14F-4D97-AF65-F5344CB8AC3E}">
        <p14:creationId xmlns:p14="http://schemas.microsoft.com/office/powerpoint/2010/main" val="2184376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n 3"/>
          <p:cNvPicPr>
            <a:picLocks noChangeAspect="1"/>
          </p:cNvPicPr>
          <p:nvPr/>
        </p:nvPicPr>
        <p:blipFill>
          <a:blip r:embed="rId3">
            <a:extLst>
              <a:ext uri="{28A0092B-C50C-407E-A947-70E740481C1C}">
                <a14:useLocalDpi xmlns:a14="http://schemas.microsoft.com/office/drawing/2010/main" val="0"/>
              </a:ext>
            </a:extLst>
          </a:blip>
          <a:srcRect r="10320"/>
          <a:stretch>
            <a:fillRect/>
          </a:stretch>
        </p:blipFill>
        <p:spPr bwMode="auto">
          <a:xfrm>
            <a:off x="-26988" y="0"/>
            <a:ext cx="9170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p:cNvSpPr/>
          <p:nvPr/>
        </p:nvSpPr>
        <p:spPr>
          <a:xfrm>
            <a:off x="-26988" y="0"/>
            <a:ext cx="4598988" cy="6858000"/>
          </a:xfrm>
          <a:prstGeom prst="rect">
            <a:avLst/>
          </a:prstGeom>
          <a:solidFill>
            <a:srgbClr val="002060">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sz="1600" dirty="0">
              <a:solidFill>
                <a:schemeClr val="bg1"/>
              </a:solidFill>
            </a:endParaRPr>
          </a:p>
        </p:txBody>
      </p:sp>
      <p:sp>
        <p:nvSpPr>
          <p:cNvPr id="3" name="2 CuadroTexto"/>
          <p:cNvSpPr txBox="1"/>
          <p:nvPr/>
        </p:nvSpPr>
        <p:spPr>
          <a:xfrm>
            <a:off x="179512" y="2798058"/>
            <a:ext cx="4680520" cy="1261884"/>
          </a:xfrm>
          <a:prstGeom prst="rect">
            <a:avLst/>
          </a:prstGeom>
          <a:noFill/>
        </p:spPr>
        <p:txBody>
          <a:bodyPr wrap="square" rtlCol="0">
            <a:spAutoFit/>
          </a:bodyPr>
          <a:lstStyle/>
          <a:p>
            <a:r>
              <a:rPr lang="es-CL" sz="3800" b="1" dirty="0" smtClean="0">
                <a:solidFill>
                  <a:schemeClr val="bg1"/>
                </a:solidFill>
                <a:latin typeface="Arial" panose="020B0604020202020204" pitchFamily="34" charset="0"/>
                <a:cs typeface="Arial" panose="020B0604020202020204" pitchFamily="34" charset="0"/>
              </a:rPr>
              <a:t>4.Publicación </a:t>
            </a:r>
          </a:p>
          <a:p>
            <a:r>
              <a:rPr lang="es-CL" sz="3800" b="1" dirty="0" smtClean="0">
                <a:solidFill>
                  <a:schemeClr val="bg1"/>
                </a:solidFill>
                <a:latin typeface="Arial" panose="020B0604020202020204" pitchFamily="34" charset="0"/>
                <a:cs typeface="Arial" panose="020B0604020202020204" pitchFamily="34" charset="0"/>
              </a:rPr>
              <a:t>de Nóminas</a:t>
            </a:r>
          </a:p>
        </p:txBody>
      </p:sp>
      <p:sp>
        <p:nvSpPr>
          <p:cNvPr id="2" name="Marcador de número de diapositiva 1"/>
          <p:cNvSpPr>
            <a:spLocks noGrp="1"/>
          </p:cNvSpPr>
          <p:nvPr>
            <p:ph type="sldNum" sz="quarter" idx="12"/>
          </p:nvPr>
        </p:nvSpPr>
        <p:spPr/>
        <p:txBody>
          <a:bodyPr/>
          <a:lstStyle/>
          <a:p>
            <a:pPr>
              <a:defRPr/>
            </a:pPr>
            <a:fld id="{8CC1170F-7A19-460D-9521-FE490A8CF6D5}" type="slidenum">
              <a:rPr lang="es-CL" smtClean="0"/>
              <a:pPr>
                <a:defRPr/>
              </a:pPr>
              <a:t>10</a:t>
            </a:fld>
            <a:endParaRPr lang="es-CL" dirty="0"/>
          </a:p>
        </p:txBody>
      </p:sp>
    </p:spTree>
    <p:extLst>
      <p:ext uri="{BB962C8B-B14F-4D97-AF65-F5344CB8AC3E}">
        <p14:creationId xmlns:p14="http://schemas.microsoft.com/office/powerpoint/2010/main" val="4123097785"/>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3" cstate="print">
            <a:extLst>
              <a:ext uri="{28A0092B-C50C-407E-A947-70E740481C1C}">
                <a14:useLocalDpi xmlns:a14="http://schemas.microsoft.com/office/drawing/2010/main" val="0"/>
              </a:ext>
            </a:extLst>
          </a:blip>
          <a:srcRect l="1190" t="32071" r="1086" b="58885"/>
          <a:stretch/>
        </p:blipFill>
        <p:spPr>
          <a:xfrm>
            <a:off x="1190873" y="1"/>
            <a:ext cx="7966075" cy="409149"/>
          </a:xfrm>
          <a:prstGeom prst="rect">
            <a:avLst/>
          </a:prstGeom>
        </p:spPr>
      </p:pic>
      <p:sp>
        <p:nvSpPr>
          <p:cNvPr id="6" name="Marcador de número de diapositiva 5"/>
          <p:cNvSpPr>
            <a:spLocks noGrp="1"/>
          </p:cNvSpPr>
          <p:nvPr>
            <p:ph type="sldNum" sz="quarter" idx="12"/>
          </p:nvPr>
        </p:nvSpPr>
        <p:spPr/>
        <p:txBody>
          <a:bodyPr/>
          <a:lstStyle/>
          <a:p>
            <a:fld id="{403EE764-2D7F-4FE1-ADC4-47742C1F2A52}" type="slidenum">
              <a:rPr lang="es-CL" smtClean="0"/>
              <a:t>11</a:t>
            </a:fld>
            <a:endParaRPr lang="es-CL"/>
          </a:p>
        </p:txBody>
      </p:sp>
      <p:sp>
        <p:nvSpPr>
          <p:cNvPr id="11" name="Rectángulo 10"/>
          <p:cNvSpPr/>
          <p:nvPr/>
        </p:nvSpPr>
        <p:spPr>
          <a:xfrm>
            <a:off x="1085972" y="566373"/>
            <a:ext cx="8162925" cy="4524315"/>
          </a:xfrm>
          <a:prstGeom prst="rect">
            <a:avLst/>
          </a:prstGeom>
        </p:spPr>
        <p:txBody>
          <a:bodyPr wrap="square">
            <a:spAutoFit/>
          </a:bodyPr>
          <a:lstStyle/>
          <a:p>
            <a:endParaRPr lang="es-CL" sz="1600" dirty="0" smtClean="0">
              <a:latin typeface="Arial" panose="020B0604020202020204" pitchFamily="34" charset="0"/>
              <a:cs typeface="Arial" panose="020B0604020202020204" pitchFamily="34" charset="0"/>
            </a:endParaRPr>
          </a:p>
          <a:p>
            <a:r>
              <a:rPr lang="es-CL" sz="1600" dirty="0" smtClean="0">
                <a:solidFill>
                  <a:srgbClr val="5F5E5E"/>
                </a:solidFill>
                <a:latin typeface="Arial" panose="020B0604020202020204" pitchFamily="34" charset="0"/>
                <a:cs typeface="Arial" panose="020B0604020202020204" pitchFamily="34" charset="0"/>
              </a:rPr>
              <a:t>Sitio </a:t>
            </a:r>
            <a:r>
              <a:rPr lang="es-CL" sz="1600" dirty="0">
                <a:solidFill>
                  <a:srgbClr val="5F5E5E"/>
                </a:solidFill>
                <a:latin typeface="Arial" panose="020B0604020202020204" pitchFamily="34" charset="0"/>
                <a:cs typeface="Arial" panose="020B0604020202020204" pitchFamily="34" charset="0"/>
              </a:rPr>
              <a:t>www.sii.cl</a:t>
            </a:r>
          </a:p>
          <a:p>
            <a:endParaRPr lang="es-CL" sz="1600" dirty="0">
              <a:solidFill>
                <a:srgbClr val="5F5E5E"/>
              </a:solidFill>
              <a:latin typeface="Arial" panose="020B0604020202020204" pitchFamily="34" charset="0"/>
              <a:cs typeface="Arial" panose="020B0604020202020204" pitchFamily="34" charset="0"/>
            </a:endParaRPr>
          </a:p>
          <a:p>
            <a:r>
              <a:rPr lang="es-CL" sz="1600" dirty="0">
                <a:solidFill>
                  <a:srgbClr val="5F5E5E"/>
                </a:solidFill>
                <a:latin typeface="Arial" panose="020B0604020202020204" pitchFamily="34" charset="0"/>
                <a:cs typeface="Arial" panose="020B0604020202020204" pitchFamily="34" charset="0"/>
              </a:rPr>
              <a:t>Nóminas a publicar:</a:t>
            </a:r>
          </a:p>
          <a:p>
            <a:endParaRPr lang="es-CL" sz="1600" dirty="0">
              <a:solidFill>
                <a:srgbClr val="5F5E5E"/>
              </a:solidFill>
              <a:latin typeface="Arial" panose="020B0604020202020204" pitchFamily="34" charset="0"/>
              <a:cs typeface="Arial" panose="020B0604020202020204" pitchFamily="34" charset="0"/>
            </a:endParaRPr>
          </a:p>
          <a:p>
            <a:pPr marL="285750" indent="-285750">
              <a:buClr>
                <a:srgbClr val="E9510C"/>
              </a:buClr>
              <a:buFont typeface="Arial" panose="020B0604020202020204" pitchFamily="34" charset="0"/>
              <a:buChar char="•"/>
            </a:pPr>
            <a:r>
              <a:rPr lang="es-CL" sz="1600" dirty="0" smtClean="0">
                <a:solidFill>
                  <a:srgbClr val="5F5E5E"/>
                </a:solidFill>
                <a:latin typeface="Arial" panose="020B0604020202020204" pitchFamily="34" charset="0"/>
                <a:cs typeface="Arial" panose="020B0604020202020204" pitchFamily="34" charset="0"/>
              </a:rPr>
              <a:t>	Nómina </a:t>
            </a:r>
            <a:r>
              <a:rPr lang="es-CL" sz="1600" dirty="0">
                <a:solidFill>
                  <a:srgbClr val="5F5E5E"/>
                </a:solidFill>
                <a:latin typeface="Arial" panose="020B0604020202020204" pitchFamily="34" charset="0"/>
                <a:cs typeface="Arial" panose="020B0604020202020204" pitchFamily="34" charset="0"/>
              </a:rPr>
              <a:t>de Agentes Retenedores</a:t>
            </a:r>
          </a:p>
          <a:p>
            <a:pPr marL="285750" indent="-285750">
              <a:buClr>
                <a:srgbClr val="E9510C"/>
              </a:buClr>
              <a:buFont typeface="Arial" panose="020B0604020202020204" pitchFamily="34" charset="0"/>
              <a:buChar char="•"/>
            </a:pPr>
            <a:endParaRPr lang="es-CL" sz="1600" dirty="0">
              <a:solidFill>
                <a:srgbClr val="5F5E5E"/>
              </a:solidFill>
              <a:latin typeface="Arial" panose="020B0604020202020204" pitchFamily="34" charset="0"/>
              <a:cs typeface="Arial" panose="020B0604020202020204" pitchFamily="34" charset="0"/>
            </a:endParaRPr>
          </a:p>
          <a:p>
            <a:pPr marL="285750" indent="-285750">
              <a:buClr>
                <a:srgbClr val="E9510C"/>
              </a:buClr>
              <a:buFont typeface="Arial" panose="020B0604020202020204" pitchFamily="34" charset="0"/>
              <a:buChar char="•"/>
            </a:pPr>
            <a:r>
              <a:rPr lang="es-CL" sz="1600" dirty="0" smtClean="0">
                <a:solidFill>
                  <a:srgbClr val="5F5E5E"/>
                </a:solidFill>
                <a:latin typeface="Arial" panose="020B0604020202020204" pitchFamily="34" charset="0"/>
                <a:cs typeface="Arial" panose="020B0604020202020204" pitchFamily="34" charset="0"/>
              </a:rPr>
              <a:t>	Nómina </a:t>
            </a:r>
            <a:r>
              <a:rPr lang="es-CL" sz="1600" dirty="0">
                <a:solidFill>
                  <a:srgbClr val="5F5E5E"/>
                </a:solidFill>
                <a:latin typeface="Arial" panose="020B0604020202020204" pitchFamily="34" charset="0"/>
                <a:cs typeface="Arial" panose="020B0604020202020204" pitchFamily="34" charset="0"/>
              </a:rPr>
              <a:t>de Contribuyentes Sujetos a Retención</a:t>
            </a:r>
          </a:p>
          <a:p>
            <a:endParaRPr lang="es-CL" sz="1600" dirty="0">
              <a:solidFill>
                <a:srgbClr val="5F5E5E"/>
              </a:solidFill>
              <a:latin typeface="Arial" panose="020B0604020202020204" pitchFamily="34" charset="0"/>
              <a:cs typeface="Arial" panose="020B0604020202020204" pitchFamily="34" charset="0"/>
            </a:endParaRPr>
          </a:p>
          <a:p>
            <a:endParaRPr lang="es-CL" sz="1600" dirty="0" smtClean="0">
              <a:solidFill>
                <a:srgbClr val="5F5E5E"/>
              </a:solidFill>
              <a:latin typeface="Arial" panose="020B0604020202020204" pitchFamily="34" charset="0"/>
              <a:cs typeface="Arial" panose="020B0604020202020204" pitchFamily="34" charset="0"/>
            </a:endParaRPr>
          </a:p>
          <a:p>
            <a:endParaRPr lang="es-CL" sz="1600" dirty="0">
              <a:solidFill>
                <a:srgbClr val="5F5E5E"/>
              </a:solidFill>
              <a:latin typeface="Arial" panose="020B0604020202020204" pitchFamily="34" charset="0"/>
              <a:cs typeface="Arial" panose="020B0604020202020204" pitchFamily="34" charset="0"/>
            </a:endParaRPr>
          </a:p>
          <a:p>
            <a:endParaRPr lang="es-CL" sz="1600" dirty="0" smtClean="0">
              <a:solidFill>
                <a:srgbClr val="5F5E5E"/>
              </a:solidFill>
              <a:latin typeface="Arial" panose="020B0604020202020204" pitchFamily="34" charset="0"/>
              <a:cs typeface="Arial" panose="020B0604020202020204" pitchFamily="34" charset="0"/>
            </a:endParaRPr>
          </a:p>
          <a:p>
            <a:endParaRPr lang="es-CL" sz="1600" dirty="0">
              <a:solidFill>
                <a:srgbClr val="5F5E5E"/>
              </a:solidFill>
              <a:latin typeface="Arial" panose="020B0604020202020204" pitchFamily="34" charset="0"/>
              <a:cs typeface="Arial" panose="020B0604020202020204" pitchFamily="34" charset="0"/>
            </a:endParaRPr>
          </a:p>
          <a:p>
            <a:endParaRPr lang="es-CL" sz="1600" dirty="0" smtClean="0">
              <a:solidFill>
                <a:srgbClr val="5F5E5E"/>
              </a:solidFill>
              <a:latin typeface="Arial" panose="020B0604020202020204" pitchFamily="34" charset="0"/>
              <a:cs typeface="Arial" panose="020B0604020202020204" pitchFamily="34" charset="0"/>
            </a:endParaRPr>
          </a:p>
          <a:p>
            <a:endParaRPr lang="es-CL" sz="1600" dirty="0">
              <a:solidFill>
                <a:srgbClr val="5F5E5E"/>
              </a:solidFill>
              <a:latin typeface="Arial" panose="020B0604020202020204" pitchFamily="34" charset="0"/>
              <a:cs typeface="Arial" panose="020B0604020202020204" pitchFamily="34" charset="0"/>
            </a:endParaRPr>
          </a:p>
          <a:p>
            <a:endParaRPr lang="es-CL" sz="1600" dirty="0">
              <a:solidFill>
                <a:srgbClr val="5F5E5E"/>
              </a:solidFill>
              <a:latin typeface="Arial" panose="020B0604020202020204" pitchFamily="34" charset="0"/>
              <a:cs typeface="Arial" panose="020B0604020202020204" pitchFamily="34" charset="0"/>
            </a:endParaRPr>
          </a:p>
          <a:p>
            <a:endParaRPr lang="es-CL" sz="1600" dirty="0">
              <a:solidFill>
                <a:srgbClr val="5F5E5E"/>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CL" sz="1600" dirty="0">
                <a:solidFill>
                  <a:srgbClr val="5F5E5E"/>
                </a:solidFill>
                <a:latin typeface="Arial" panose="020B0604020202020204" pitchFamily="34" charset="0"/>
                <a:cs typeface="Arial" panose="020B0604020202020204" pitchFamily="34" charset="0"/>
              </a:rPr>
              <a:t>Se mantiene NDF.</a:t>
            </a:r>
          </a:p>
        </p:txBody>
      </p:sp>
      <p:sp>
        <p:nvSpPr>
          <p:cNvPr id="13" name="Rectángulo 12"/>
          <p:cNvSpPr/>
          <p:nvPr/>
        </p:nvSpPr>
        <p:spPr>
          <a:xfrm>
            <a:off x="1190873" y="0"/>
            <a:ext cx="7953127" cy="40853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b="1" dirty="0" smtClean="0">
                <a:solidFill>
                  <a:prstClr val="white"/>
                </a:solidFill>
                <a:latin typeface="Arial" panose="020B0604020202020204" pitchFamily="34" charset="0"/>
                <a:cs typeface="Arial" panose="020B0604020202020204" pitchFamily="34" charset="0"/>
              </a:rPr>
              <a:t>4.- </a:t>
            </a:r>
            <a:r>
              <a:rPr lang="es-CL" b="1" dirty="0" smtClean="0">
                <a:solidFill>
                  <a:schemeClr val="bg1"/>
                </a:solidFill>
                <a:latin typeface="Arial" panose="020B0604020202020204" pitchFamily="34" charset="0"/>
                <a:cs typeface="Arial" panose="020B0604020202020204" pitchFamily="34" charset="0"/>
              </a:rPr>
              <a:t>Publicación de Nóminas                                                                 </a:t>
            </a:r>
            <a:r>
              <a:rPr lang="es-CL" sz="2000" b="1" dirty="0" smtClean="0">
                <a:solidFill>
                  <a:srgbClr val="FFFFFF"/>
                </a:solidFill>
                <a:latin typeface="Gill Sans MT" panose="020B0502020104020203" pitchFamily="34" charset="0"/>
                <a:ea typeface="Calibri" panose="020F0502020204030204" pitchFamily="34" charset="0"/>
                <a:cs typeface="Times New Roman" panose="02020603050405020304" pitchFamily="18" charset="0"/>
              </a:rPr>
              <a:t>sii.cl</a:t>
            </a:r>
            <a:endParaRPr lang="es-CL" sz="2000" dirty="0">
              <a:latin typeface="Gill Sans MT" panose="020B0502020104020203" pitchFamily="34" charset="0"/>
              <a:ea typeface="Calibri" panose="020F0502020204030204" pitchFamily="34" charset="0"/>
              <a:cs typeface="Times New Roman" panose="02020603050405020304" pitchFamily="18" charset="0"/>
            </a:endParaRPr>
          </a:p>
        </p:txBody>
      </p:sp>
      <p:sp>
        <p:nvSpPr>
          <p:cNvPr id="10" name="Rectángulo 9"/>
          <p:cNvSpPr/>
          <p:nvPr/>
        </p:nvSpPr>
        <p:spPr>
          <a:xfrm>
            <a:off x="6056860" y="6431191"/>
            <a:ext cx="2732810" cy="215444"/>
          </a:xfrm>
          <a:prstGeom prst="rect">
            <a:avLst/>
          </a:prstGeom>
        </p:spPr>
        <p:txBody>
          <a:bodyPr wrap="square">
            <a:spAutoFit/>
          </a:bodyPr>
          <a:lstStyle/>
          <a:p>
            <a:pPr>
              <a:defRPr/>
            </a:pPr>
            <a:r>
              <a:rPr lang="es-CL" sz="800" dirty="0">
                <a:solidFill>
                  <a:srgbClr val="9C9A9A"/>
                </a:solidFill>
                <a:latin typeface="Gill Sans MT" panose="020B0502020104020203" pitchFamily="34" charset="0"/>
              </a:rPr>
              <a:t>Cambio de Sujeto para el </a:t>
            </a:r>
            <a:r>
              <a:rPr lang="es-CL" sz="800" dirty="0" smtClean="0">
                <a:solidFill>
                  <a:srgbClr val="9C9A9A"/>
                </a:solidFill>
                <a:latin typeface="Gill Sans MT" panose="020B0502020104020203" pitchFamily="34" charset="0"/>
              </a:rPr>
              <a:t>Cumplimiento </a:t>
            </a:r>
            <a:r>
              <a:rPr lang="es-CL" sz="800" dirty="0">
                <a:solidFill>
                  <a:srgbClr val="9C9A9A"/>
                </a:solidFill>
                <a:latin typeface="Gill Sans MT" panose="020B0502020104020203" pitchFamily="34" charset="0"/>
              </a:rPr>
              <a:t>del IVA</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7953" y="2776654"/>
            <a:ext cx="5591717" cy="365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5764"/>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403EE764-2D7F-4FE1-ADC4-47742C1F2A52}" type="slidenum">
              <a:rPr lang="es-CL" smtClean="0"/>
              <a:t>12</a:t>
            </a:fld>
            <a:endParaRPr lang="es-CL"/>
          </a:p>
        </p:txBody>
      </p:sp>
      <p:sp>
        <p:nvSpPr>
          <p:cNvPr id="2" name="Rectángulo 1"/>
          <p:cNvSpPr/>
          <p:nvPr/>
        </p:nvSpPr>
        <p:spPr>
          <a:xfrm>
            <a:off x="635620" y="923178"/>
            <a:ext cx="8317187" cy="4031873"/>
          </a:xfrm>
          <a:prstGeom prst="rect">
            <a:avLst/>
          </a:prstGeom>
        </p:spPr>
        <p:txBody>
          <a:bodyPr wrap="square">
            <a:spAutoFit/>
          </a:bodyPr>
          <a:lstStyle/>
          <a:p>
            <a:pPr algn="just"/>
            <a:r>
              <a:rPr lang="es-CL" sz="1600" b="1" dirty="0">
                <a:solidFill>
                  <a:srgbClr val="0070C0"/>
                </a:solidFill>
                <a:latin typeface="Arial" panose="020B0604020202020204" pitchFamily="34" charset="0"/>
                <a:cs typeface="Arial" panose="020B0604020202020204" pitchFamily="34" charset="0"/>
              </a:rPr>
              <a:t>Publicación de las Nóminas</a:t>
            </a:r>
          </a:p>
          <a:p>
            <a:pPr algn="just"/>
            <a:endParaRPr lang="es-CL" sz="1600" dirty="0">
              <a:latin typeface="Arial" panose="020B0604020202020204" pitchFamily="34" charset="0"/>
              <a:cs typeface="Arial" panose="020B0604020202020204" pitchFamily="34" charset="0"/>
            </a:endParaRPr>
          </a:p>
          <a:p>
            <a:pPr algn="just"/>
            <a:r>
              <a:rPr lang="es-CL" sz="1600" dirty="0" smtClean="0">
                <a:solidFill>
                  <a:srgbClr val="5F5E5E"/>
                </a:solidFill>
                <a:latin typeface="Arial" panose="020B0604020202020204" pitchFamily="34" charset="0"/>
                <a:cs typeface="Arial" panose="020B0604020202020204" pitchFamily="34" charset="0"/>
              </a:rPr>
              <a:t>Las </a:t>
            </a:r>
            <a:r>
              <a:rPr lang="es-CL" sz="1600" dirty="0">
                <a:solidFill>
                  <a:srgbClr val="5F5E5E"/>
                </a:solidFill>
                <a:latin typeface="Arial" panose="020B0604020202020204" pitchFamily="34" charset="0"/>
                <a:cs typeface="Arial" panose="020B0604020202020204" pitchFamily="34" charset="0"/>
              </a:rPr>
              <a:t>Nóminas de Contribuyentes Sujetos a Retención y de Agentes Retenedores serán publicadas semestralmente en la página web del Servicio de Impuestos Internos. </a:t>
            </a:r>
          </a:p>
          <a:p>
            <a:pPr algn="just"/>
            <a:endParaRPr lang="es-CL" sz="1600" dirty="0" smtClean="0">
              <a:solidFill>
                <a:srgbClr val="5F5E5E"/>
              </a:solidFill>
              <a:latin typeface="Arial" panose="020B0604020202020204" pitchFamily="34" charset="0"/>
              <a:cs typeface="Arial" panose="020B0604020202020204" pitchFamily="34" charset="0"/>
            </a:endParaRPr>
          </a:p>
          <a:p>
            <a:pPr algn="just"/>
            <a:endParaRPr lang="es-CL" sz="1600" dirty="0">
              <a:solidFill>
                <a:srgbClr val="5F5E5E"/>
              </a:solidFill>
              <a:latin typeface="Arial" panose="020B0604020202020204" pitchFamily="34" charset="0"/>
              <a:cs typeface="Arial" panose="020B0604020202020204" pitchFamily="34" charset="0"/>
            </a:endParaRPr>
          </a:p>
          <a:p>
            <a:pPr algn="just"/>
            <a:r>
              <a:rPr lang="es-CL" sz="1600" dirty="0">
                <a:solidFill>
                  <a:srgbClr val="5F5E5E"/>
                </a:solidFill>
                <a:latin typeface="Arial" panose="020B0604020202020204" pitchFamily="34" charset="0"/>
                <a:cs typeface="Arial" panose="020B0604020202020204" pitchFamily="34" charset="0"/>
              </a:rPr>
              <a:t>Dicha publicación se efectuará el último día hábil de junio y diciembre de cada año</a:t>
            </a:r>
            <a:r>
              <a:rPr lang="es-CL" sz="1600" dirty="0" smtClean="0">
                <a:solidFill>
                  <a:srgbClr val="5F5E5E"/>
                </a:solidFill>
                <a:latin typeface="Arial" panose="020B0604020202020204" pitchFamily="34" charset="0"/>
                <a:cs typeface="Arial" panose="020B0604020202020204" pitchFamily="34" charset="0"/>
              </a:rPr>
              <a:t>. Actualmente se encuentra vigente </a:t>
            </a:r>
            <a:r>
              <a:rPr lang="es-CL" sz="1600" dirty="0" smtClean="0">
                <a:latin typeface="Arial" panose="020B0604020202020204" pitchFamily="34" charset="0"/>
                <a:cs typeface="Arial" panose="020B0604020202020204" pitchFamily="34" charset="0"/>
              </a:rPr>
              <a:t>la Resolución </a:t>
            </a:r>
            <a:r>
              <a:rPr lang="es-CL" sz="1600" dirty="0">
                <a:latin typeface="Arial" panose="020B0604020202020204" pitchFamily="34" charset="0"/>
                <a:cs typeface="Arial" panose="020B0604020202020204" pitchFamily="34" charset="0"/>
              </a:rPr>
              <a:t>Ex. SII N° </a:t>
            </a:r>
            <a:r>
              <a:rPr lang="es-CL" sz="1600" dirty="0" smtClean="0">
                <a:latin typeface="Arial" panose="020B0604020202020204" pitchFamily="34" charset="0"/>
                <a:cs typeface="Arial" panose="020B0604020202020204" pitchFamily="34" charset="0"/>
              </a:rPr>
              <a:t>78 </a:t>
            </a:r>
            <a:r>
              <a:rPr lang="es-CL" sz="1600" dirty="0">
                <a:latin typeface="Arial" panose="020B0604020202020204" pitchFamily="34" charset="0"/>
                <a:cs typeface="Arial" panose="020B0604020202020204" pitchFamily="34" charset="0"/>
              </a:rPr>
              <a:t>de </a:t>
            </a:r>
            <a:r>
              <a:rPr lang="es-CL" sz="1600" dirty="0" smtClean="0">
                <a:latin typeface="Arial" panose="020B0604020202020204" pitchFamily="34" charset="0"/>
                <a:cs typeface="Arial" panose="020B0604020202020204" pitchFamily="34" charset="0"/>
              </a:rPr>
              <a:t>28/06/2019.</a:t>
            </a:r>
            <a:endParaRPr lang="es-CL" sz="1600" dirty="0">
              <a:latin typeface="Arial" panose="020B0604020202020204" pitchFamily="34" charset="0"/>
              <a:cs typeface="Arial" panose="020B0604020202020204" pitchFamily="34" charset="0"/>
            </a:endParaRPr>
          </a:p>
          <a:p>
            <a:pPr algn="just"/>
            <a:endParaRPr lang="es-CL" sz="1600" dirty="0" smtClean="0">
              <a:solidFill>
                <a:srgbClr val="5F5E5E"/>
              </a:solidFill>
              <a:latin typeface="Arial" panose="020B0604020202020204" pitchFamily="34" charset="0"/>
              <a:cs typeface="Arial" panose="020B0604020202020204" pitchFamily="34" charset="0"/>
            </a:endParaRPr>
          </a:p>
          <a:p>
            <a:pPr algn="just"/>
            <a:r>
              <a:rPr lang="es-CL" sz="1600" dirty="0">
                <a:solidFill>
                  <a:srgbClr val="5F5E5E"/>
                </a:solidFill>
                <a:latin typeface="Arial" panose="020B0604020202020204" pitchFamily="34" charset="0"/>
                <a:cs typeface="Arial" panose="020B0604020202020204" pitchFamily="34" charset="0"/>
              </a:rPr>
              <a:t> </a:t>
            </a:r>
          </a:p>
          <a:p>
            <a:pPr algn="just"/>
            <a:r>
              <a:rPr lang="es-CL" sz="1600" dirty="0">
                <a:solidFill>
                  <a:srgbClr val="5F5E5E"/>
                </a:solidFill>
                <a:latin typeface="Arial" panose="020B0604020202020204" pitchFamily="34" charset="0"/>
                <a:cs typeface="Arial" panose="020B0604020202020204" pitchFamily="34" charset="0"/>
              </a:rPr>
              <a:t>Al día siguiente de dicha publicación comenzarán a regir las obligaciones de retención. </a:t>
            </a:r>
          </a:p>
          <a:p>
            <a:pPr algn="just"/>
            <a:endParaRPr lang="es-CL" sz="1600" dirty="0" smtClean="0">
              <a:solidFill>
                <a:srgbClr val="5F5E5E"/>
              </a:solidFill>
              <a:latin typeface="Arial" panose="020B0604020202020204" pitchFamily="34" charset="0"/>
              <a:cs typeface="Arial" panose="020B0604020202020204" pitchFamily="34" charset="0"/>
            </a:endParaRPr>
          </a:p>
          <a:p>
            <a:pPr algn="just"/>
            <a:endParaRPr lang="es-CL" sz="1600" dirty="0">
              <a:solidFill>
                <a:srgbClr val="5F5E5E"/>
              </a:solidFill>
              <a:latin typeface="Arial" panose="020B0604020202020204" pitchFamily="34" charset="0"/>
              <a:cs typeface="Arial" panose="020B0604020202020204" pitchFamily="34" charset="0"/>
            </a:endParaRPr>
          </a:p>
          <a:p>
            <a:pPr algn="just"/>
            <a:r>
              <a:rPr lang="es-CL" sz="1600" dirty="0">
                <a:solidFill>
                  <a:srgbClr val="5F5E5E"/>
                </a:solidFill>
                <a:latin typeface="Arial" panose="020B0604020202020204" pitchFamily="34" charset="0"/>
                <a:cs typeface="Arial" panose="020B0604020202020204" pitchFamily="34" charset="0"/>
              </a:rPr>
              <a:t>Los contribuyentes, en el desarrollo de sus operaciones, deberán verificar si su contraparte se encuentra incluida en alguna de dichas nóminas, según corresponda.</a:t>
            </a:r>
          </a:p>
          <a:p>
            <a:pPr algn="just"/>
            <a:endParaRPr lang="es-CL" sz="1600"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rotWithShape="1">
          <a:blip r:embed="rId3" cstate="print">
            <a:extLst>
              <a:ext uri="{28A0092B-C50C-407E-A947-70E740481C1C}">
                <a14:useLocalDpi xmlns:a14="http://schemas.microsoft.com/office/drawing/2010/main" val="0"/>
              </a:ext>
            </a:extLst>
          </a:blip>
          <a:srcRect l="1190" t="32071" r="1086" b="58885"/>
          <a:stretch/>
        </p:blipFill>
        <p:spPr>
          <a:xfrm>
            <a:off x="1190873" y="1"/>
            <a:ext cx="7966075" cy="409149"/>
          </a:xfrm>
          <a:prstGeom prst="rect">
            <a:avLst/>
          </a:prstGeom>
        </p:spPr>
      </p:pic>
      <p:sp>
        <p:nvSpPr>
          <p:cNvPr id="10" name="Rectángulo 9"/>
          <p:cNvSpPr/>
          <p:nvPr/>
        </p:nvSpPr>
        <p:spPr>
          <a:xfrm>
            <a:off x="1190873" y="0"/>
            <a:ext cx="7953127" cy="40853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b="1" dirty="0" smtClean="0">
                <a:solidFill>
                  <a:prstClr val="white"/>
                </a:solidFill>
                <a:latin typeface="Arial" panose="020B0604020202020204" pitchFamily="34" charset="0"/>
                <a:cs typeface="Arial" panose="020B0604020202020204" pitchFamily="34" charset="0"/>
              </a:rPr>
              <a:t>4.- </a:t>
            </a:r>
            <a:r>
              <a:rPr lang="es-CL" b="1" dirty="0" smtClean="0">
                <a:solidFill>
                  <a:schemeClr val="bg1"/>
                </a:solidFill>
                <a:latin typeface="Arial" panose="020B0604020202020204" pitchFamily="34" charset="0"/>
                <a:cs typeface="Arial" panose="020B0604020202020204" pitchFamily="34" charset="0"/>
              </a:rPr>
              <a:t>Publicación de Nóminas                                                                 </a:t>
            </a:r>
            <a:r>
              <a:rPr lang="es-CL" sz="2000" b="1" dirty="0" smtClean="0">
                <a:solidFill>
                  <a:srgbClr val="FFFFFF"/>
                </a:solidFill>
                <a:latin typeface="Gill Sans MT" panose="020B0502020104020203" pitchFamily="34" charset="0"/>
                <a:ea typeface="Calibri" panose="020F0502020204030204" pitchFamily="34" charset="0"/>
                <a:cs typeface="Times New Roman" panose="02020603050405020304" pitchFamily="18" charset="0"/>
              </a:rPr>
              <a:t>sii.cl</a:t>
            </a:r>
            <a:endParaRPr lang="es-CL" sz="2000" dirty="0">
              <a:latin typeface="Gill Sans MT" panose="020B0502020104020203" pitchFamily="34" charset="0"/>
              <a:ea typeface="Calibri" panose="020F0502020204030204" pitchFamily="34" charset="0"/>
              <a:cs typeface="Times New Roman" panose="02020603050405020304" pitchFamily="18" charset="0"/>
            </a:endParaRPr>
          </a:p>
        </p:txBody>
      </p:sp>
      <p:sp>
        <p:nvSpPr>
          <p:cNvPr id="13" name="Rectángulo 12"/>
          <p:cNvSpPr/>
          <p:nvPr/>
        </p:nvSpPr>
        <p:spPr>
          <a:xfrm>
            <a:off x="6056860" y="6431191"/>
            <a:ext cx="2732810" cy="215444"/>
          </a:xfrm>
          <a:prstGeom prst="rect">
            <a:avLst/>
          </a:prstGeom>
        </p:spPr>
        <p:txBody>
          <a:bodyPr wrap="square">
            <a:spAutoFit/>
          </a:bodyPr>
          <a:lstStyle/>
          <a:p>
            <a:pPr>
              <a:defRPr/>
            </a:pPr>
            <a:r>
              <a:rPr lang="es-CL" sz="800" dirty="0">
                <a:solidFill>
                  <a:srgbClr val="9C9A9A"/>
                </a:solidFill>
                <a:latin typeface="Gill Sans MT" panose="020B0502020104020203" pitchFamily="34" charset="0"/>
              </a:rPr>
              <a:t>Cambio de Sujeto para el </a:t>
            </a:r>
            <a:r>
              <a:rPr lang="es-CL" sz="800" dirty="0" smtClean="0">
                <a:solidFill>
                  <a:srgbClr val="9C9A9A"/>
                </a:solidFill>
                <a:latin typeface="Gill Sans MT" panose="020B0502020104020203" pitchFamily="34" charset="0"/>
              </a:rPr>
              <a:t>Cumplimiento </a:t>
            </a:r>
            <a:r>
              <a:rPr lang="es-CL" sz="800" dirty="0">
                <a:solidFill>
                  <a:srgbClr val="9C9A9A"/>
                </a:solidFill>
                <a:latin typeface="Gill Sans MT" panose="020B0502020104020203" pitchFamily="34" charset="0"/>
              </a:rPr>
              <a:t>del IVA</a:t>
            </a:r>
          </a:p>
        </p:txBody>
      </p:sp>
    </p:spTree>
    <p:extLst>
      <p:ext uri="{BB962C8B-B14F-4D97-AF65-F5344CB8AC3E}">
        <p14:creationId xmlns:p14="http://schemas.microsoft.com/office/powerpoint/2010/main" val="713854230"/>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403EE764-2D7F-4FE1-ADC4-47742C1F2A52}" type="slidenum">
              <a:rPr lang="es-CL" smtClean="0"/>
              <a:t>13</a:t>
            </a:fld>
            <a:endParaRPr lang="es-CL"/>
          </a:p>
        </p:txBody>
      </p:sp>
      <p:sp>
        <p:nvSpPr>
          <p:cNvPr id="2" name="Rectángulo 1"/>
          <p:cNvSpPr/>
          <p:nvPr/>
        </p:nvSpPr>
        <p:spPr>
          <a:xfrm>
            <a:off x="602166" y="921995"/>
            <a:ext cx="8325703" cy="4062651"/>
          </a:xfrm>
          <a:prstGeom prst="rect">
            <a:avLst/>
          </a:prstGeom>
        </p:spPr>
        <p:txBody>
          <a:bodyPr wrap="square">
            <a:spAutoFit/>
          </a:bodyPr>
          <a:lstStyle/>
          <a:p>
            <a:pPr algn="just"/>
            <a:r>
              <a:rPr lang="es-CL" b="1" dirty="0">
                <a:solidFill>
                  <a:srgbClr val="0070C0"/>
                </a:solidFill>
                <a:latin typeface="Arial" panose="020B0604020202020204" pitchFamily="34" charset="0"/>
                <a:cs typeface="Arial" panose="020B0604020202020204" pitchFamily="34" charset="0"/>
              </a:rPr>
              <a:t>Otras formas de ser incorporados a las Nóminas</a:t>
            </a:r>
          </a:p>
          <a:p>
            <a:pPr algn="just"/>
            <a:endParaRPr lang="es-CL" sz="1600" dirty="0">
              <a:latin typeface="Arial" panose="020B0604020202020204" pitchFamily="34" charset="0"/>
              <a:cs typeface="Arial" panose="020B0604020202020204" pitchFamily="34" charset="0"/>
            </a:endParaRPr>
          </a:p>
          <a:p>
            <a:pPr marL="285750" indent="-285750" algn="just">
              <a:buClr>
                <a:srgbClr val="E9510C"/>
              </a:buClr>
              <a:buFont typeface="Arial" panose="020B0604020202020204" pitchFamily="34" charset="0"/>
              <a:buChar char="•"/>
            </a:pPr>
            <a:r>
              <a:rPr lang="es-CL" sz="1600" dirty="0" smtClean="0">
                <a:solidFill>
                  <a:srgbClr val="5F5E5E"/>
                </a:solidFill>
                <a:latin typeface="Arial" panose="020B0604020202020204" pitchFamily="34" charset="0"/>
                <a:cs typeface="Arial" panose="020B0604020202020204" pitchFamily="34" charset="0"/>
              </a:rPr>
              <a:t>Los </a:t>
            </a:r>
            <a:r>
              <a:rPr lang="es-CL" sz="1600" dirty="0">
                <a:solidFill>
                  <a:srgbClr val="5F5E5E"/>
                </a:solidFill>
                <a:latin typeface="Arial" panose="020B0604020202020204" pitchFamily="34" charset="0"/>
                <a:cs typeface="Arial" panose="020B0604020202020204" pitchFamily="34" charset="0"/>
              </a:rPr>
              <a:t>contribuyentes no incluidos en la Nómina de Agentes Retenedores, podrán solicitar su inclusión a la Dirección Regional correspondiente a su domicilio, o a la Dirección de Grandes Contribuyentes, según corresponda, siempre que acrediten que realizan operaciones con contribuyentes incluidos en la Nómina de Contribuyentes Sujetos a </a:t>
            </a:r>
            <a:r>
              <a:rPr lang="es-CL" sz="1600" dirty="0" smtClean="0">
                <a:solidFill>
                  <a:srgbClr val="5F5E5E"/>
                </a:solidFill>
                <a:latin typeface="Arial" panose="020B0604020202020204" pitchFamily="34" charset="0"/>
                <a:cs typeface="Arial" panose="020B0604020202020204" pitchFamily="34" charset="0"/>
              </a:rPr>
              <a:t>Retención.</a:t>
            </a:r>
            <a:endParaRPr lang="es-CL" sz="1600" dirty="0">
              <a:solidFill>
                <a:srgbClr val="5F5E5E"/>
              </a:solidFill>
              <a:latin typeface="Arial" panose="020B0604020202020204" pitchFamily="34" charset="0"/>
              <a:cs typeface="Arial" panose="020B0604020202020204" pitchFamily="34" charset="0"/>
            </a:endParaRPr>
          </a:p>
          <a:p>
            <a:pPr marL="285750" indent="-285750" algn="just">
              <a:buClr>
                <a:srgbClr val="E9510C"/>
              </a:buClr>
              <a:buFont typeface="Arial" panose="020B0604020202020204" pitchFamily="34" charset="0"/>
              <a:buChar char="•"/>
            </a:pPr>
            <a:endParaRPr lang="es-CL" sz="1600" dirty="0">
              <a:solidFill>
                <a:srgbClr val="5F5E5E"/>
              </a:solidFill>
              <a:latin typeface="Arial" panose="020B0604020202020204" pitchFamily="34" charset="0"/>
              <a:cs typeface="Arial" panose="020B0604020202020204" pitchFamily="34" charset="0"/>
            </a:endParaRPr>
          </a:p>
          <a:p>
            <a:pPr marL="285750" indent="-285750" algn="just">
              <a:buClr>
                <a:srgbClr val="E9510C"/>
              </a:buClr>
              <a:buFont typeface="Arial" panose="020B0604020202020204" pitchFamily="34" charset="0"/>
              <a:buChar char="•"/>
            </a:pPr>
            <a:endParaRPr lang="es-CL" sz="1600" dirty="0">
              <a:solidFill>
                <a:srgbClr val="5F5E5E"/>
              </a:solidFill>
              <a:latin typeface="Arial" panose="020B0604020202020204" pitchFamily="34" charset="0"/>
              <a:cs typeface="Arial" panose="020B0604020202020204" pitchFamily="34" charset="0"/>
            </a:endParaRPr>
          </a:p>
          <a:p>
            <a:pPr marL="285750" indent="-285750" algn="just">
              <a:buClr>
                <a:srgbClr val="E9510C"/>
              </a:buClr>
              <a:buFont typeface="Arial" panose="020B0604020202020204" pitchFamily="34" charset="0"/>
              <a:buChar char="•"/>
            </a:pPr>
            <a:r>
              <a:rPr lang="es-CL" sz="1600" dirty="0">
                <a:solidFill>
                  <a:srgbClr val="5F5E5E"/>
                </a:solidFill>
                <a:latin typeface="Arial" panose="020B0604020202020204" pitchFamily="34" charset="0"/>
                <a:cs typeface="Arial" panose="020B0604020202020204" pitchFamily="34" charset="0"/>
              </a:rPr>
              <a:t>El Director </a:t>
            </a:r>
            <a:r>
              <a:rPr lang="es-CL" sz="1600" dirty="0" smtClean="0">
                <a:solidFill>
                  <a:srgbClr val="5F5E5E"/>
                </a:solidFill>
                <a:latin typeface="Arial" panose="020B0604020202020204" pitchFamily="34" charset="0"/>
                <a:cs typeface="Arial" panose="020B0604020202020204" pitchFamily="34" charset="0"/>
              </a:rPr>
              <a:t>Regional o </a:t>
            </a:r>
            <a:r>
              <a:rPr lang="es-CL" sz="1600" dirty="0">
                <a:solidFill>
                  <a:srgbClr val="5F5E5E"/>
                </a:solidFill>
                <a:latin typeface="Arial" panose="020B0604020202020204" pitchFamily="34" charset="0"/>
                <a:cs typeface="Arial" panose="020B0604020202020204" pitchFamily="34" charset="0"/>
              </a:rPr>
              <a:t>el Director de Grandes Contribuyentes </a:t>
            </a:r>
            <a:r>
              <a:rPr lang="es-CL" sz="1600" dirty="0">
                <a:latin typeface="Arial" panose="020B0604020202020204" pitchFamily="34" charset="0"/>
                <a:cs typeface="Arial" panose="020B0604020202020204" pitchFamily="34" charset="0"/>
              </a:rPr>
              <a:t>o el Subdirector de Fiscalización, podrán incorporar de oficio a uno o más contribuyentes </a:t>
            </a:r>
            <a:r>
              <a:rPr lang="es-CL" sz="1600" dirty="0">
                <a:solidFill>
                  <a:srgbClr val="5F5E5E"/>
                </a:solidFill>
                <a:latin typeface="Arial" panose="020B0604020202020204" pitchFamily="34" charset="0"/>
                <a:cs typeface="Arial" panose="020B0604020202020204" pitchFamily="34" charset="0"/>
              </a:rPr>
              <a:t>en la Nómina de Agentes Retenedores, así como también podrán de oficio, incorporar contribuyentes en la Nómina de Contribuyentes Sujetos a Retención que presenten brechas tributarias reiteradas</a:t>
            </a:r>
            <a:r>
              <a:rPr lang="es-CL" sz="1600" dirty="0" smtClean="0">
                <a:solidFill>
                  <a:srgbClr val="5F5E5E"/>
                </a:solidFill>
                <a:latin typeface="Arial" panose="020B0604020202020204" pitchFamily="34" charset="0"/>
                <a:cs typeface="Arial" panose="020B0604020202020204" pitchFamily="34" charset="0"/>
              </a:rPr>
              <a:t>.</a:t>
            </a:r>
          </a:p>
          <a:p>
            <a:pPr marL="285750" indent="-285750" algn="just">
              <a:buClr>
                <a:srgbClr val="E9510C"/>
              </a:buClr>
              <a:buFont typeface="Arial" panose="020B0604020202020204" pitchFamily="34" charset="0"/>
              <a:buChar char="•"/>
            </a:pPr>
            <a:endParaRPr lang="es-CL" sz="1600" dirty="0">
              <a:solidFill>
                <a:srgbClr val="5F5E5E"/>
              </a:solidFill>
              <a:latin typeface="Arial" panose="020B0604020202020204" pitchFamily="34" charset="0"/>
              <a:cs typeface="Arial" panose="020B0604020202020204" pitchFamily="34" charset="0"/>
            </a:endParaRPr>
          </a:p>
          <a:p>
            <a:pPr marL="285750" indent="-285750" algn="just">
              <a:buClr>
                <a:srgbClr val="E9510C"/>
              </a:buClr>
              <a:buFont typeface="Arial" panose="020B0604020202020204" pitchFamily="34" charset="0"/>
              <a:buChar char="•"/>
            </a:pPr>
            <a:endParaRPr lang="es-CL" sz="1600" dirty="0">
              <a:solidFill>
                <a:srgbClr val="5F5E5E"/>
              </a:solidFill>
              <a:latin typeface="Arial" panose="020B0604020202020204" pitchFamily="34" charset="0"/>
              <a:cs typeface="Arial" panose="020B0604020202020204" pitchFamily="34" charset="0"/>
            </a:endParaRPr>
          </a:p>
        </p:txBody>
      </p:sp>
      <p:pic>
        <p:nvPicPr>
          <p:cNvPr id="8" name="Imagen 7"/>
          <p:cNvPicPr>
            <a:picLocks noChangeAspect="1"/>
          </p:cNvPicPr>
          <p:nvPr/>
        </p:nvPicPr>
        <p:blipFill rotWithShape="1">
          <a:blip r:embed="rId3" cstate="print">
            <a:extLst>
              <a:ext uri="{28A0092B-C50C-407E-A947-70E740481C1C}">
                <a14:useLocalDpi xmlns:a14="http://schemas.microsoft.com/office/drawing/2010/main" val="0"/>
              </a:ext>
            </a:extLst>
          </a:blip>
          <a:srcRect l="1190" t="32071" r="1086" b="58885"/>
          <a:stretch/>
        </p:blipFill>
        <p:spPr>
          <a:xfrm>
            <a:off x="1190873" y="1"/>
            <a:ext cx="7966075" cy="409149"/>
          </a:xfrm>
          <a:prstGeom prst="rect">
            <a:avLst/>
          </a:prstGeom>
        </p:spPr>
      </p:pic>
      <p:sp>
        <p:nvSpPr>
          <p:cNvPr id="10" name="Rectángulo 9"/>
          <p:cNvSpPr/>
          <p:nvPr/>
        </p:nvSpPr>
        <p:spPr>
          <a:xfrm>
            <a:off x="1190873" y="0"/>
            <a:ext cx="7953127" cy="40853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b="1" dirty="0" smtClean="0">
                <a:solidFill>
                  <a:prstClr val="white"/>
                </a:solidFill>
                <a:latin typeface="Arial" panose="020B0604020202020204" pitchFamily="34" charset="0"/>
                <a:cs typeface="Arial" panose="020B0604020202020204" pitchFamily="34" charset="0"/>
              </a:rPr>
              <a:t>4.- </a:t>
            </a:r>
            <a:r>
              <a:rPr lang="es-CL" b="1" dirty="0" smtClean="0">
                <a:solidFill>
                  <a:schemeClr val="bg1"/>
                </a:solidFill>
                <a:latin typeface="Arial" panose="020B0604020202020204" pitchFamily="34" charset="0"/>
                <a:cs typeface="Arial" panose="020B0604020202020204" pitchFamily="34" charset="0"/>
              </a:rPr>
              <a:t>Publicación de Nóminas                                                                 </a:t>
            </a:r>
            <a:r>
              <a:rPr lang="es-CL" sz="2000" b="1" dirty="0" smtClean="0">
                <a:solidFill>
                  <a:srgbClr val="FFFFFF"/>
                </a:solidFill>
                <a:latin typeface="Gill Sans MT" panose="020B0502020104020203" pitchFamily="34" charset="0"/>
                <a:ea typeface="Calibri" panose="020F0502020204030204" pitchFamily="34" charset="0"/>
                <a:cs typeface="Times New Roman" panose="02020603050405020304" pitchFamily="18" charset="0"/>
              </a:rPr>
              <a:t>sii.cl</a:t>
            </a:r>
            <a:endParaRPr lang="es-CL" sz="2000" dirty="0">
              <a:latin typeface="Gill Sans MT" panose="020B0502020104020203" pitchFamily="34" charset="0"/>
              <a:ea typeface="Calibri" panose="020F0502020204030204" pitchFamily="34" charset="0"/>
              <a:cs typeface="Times New Roman" panose="02020603050405020304" pitchFamily="18" charset="0"/>
            </a:endParaRPr>
          </a:p>
        </p:txBody>
      </p:sp>
      <p:sp>
        <p:nvSpPr>
          <p:cNvPr id="13" name="Rectángulo 12"/>
          <p:cNvSpPr/>
          <p:nvPr/>
        </p:nvSpPr>
        <p:spPr>
          <a:xfrm>
            <a:off x="6056860" y="6431191"/>
            <a:ext cx="2732810" cy="215444"/>
          </a:xfrm>
          <a:prstGeom prst="rect">
            <a:avLst/>
          </a:prstGeom>
        </p:spPr>
        <p:txBody>
          <a:bodyPr wrap="square">
            <a:spAutoFit/>
          </a:bodyPr>
          <a:lstStyle/>
          <a:p>
            <a:pPr>
              <a:defRPr/>
            </a:pPr>
            <a:r>
              <a:rPr lang="es-CL" sz="800" dirty="0">
                <a:solidFill>
                  <a:srgbClr val="9C9A9A"/>
                </a:solidFill>
                <a:latin typeface="Gill Sans MT" panose="020B0502020104020203" pitchFamily="34" charset="0"/>
              </a:rPr>
              <a:t>Cambio de Sujeto para el </a:t>
            </a:r>
            <a:r>
              <a:rPr lang="es-CL" sz="800" dirty="0" smtClean="0">
                <a:solidFill>
                  <a:srgbClr val="9C9A9A"/>
                </a:solidFill>
                <a:latin typeface="Gill Sans MT" panose="020B0502020104020203" pitchFamily="34" charset="0"/>
              </a:rPr>
              <a:t>Cumplimiento </a:t>
            </a:r>
            <a:r>
              <a:rPr lang="es-CL" sz="800" dirty="0">
                <a:solidFill>
                  <a:srgbClr val="9C9A9A"/>
                </a:solidFill>
                <a:latin typeface="Gill Sans MT" panose="020B0502020104020203" pitchFamily="34" charset="0"/>
              </a:rPr>
              <a:t>del IVA</a:t>
            </a:r>
          </a:p>
        </p:txBody>
      </p:sp>
    </p:spTree>
    <p:extLst>
      <p:ext uri="{BB962C8B-B14F-4D97-AF65-F5344CB8AC3E}">
        <p14:creationId xmlns:p14="http://schemas.microsoft.com/office/powerpoint/2010/main" val="1587728108"/>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r="11042"/>
          <a:stretch/>
        </p:blipFill>
        <p:spPr>
          <a:xfrm>
            <a:off x="-20637" y="-17218"/>
            <a:ext cx="9164637" cy="6875218"/>
          </a:xfrm>
          <a:prstGeom prst="rect">
            <a:avLst/>
          </a:prstGeom>
        </p:spPr>
      </p:pic>
      <p:sp>
        <p:nvSpPr>
          <p:cNvPr id="8" name="Rectángulo 7"/>
          <p:cNvSpPr/>
          <p:nvPr/>
        </p:nvSpPr>
        <p:spPr>
          <a:xfrm>
            <a:off x="-20637" y="-17218"/>
            <a:ext cx="4592637" cy="6875218"/>
          </a:xfrm>
          <a:prstGeom prst="rect">
            <a:avLst/>
          </a:prstGeom>
          <a:solidFill>
            <a:srgbClr val="002060">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sz="1600" dirty="0">
              <a:solidFill>
                <a:schemeClr val="bg1"/>
              </a:solidFill>
            </a:endParaRPr>
          </a:p>
        </p:txBody>
      </p:sp>
      <p:sp>
        <p:nvSpPr>
          <p:cNvPr id="3" name="2 CuadroTexto"/>
          <p:cNvSpPr txBox="1"/>
          <p:nvPr/>
        </p:nvSpPr>
        <p:spPr>
          <a:xfrm>
            <a:off x="179512" y="2470444"/>
            <a:ext cx="4680520" cy="2431435"/>
          </a:xfrm>
          <a:prstGeom prst="rect">
            <a:avLst/>
          </a:prstGeom>
          <a:noFill/>
        </p:spPr>
        <p:txBody>
          <a:bodyPr wrap="square" rtlCol="0">
            <a:spAutoFit/>
          </a:bodyPr>
          <a:lstStyle/>
          <a:p>
            <a:r>
              <a:rPr lang="es-CL" sz="3800" b="1" dirty="0" smtClean="0">
                <a:solidFill>
                  <a:schemeClr val="bg1"/>
                </a:solidFill>
                <a:latin typeface="Arial" panose="020B0604020202020204" pitchFamily="34" charset="0"/>
                <a:cs typeface="Arial" panose="020B0604020202020204" pitchFamily="34" charset="0"/>
              </a:rPr>
              <a:t>5.Solicitud de devolución por Cambio de Sujeto</a:t>
            </a:r>
          </a:p>
          <a:p>
            <a:endParaRPr lang="es-CL" sz="3800" b="1" dirty="0">
              <a:solidFill>
                <a:schemeClr val="bg1"/>
              </a:solidFill>
              <a:latin typeface="Gill Sans MT" panose="020B0502020104020203" pitchFamily="34" charset="0"/>
              <a:cs typeface="Arial" panose="020B0604020202020204" pitchFamily="34" charset="0"/>
            </a:endParaRPr>
          </a:p>
        </p:txBody>
      </p:sp>
      <p:sp>
        <p:nvSpPr>
          <p:cNvPr id="2" name="Marcador de número de diapositiva 1"/>
          <p:cNvSpPr>
            <a:spLocks noGrp="1"/>
          </p:cNvSpPr>
          <p:nvPr>
            <p:ph type="sldNum" sz="quarter" idx="12"/>
          </p:nvPr>
        </p:nvSpPr>
        <p:spPr/>
        <p:txBody>
          <a:bodyPr/>
          <a:lstStyle/>
          <a:p>
            <a:pPr>
              <a:defRPr/>
            </a:pPr>
            <a:fld id="{8CC1170F-7A19-460D-9521-FE490A8CF6D5}" type="slidenum">
              <a:rPr lang="es-CL" smtClean="0"/>
              <a:pPr>
                <a:defRPr/>
              </a:pPr>
              <a:t>14</a:t>
            </a:fld>
            <a:endParaRPr lang="es-CL" dirty="0"/>
          </a:p>
        </p:txBody>
      </p:sp>
    </p:spTree>
    <p:extLst>
      <p:ext uri="{BB962C8B-B14F-4D97-AF65-F5344CB8AC3E}">
        <p14:creationId xmlns:p14="http://schemas.microsoft.com/office/powerpoint/2010/main" val="3407638673"/>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403EE764-2D7F-4FE1-ADC4-47742C1F2A52}" type="slidenum">
              <a:rPr lang="es-CL" smtClean="0"/>
              <a:t>15</a:t>
            </a:fld>
            <a:endParaRPr lang="es-CL"/>
          </a:p>
        </p:txBody>
      </p:sp>
      <p:sp>
        <p:nvSpPr>
          <p:cNvPr id="3" name="Rectángulo 2"/>
          <p:cNvSpPr/>
          <p:nvPr/>
        </p:nvSpPr>
        <p:spPr>
          <a:xfrm>
            <a:off x="613317" y="836645"/>
            <a:ext cx="8176353" cy="5016758"/>
          </a:xfrm>
          <a:prstGeom prst="rect">
            <a:avLst/>
          </a:prstGeom>
          <a:solidFill>
            <a:schemeClr val="bg1"/>
          </a:solidFill>
        </p:spPr>
        <p:txBody>
          <a:bodyPr wrap="square">
            <a:spAutoFit/>
          </a:bodyPr>
          <a:lstStyle/>
          <a:p>
            <a:pPr marL="285750" indent="-285750" algn="just">
              <a:buFont typeface="Arial" panose="020B0604020202020204" pitchFamily="34" charset="0"/>
              <a:buChar char="•"/>
            </a:pPr>
            <a:endParaRPr lang="es-CL" sz="1600" dirty="0">
              <a:latin typeface="Arial" panose="020B0604020202020204" pitchFamily="34" charset="0"/>
              <a:cs typeface="Arial" panose="020B0604020202020204" pitchFamily="34" charset="0"/>
            </a:endParaRPr>
          </a:p>
          <a:p>
            <a:pPr marL="285750" indent="-285750" algn="just">
              <a:buClr>
                <a:srgbClr val="E9510C"/>
              </a:buClr>
              <a:buFont typeface="Arial" panose="020B0604020202020204" pitchFamily="34" charset="0"/>
              <a:buChar char="•"/>
            </a:pPr>
            <a:r>
              <a:rPr lang="es-CL" sz="1600" dirty="0" smtClean="0">
                <a:solidFill>
                  <a:srgbClr val="5F5E5E"/>
                </a:solidFill>
                <a:latin typeface="Arial" panose="020B0604020202020204" pitchFamily="34" charset="0"/>
                <a:cs typeface="Arial" panose="020B0604020202020204" pitchFamily="34" charset="0"/>
              </a:rPr>
              <a:t>Los </a:t>
            </a:r>
            <a:r>
              <a:rPr lang="es-CL" sz="1600" dirty="0">
                <a:solidFill>
                  <a:srgbClr val="5F5E5E"/>
                </a:solidFill>
                <a:latin typeface="Arial" panose="020B0604020202020204" pitchFamily="34" charset="0"/>
                <a:cs typeface="Arial" panose="020B0604020202020204" pitchFamily="34" charset="0"/>
              </a:rPr>
              <a:t>Contribuyentes Sujetos a Retención, a quienes se les retenga totalmente el IVA en virtud de esta Resolución, tendrán derecho a recuperar su crédito fiscal, al igual que el remanente que se origine, </a:t>
            </a:r>
            <a:r>
              <a:rPr lang="es-CL" sz="1600" b="1" dirty="0">
                <a:solidFill>
                  <a:srgbClr val="FF0000"/>
                </a:solidFill>
                <a:latin typeface="Arial" panose="020B0604020202020204" pitchFamily="34" charset="0"/>
                <a:cs typeface="Arial" panose="020B0604020202020204" pitchFamily="34" charset="0"/>
              </a:rPr>
              <a:t>imputándolo directamente al débito fiscal </a:t>
            </a:r>
            <a:r>
              <a:rPr lang="es-CL" sz="1600" dirty="0">
                <a:solidFill>
                  <a:srgbClr val="5F5E5E"/>
                </a:solidFill>
                <a:latin typeface="Arial" panose="020B0604020202020204" pitchFamily="34" charset="0"/>
                <a:cs typeface="Arial" panose="020B0604020202020204" pitchFamily="34" charset="0"/>
              </a:rPr>
              <a:t>producto de otras ventas que generen en el período. </a:t>
            </a:r>
          </a:p>
          <a:p>
            <a:pPr marL="285750" indent="-285750">
              <a:buClr>
                <a:srgbClr val="E9510C"/>
              </a:buClr>
              <a:buFont typeface="Arial" panose="020B0604020202020204" pitchFamily="34" charset="0"/>
              <a:buChar char="•"/>
            </a:pPr>
            <a:endParaRPr lang="es-CL" sz="1600" dirty="0" smtClean="0">
              <a:solidFill>
                <a:srgbClr val="5F5E5E"/>
              </a:solidFill>
              <a:latin typeface="Arial" panose="020B0604020202020204" pitchFamily="34" charset="0"/>
              <a:cs typeface="Arial" panose="020B0604020202020204" pitchFamily="34" charset="0"/>
            </a:endParaRPr>
          </a:p>
          <a:p>
            <a:pPr marL="285750" indent="-285750">
              <a:buClr>
                <a:srgbClr val="E9510C"/>
              </a:buClr>
              <a:buFont typeface="Arial" panose="020B0604020202020204" pitchFamily="34" charset="0"/>
              <a:buChar char="•"/>
            </a:pPr>
            <a:endParaRPr lang="es-CL" sz="1600" dirty="0">
              <a:solidFill>
                <a:srgbClr val="5F5E5E"/>
              </a:solidFill>
              <a:latin typeface="Arial" panose="020B0604020202020204" pitchFamily="34" charset="0"/>
              <a:cs typeface="Arial" panose="020B0604020202020204" pitchFamily="34" charset="0"/>
            </a:endParaRPr>
          </a:p>
          <a:p>
            <a:pPr marL="285750" indent="-285750" algn="just">
              <a:buClr>
                <a:srgbClr val="E9510C"/>
              </a:buClr>
              <a:buFont typeface="Arial" panose="020B0604020202020204" pitchFamily="34" charset="0"/>
              <a:buChar char="•"/>
            </a:pPr>
            <a:r>
              <a:rPr lang="es-CL" sz="1600" dirty="0" smtClean="0">
                <a:solidFill>
                  <a:srgbClr val="5F5E5E"/>
                </a:solidFill>
                <a:latin typeface="Arial" panose="020B0604020202020204" pitchFamily="34" charset="0"/>
                <a:cs typeface="Arial" panose="020B0604020202020204" pitchFamily="34" charset="0"/>
              </a:rPr>
              <a:t>Si </a:t>
            </a:r>
            <a:r>
              <a:rPr lang="es-CL" sz="1600" dirty="0">
                <a:solidFill>
                  <a:srgbClr val="5F5E5E"/>
                </a:solidFill>
                <a:latin typeface="Arial" panose="020B0604020202020204" pitchFamily="34" charset="0"/>
                <a:cs typeface="Arial" panose="020B0604020202020204" pitchFamily="34" charset="0"/>
              </a:rPr>
              <a:t>efectuadas las imputaciones del párrafo anterior, subsistieren créditos fiscales o remanentes que no hayan podido ser imputados por no poseer débitos fiscales suficientes, </a:t>
            </a:r>
            <a:r>
              <a:rPr lang="es-CL" sz="1600" b="1" dirty="0">
                <a:solidFill>
                  <a:srgbClr val="FF0000"/>
                </a:solidFill>
                <a:latin typeface="Arial" panose="020B0604020202020204" pitchFamily="34" charset="0"/>
                <a:cs typeface="Arial" panose="020B0604020202020204" pitchFamily="34" charset="0"/>
              </a:rPr>
              <a:t>el contribuyente podrá solicitar su devolución hasta el monto del débito fiscal retenido, o del remanente</a:t>
            </a:r>
            <a:r>
              <a:rPr lang="es-CL" sz="1600" dirty="0">
                <a:solidFill>
                  <a:srgbClr val="5F5E5E"/>
                </a:solidFill>
                <a:latin typeface="Arial" panose="020B0604020202020204" pitchFamily="34" charset="0"/>
                <a:cs typeface="Arial" panose="020B0604020202020204" pitchFamily="34" charset="0"/>
              </a:rPr>
              <a:t>, si éste es menor, presentando una solicitud ante este Servicio</a:t>
            </a:r>
            <a:r>
              <a:rPr lang="es-CL" sz="1600" dirty="0" smtClean="0">
                <a:solidFill>
                  <a:srgbClr val="5F5E5E"/>
                </a:solidFill>
                <a:latin typeface="Arial" panose="020B0604020202020204" pitchFamily="34" charset="0"/>
                <a:cs typeface="Arial" panose="020B0604020202020204" pitchFamily="34" charset="0"/>
              </a:rPr>
              <a:t>.</a:t>
            </a:r>
          </a:p>
          <a:p>
            <a:pPr marL="285750" indent="-285750" algn="just">
              <a:buClr>
                <a:srgbClr val="E9510C"/>
              </a:buClr>
              <a:buFont typeface="Arial" panose="020B0604020202020204" pitchFamily="34" charset="0"/>
              <a:buChar char="•"/>
            </a:pPr>
            <a:endParaRPr lang="es-CL" sz="1600" dirty="0">
              <a:solidFill>
                <a:srgbClr val="5F5E5E"/>
              </a:solidFill>
              <a:latin typeface="Arial" panose="020B0604020202020204" pitchFamily="34" charset="0"/>
              <a:cs typeface="Arial" panose="020B0604020202020204" pitchFamily="34" charset="0"/>
            </a:endParaRPr>
          </a:p>
          <a:p>
            <a:pPr marL="285750" indent="-285750" algn="just">
              <a:buClr>
                <a:srgbClr val="E9510C"/>
              </a:buClr>
              <a:buFont typeface="Arial" panose="020B0604020202020204" pitchFamily="34" charset="0"/>
              <a:buChar char="•"/>
            </a:pPr>
            <a:r>
              <a:rPr lang="es-CL" sz="1600" dirty="0">
                <a:solidFill>
                  <a:srgbClr val="5F5E5E"/>
                </a:solidFill>
                <a:latin typeface="Arial" panose="020B0604020202020204" pitchFamily="34" charset="0"/>
                <a:cs typeface="Arial" panose="020B0604020202020204" pitchFamily="34" charset="0"/>
              </a:rPr>
              <a:t>El monto del IVA recargado y retenido en las “facturas de compra”, será para el Agente Retenedor un impuesto de retención, que deberá declarar y pagar íntegramente en arcas fiscales, sin que opere, a su respecto, imputación o deducción alguna, debiendo incluirse dicho monto total en el reverso del Formulario N° 29 (F29) de declaración y pago simultáneo mensual, en el espacio o línea destinado a declarar “IVA total retenido a terceros (tasa Art. 14 D.L. 825/74)”, código 39.</a:t>
            </a:r>
            <a:endParaRPr lang="es-CL" sz="1600" dirty="0">
              <a:latin typeface="Arial" panose="020B0604020202020204" pitchFamily="34" charset="0"/>
              <a:cs typeface="Arial" panose="020B0604020202020204" pitchFamily="34" charset="0"/>
            </a:endParaRPr>
          </a:p>
          <a:p>
            <a:pPr marL="285750" indent="-285750" algn="just">
              <a:buClr>
                <a:srgbClr val="E9510C"/>
              </a:buClr>
              <a:buFont typeface="Arial" panose="020B0604020202020204" pitchFamily="34" charset="0"/>
              <a:buChar char="•"/>
            </a:pPr>
            <a:endParaRPr lang="es-CL" sz="1600" dirty="0">
              <a:solidFill>
                <a:srgbClr val="5F5E5E"/>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1190" t="32471" r="1324" b="60527"/>
          <a:stretch/>
        </p:blipFill>
        <p:spPr>
          <a:xfrm>
            <a:off x="1190872" y="0"/>
            <a:ext cx="7953127" cy="408537"/>
          </a:xfrm>
          <a:prstGeom prst="rect">
            <a:avLst/>
          </a:prstGeom>
          <a:noFill/>
        </p:spPr>
      </p:pic>
      <p:sp>
        <p:nvSpPr>
          <p:cNvPr id="9" name="Rectángulo 8"/>
          <p:cNvSpPr/>
          <p:nvPr/>
        </p:nvSpPr>
        <p:spPr>
          <a:xfrm>
            <a:off x="1190873" y="1"/>
            <a:ext cx="7953127" cy="40853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b="1" dirty="0">
                <a:solidFill>
                  <a:prstClr val="white"/>
                </a:solidFill>
                <a:latin typeface="Arial" panose="020B0604020202020204" pitchFamily="34" charset="0"/>
                <a:cs typeface="Arial" panose="020B0604020202020204" pitchFamily="34" charset="0"/>
              </a:rPr>
              <a:t>5</a:t>
            </a:r>
            <a:r>
              <a:rPr lang="es-CL" b="1" dirty="0" smtClean="0">
                <a:solidFill>
                  <a:prstClr val="white"/>
                </a:solidFill>
                <a:latin typeface="Arial" panose="020B0604020202020204" pitchFamily="34" charset="0"/>
                <a:cs typeface="Arial" panose="020B0604020202020204" pitchFamily="34" charset="0"/>
              </a:rPr>
              <a:t>.- </a:t>
            </a:r>
            <a:r>
              <a:rPr lang="es-CL" b="1" dirty="0">
                <a:solidFill>
                  <a:schemeClr val="bg1"/>
                </a:solidFill>
                <a:latin typeface="Arial" panose="020B0604020202020204" pitchFamily="34" charset="0"/>
                <a:cs typeface="Arial" panose="020B0604020202020204" pitchFamily="34" charset="0"/>
              </a:rPr>
              <a:t>Solicitud de Devolución por Cambio de </a:t>
            </a:r>
            <a:r>
              <a:rPr lang="es-CL" b="1" dirty="0" smtClean="0">
                <a:solidFill>
                  <a:schemeClr val="bg1"/>
                </a:solidFill>
                <a:latin typeface="Arial" panose="020B0604020202020204" pitchFamily="34" charset="0"/>
                <a:cs typeface="Arial" panose="020B0604020202020204" pitchFamily="34" charset="0"/>
              </a:rPr>
              <a:t>Sujeto                           </a:t>
            </a:r>
            <a:r>
              <a:rPr lang="es-CL" sz="2000" b="1" dirty="0" smtClean="0">
                <a:solidFill>
                  <a:srgbClr val="FFFFFF"/>
                </a:solidFill>
                <a:latin typeface="Gill Sans MT" panose="020B0502020104020203" pitchFamily="34" charset="0"/>
                <a:ea typeface="Calibri" panose="020F0502020204030204" pitchFamily="34" charset="0"/>
                <a:cs typeface="Times New Roman" panose="02020603050405020304" pitchFamily="18" charset="0"/>
              </a:rPr>
              <a:t>sii.cl</a:t>
            </a:r>
            <a:endParaRPr lang="es-CL" sz="2000" dirty="0">
              <a:latin typeface="Gill Sans MT" panose="020B0502020104020203" pitchFamily="34" charset="0"/>
              <a:ea typeface="Calibri" panose="020F0502020204030204" pitchFamily="34" charset="0"/>
              <a:cs typeface="Times New Roman" panose="02020603050405020304" pitchFamily="18" charset="0"/>
            </a:endParaRPr>
          </a:p>
        </p:txBody>
      </p:sp>
      <p:sp>
        <p:nvSpPr>
          <p:cNvPr id="11" name="Rectángulo 10"/>
          <p:cNvSpPr/>
          <p:nvPr/>
        </p:nvSpPr>
        <p:spPr>
          <a:xfrm>
            <a:off x="6056860" y="6431191"/>
            <a:ext cx="2732810" cy="215444"/>
          </a:xfrm>
          <a:prstGeom prst="rect">
            <a:avLst/>
          </a:prstGeom>
        </p:spPr>
        <p:txBody>
          <a:bodyPr wrap="square">
            <a:spAutoFit/>
          </a:bodyPr>
          <a:lstStyle/>
          <a:p>
            <a:pPr>
              <a:defRPr/>
            </a:pPr>
            <a:r>
              <a:rPr lang="es-CL" sz="800" dirty="0">
                <a:solidFill>
                  <a:srgbClr val="9C9A9A"/>
                </a:solidFill>
                <a:latin typeface="Gill Sans MT" panose="020B0502020104020203" pitchFamily="34" charset="0"/>
              </a:rPr>
              <a:t>Cambio de Sujeto para el </a:t>
            </a:r>
            <a:r>
              <a:rPr lang="es-CL" sz="800" dirty="0" smtClean="0">
                <a:solidFill>
                  <a:srgbClr val="9C9A9A"/>
                </a:solidFill>
                <a:latin typeface="Gill Sans MT" panose="020B0502020104020203" pitchFamily="34" charset="0"/>
              </a:rPr>
              <a:t>Cumplimiento </a:t>
            </a:r>
            <a:r>
              <a:rPr lang="es-CL" sz="800" dirty="0">
                <a:solidFill>
                  <a:srgbClr val="9C9A9A"/>
                </a:solidFill>
                <a:latin typeface="Gill Sans MT" panose="020B0502020104020203" pitchFamily="34" charset="0"/>
              </a:rPr>
              <a:t>del IVA</a:t>
            </a:r>
          </a:p>
        </p:txBody>
      </p:sp>
    </p:spTree>
    <p:extLst>
      <p:ext uri="{BB962C8B-B14F-4D97-AF65-F5344CB8AC3E}">
        <p14:creationId xmlns:p14="http://schemas.microsoft.com/office/powerpoint/2010/main" val="2938763926"/>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403EE764-2D7F-4FE1-ADC4-47742C1F2A52}" type="slidenum">
              <a:rPr lang="es-CL" smtClean="0"/>
              <a:t>16</a:t>
            </a:fld>
            <a:endParaRPr lang="es-CL"/>
          </a:p>
        </p:txBody>
      </p:sp>
      <p:sp>
        <p:nvSpPr>
          <p:cNvPr id="2" name="Rectángulo 1"/>
          <p:cNvSpPr/>
          <p:nvPr/>
        </p:nvSpPr>
        <p:spPr>
          <a:xfrm>
            <a:off x="557561" y="1185335"/>
            <a:ext cx="8232109" cy="3077766"/>
          </a:xfrm>
          <a:prstGeom prst="rect">
            <a:avLst/>
          </a:prstGeom>
          <a:noFill/>
        </p:spPr>
        <p:txBody>
          <a:bodyPr wrap="square">
            <a:spAutoFit/>
          </a:bodyPr>
          <a:lstStyle/>
          <a:p>
            <a:pPr algn="just"/>
            <a:endParaRPr lang="es-CL" sz="1600" b="1" dirty="0">
              <a:latin typeface="Arial" panose="020B0604020202020204" pitchFamily="34" charset="0"/>
              <a:cs typeface="Arial" panose="020B0604020202020204" pitchFamily="34" charset="0"/>
            </a:endParaRPr>
          </a:p>
          <a:p>
            <a:pPr algn="just"/>
            <a:r>
              <a:rPr lang="es-CL" b="1" dirty="0">
                <a:solidFill>
                  <a:srgbClr val="0070C0"/>
                </a:solidFill>
                <a:latin typeface="Arial" panose="020B0604020202020204" pitchFamily="34" charset="0"/>
                <a:cs typeface="Arial" panose="020B0604020202020204" pitchFamily="34" charset="0"/>
              </a:rPr>
              <a:t>¿A qué se refiere este trámite? </a:t>
            </a:r>
          </a:p>
          <a:p>
            <a:pPr algn="just"/>
            <a:endParaRPr lang="es-CL" sz="1600" dirty="0">
              <a:latin typeface="Arial" panose="020B0604020202020204" pitchFamily="34" charset="0"/>
              <a:cs typeface="Arial" panose="020B0604020202020204" pitchFamily="34" charset="0"/>
            </a:endParaRPr>
          </a:p>
          <a:p>
            <a:pPr algn="just"/>
            <a:r>
              <a:rPr lang="es-CL" sz="1600" dirty="0" smtClean="0">
                <a:latin typeface="Arial" panose="020B0604020202020204" pitchFamily="34" charset="0"/>
                <a:cs typeface="Arial" panose="020B0604020202020204" pitchFamily="34" charset="0"/>
              </a:rPr>
              <a:t>Este </a:t>
            </a:r>
            <a:r>
              <a:rPr lang="es-CL" sz="1600" dirty="0">
                <a:latin typeface="Arial" panose="020B0604020202020204" pitchFamily="34" charset="0"/>
                <a:cs typeface="Arial" panose="020B0604020202020204" pitchFamily="34" charset="0"/>
              </a:rPr>
              <a:t>es un trámite a través de cual los contribuyentes afectados por algún cambio de sujeto, y que por efecto de la retención o anticipo del Impuesto al Valor Agregado, no han podido imputar la totalidad de sus créditos fiscales a los débitos fiscales que han generado, pudiendo pedir la devolución del crédito fiscal del período o del remanente. </a:t>
            </a:r>
            <a:endParaRPr lang="es-CL" sz="1600" dirty="0" smtClean="0">
              <a:latin typeface="Arial" panose="020B0604020202020204" pitchFamily="34" charset="0"/>
              <a:cs typeface="Arial" panose="020B0604020202020204" pitchFamily="34" charset="0"/>
            </a:endParaRPr>
          </a:p>
          <a:p>
            <a:pPr algn="just"/>
            <a:endParaRPr lang="es-CL" sz="1600" dirty="0">
              <a:latin typeface="Arial" panose="020B0604020202020204" pitchFamily="34" charset="0"/>
              <a:cs typeface="Arial" panose="020B0604020202020204" pitchFamily="34" charset="0"/>
            </a:endParaRPr>
          </a:p>
          <a:p>
            <a:pPr algn="just"/>
            <a:r>
              <a:rPr lang="es-CL" sz="1600" dirty="0" smtClean="0">
                <a:latin typeface="Arial" panose="020B0604020202020204" pitchFamily="34" charset="0"/>
                <a:cs typeface="Arial" panose="020B0604020202020204" pitchFamily="34" charset="0"/>
              </a:rPr>
              <a:t>Esta </a:t>
            </a:r>
            <a:r>
              <a:rPr lang="es-CL" sz="1600" dirty="0">
                <a:latin typeface="Arial" panose="020B0604020202020204" pitchFamily="34" charset="0"/>
                <a:cs typeface="Arial" panose="020B0604020202020204" pitchFamily="34" charset="0"/>
              </a:rPr>
              <a:t>devolución se efectúa a través de la presentación de la Declaración Jurada, Formulario 3560 (F3560), denominado “Solicitud de Devolución de IVA, por Cambio de Sujeto”, el cual se encuentra en la aplicación que el Servicio de Impuestos Internos (en adelante Servicio o SII) ha dispuesto en su sitio web de Internet www.sii.cl. </a:t>
            </a:r>
            <a:endParaRPr lang="es-CL" sz="1600" dirty="0" smtClean="0">
              <a:solidFill>
                <a:srgbClr val="5F5E5E"/>
              </a:solidFill>
              <a:latin typeface="Arial" panose="020B0604020202020204" pitchFamily="34" charset="0"/>
              <a:cs typeface="Arial" panose="020B0604020202020204" pitchFamily="34" charset="0"/>
            </a:endParaRPr>
          </a:p>
        </p:txBody>
      </p:sp>
      <p:pic>
        <p:nvPicPr>
          <p:cNvPr id="8" name="Imagen 7"/>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1190" t="32471" r="1324" b="60527"/>
          <a:stretch/>
        </p:blipFill>
        <p:spPr>
          <a:xfrm>
            <a:off x="1105593" y="161739"/>
            <a:ext cx="7953127" cy="550642"/>
          </a:xfrm>
          <a:prstGeom prst="rect">
            <a:avLst/>
          </a:prstGeom>
          <a:noFill/>
        </p:spPr>
      </p:pic>
      <p:sp>
        <p:nvSpPr>
          <p:cNvPr id="10" name="Rectángulo 9"/>
          <p:cNvSpPr/>
          <p:nvPr/>
        </p:nvSpPr>
        <p:spPr>
          <a:xfrm>
            <a:off x="1190873" y="1"/>
            <a:ext cx="7953127" cy="40853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L" b="1" dirty="0" smtClean="0">
              <a:solidFill>
                <a:prstClr val="white"/>
              </a:solidFill>
              <a:latin typeface="Arial" panose="020B0604020202020204" pitchFamily="34" charset="0"/>
              <a:cs typeface="Arial" panose="020B0604020202020204" pitchFamily="34" charset="0"/>
            </a:endParaRPr>
          </a:p>
          <a:p>
            <a:r>
              <a:rPr lang="es-CL" b="1" dirty="0" smtClean="0">
                <a:solidFill>
                  <a:prstClr val="white"/>
                </a:solidFill>
                <a:latin typeface="Arial" panose="020B0604020202020204" pitchFamily="34" charset="0"/>
                <a:cs typeface="Arial" panose="020B0604020202020204" pitchFamily="34" charset="0"/>
              </a:rPr>
              <a:t>5.- </a:t>
            </a:r>
            <a:r>
              <a:rPr lang="es-CL" b="1" dirty="0">
                <a:solidFill>
                  <a:schemeClr val="bg1"/>
                </a:solidFill>
                <a:latin typeface="Arial" panose="020B0604020202020204" pitchFamily="34" charset="0"/>
                <a:cs typeface="Arial" panose="020B0604020202020204" pitchFamily="34" charset="0"/>
              </a:rPr>
              <a:t>Solicitud de Devolución por Cambio de </a:t>
            </a:r>
            <a:r>
              <a:rPr lang="es-CL" b="1" dirty="0" smtClean="0">
                <a:solidFill>
                  <a:schemeClr val="bg1"/>
                </a:solidFill>
                <a:latin typeface="Arial" panose="020B0604020202020204" pitchFamily="34" charset="0"/>
                <a:cs typeface="Arial" panose="020B0604020202020204" pitchFamily="34" charset="0"/>
              </a:rPr>
              <a:t>Sujeto                           </a:t>
            </a:r>
            <a:r>
              <a:rPr lang="es-CL" sz="2000" b="1" dirty="0" smtClean="0">
                <a:solidFill>
                  <a:srgbClr val="FFFFFF"/>
                </a:solidFill>
                <a:latin typeface="Gill Sans MT" panose="020B0502020104020203" pitchFamily="34" charset="0"/>
                <a:ea typeface="Calibri" panose="020F0502020204030204" pitchFamily="34" charset="0"/>
                <a:cs typeface="Times New Roman" panose="02020603050405020304" pitchFamily="18" charset="0"/>
              </a:rPr>
              <a:t>sii.cl</a:t>
            </a:r>
            <a:endParaRPr lang="es-CL" sz="2000" dirty="0">
              <a:latin typeface="Gill Sans MT" panose="020B0502020104020203" pitchFamily="34" charset="0"/>
              <a:ea typeface="Calibri" panose="020F0502020204030204" pitchFamily="34" charset="0"/>
              <a:cs typeface="Times New Roman" panose="02020603050405020304" pitchFamily="18" charset="0"/>
            </a:endParaRPr>
          </a:p>
        </p:txBody>
      </p:sp>
      <p:sp>
        <p:nvSpPr>
          <p:cNvPr id="12" name="Rectángulo 11"/>
          <p:cNvSpPr/>
          <p:nvPr/>
        </p:nvSpPr>
        <p:spPr>
          <a:xfrm>
            <a:off x="6056860" y="6431191"/>
            <a:ext cx="2732810" cy="215444"/>
          </a:xfrm>
          <a:prstGeom prst="rect">
            <a:avLst/>
          </a:prstGeom>
        </p:spPr>
        <p:txBody>
          <a:bodyPr wrap="square">
            <a:spAutoFit/>
          </a:bodyPr>
          <a:lstStyle/>
          <a:p>
            <a:pPr>
              <a:defRPr/>
            </a:pPr>
            <a:r>
              <a:rPr lang="es-CL" sz="800" dirty="0">
                <a:solidFill>
                  <a:srgbClr val="9C9A9A"/>
                </a:solidFill>
                <a:latin typeface="Gill Sans MT" panose="020B0502020104020203" pitchFamily="34" charset="0"/>
              </a:rPr>
              <a:t>Cambio de Sujeto para el </a:t>
            </a:r>
            <a:r>
              <a:rPr lang="es-CL" sz="800" dirty="0" smtClean="0">
                <a:solidFill>
                  <a:srgbClr val="9C9A9A"/>
                </a:solidFill>
                <a:latin typeface="Gill Sans MT" panose="020B0502020104020203" pitchFamily="34" charset="0"/>
              </a:rPr>
              <a:t>Cumplimiento </a:t>
            </a:r>
            <a:r>
              <a:rPr lang="es-CL" sz="800" dirty="0">
                <a:solidFill>
                  <a:srgbClr val="9C9A9A"/>
                </a:solidFill>
                <a:latin typeface="Gill Sans MT" panose="020B0502020104020203" pitchFamily="34" charset="0"/>
              </a:rPr>
              <a:t>del IVA</a:t>
            </a:r>
          </a:p>
        </p:txBody>
      </p:sp>
    </p:spTree>
    <p:extLst>
      <p:ext uri="{BB962C8B-B14F-4D97-AF65-F5344CB8AC3E}">
        <p14:creationId xmlns:p14="http://schemas.microsoft.com/office/powerpoint/2010/main" val="1057809372"/>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403EE764-2D7F-4FE1-ADC4-47742C1F2A52}" type="slidenum">
              <a:rPr lang="es-CL" smtClean="0"/>
              <a:t>17</a:t>
            </a:fld>
            <a:endParaRPr lang="es-CL"/>
          </a:p>
        </p:txBody>
      </p:sp>
      <p:pic>
        <p:nvPicPr>
          <p:cNvPr id="8" name="Imagen 7"/>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1190" t="32471" r="1324" b="60527"/>
          <a:stretch/>
        </p:blipFill>
        <p:spPr>
          <a:xfrm>
            <a:off x="1105593" y="161739"/>
            <a:ext cx="7953127" cy="550642"/>
          </a:xfrm>
          <a:prstGeom prst="rect">
            <a:avLst/>
          </a:prstGeom>
          <a:noFill/>
        </p:spPr>
      </p:pic>
      <p:sp>
        <p:nvSpPr>
          <p:cNvPr id="10" name="Rectángulo 9"/>
          <p:cNvSpPr/>
          <p:nvPr/>
        </p:nvSpPr>
        <p:spPr>
          <a:xfrm>
            <a:off x="1190873" y="1"/>
            <a:ext cx="7953127" cy="40853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L" b="1" dirty="0" smtClean="0">
              <a:solidFill>
                <a:prstClr val="white"/>
              </a:solidFill>
              <a:latin typeface="Arial" panose="020B0604020202020204" pitchFamily="34" charset="0"/>
              <a:cs typeface="Arial" panose="020B0604020202020204" pitchFamily="34" charset="0"/>
            </a:endParaRPr>
          </a:p>
          <a:p>
            <a:r>
              <a:rPr lang="es-CL" b="1" dirty="0" smtClean="0">
                <a:solidFill>
                  <a:prstClr val="white"/>
                </a:solidFill>
                <a:latin typeface="Arial" panose="020B0604020202020204" pitchFamily="34" charset="0"/>
                <a:cs typeface="Arial" panose="020B0604020202020204" pitchFamily="34" charset="0"/>
              </a:rPr>
              <a:t>5.- </a:t>
            </a:r>
            <a:r>
              <a:rPr lang="es-CL" b="1" dirty="0">
                <a:solidFill>
                  <a:schemeClr val="bg1"/>
                </a:solidFill>
                <a:latin typeface="Arial" panose="020B0604020202020204" pitchFamily="34" charset="0"/>
                <a:cs typeface="Arial" panose="020B0604020202020204" pitchFamily="34" charset="0"/>
              </a:rPr>
              <a:t>Solicitud de Devolución por Cambio de </a:t>
            </a:r>
            <a:r>
              <a:rPr lang="es-CL" b="1" dirty="0" smtClean="0">
                <a:solidFill>
                  <a:schemeClr val="bg1"/>
                </a:solidFill>
                <a:latin typeface="Arial" panose="020B0604020202020204" pitchFamily="34" charset="0"/>
                <a:cs typeface="Arial" panose="020B0604020202020204" pitchFamily="34" charset="0"/>
              </a:rPr>
              <a:t>Sujeto                           </a:t>
            </a:r>
            <a:r>
              <a:rPr lang="es-CL" sz="2000" b="1" dirty="0" smtClean="0">
                <a:solidFill>
                  <a:srgbClr val="FFFFFF"/>
                </a:solidFill>
                <a:latin typeface="Gill Sans MT" panose="020B0502020104020203" pitchFamily="34" charset="0"/>
                <a:ea typeface="Calibri" panose="020F0502020204030204" pitchFamily="34" charset="0"/>
                <a:cs typeface="Times New Roman" panose="02020603050405020304" pitchFamily="18" charset="0"/>
              </a:rPr>
              <a:t>sii.cl</a:t>
            </a:r>
            <a:endParaRPr lang="es-CL" sz="2000" dirty="0">
              <a:latin typeface="Gill Sans MT" panose="020B0502020104020203" pitchFamily="34" charset="0"/>
              <a:ea typeface="Calibri" panose="020F0502020204030204" pitchFamily="34" charset="0"/>
              <a:cs typeface="Times New Roman" panose="02020603050405020304" pitchFamily="18" charset="0"/>
            </a:endParaRPr>
          </a:p>
        </p:txBody>
      </p:sp>
      <p:sp>
        <p:nvSpPr>
          <p:cNvPr id="12" name="Rectángulo 11"/>
          <p:cNvSpPr/>
          <p:nvPr/>
        </p:nvSpPr>
        <p:spPr>
          <a:xfrm>
            <a:off x="6056860" y="6431191"/>
            <a:ext cx="2732810" cy="215444"/>
          </a:xfrm>
          <a:prstGeom prst="rect">
            <a:avLst/>
          </a:prstGeom>
        </p:spPr>
        <p:txBody>
          <a:bodyPr wrap="square">
            <a:spAutoFit/>
          </a:bodyPr>
          <a:lstStyle/>
          <a:p>
            <a:pPr>
              <a:defRPr/>
            </a:pPr>
            <a:r>
              <a:rPr lang="es-CL" sz="800" dirty="0">
                <a:solidFill>
                  <a:srgbClr val="9C9A9A"/>
                </a:solidFill>
                <a:latin typeface="Gill Sans MT" panose="020B0502020104020203" pitchFamily="34" charset="0"/>
              </a:rPr>
              <a:t>Cambio de Sujeto para el </a:t>
            </a:r>
            <a:r>
              <a:rPr lang="es-CL" sz="800" dirty="0" smtClean="0">
                <a:solidFill>
                  <a:srgbClr val="9C9A9A"/>
                </a:solidFill>
                <a:latin typeface="Gill Sans MT" panose="020B0502020104020203" pitchFamily="34" charset="0"/>
              </a:rPr>
              <a:t>Cumplimiento </a:t>
            </a:r>
            <a:r>
              <a:rPr lang="es-CL" sz="800" dirty="0">
                <a:solidFill>
                  <a:srgbClr val="9C9A9A"/>
                </a:solidFill>
                <a:latin typeface="Gill Sans MT" panose="020B0502020104020203" pitchFamily="34" charset="0"/>
              </a:rPr>
              <a:t>del IVA</a:t>
            </a:r>
          </a:p>
        </p:txBody>
      </p:sp>
      <p:pic>
        <p:nvPicPr>
          <p:cNvPr id="3" name="Imagen 2"/>
          <p:cNvPicPr>
            <a:picLocks noChangeAspect="1"/>
          </p:cNvPicPr>
          <p:nvPr/>
        </p:nvPicPr>
        <p:blipFill>
          <a:blip r:embed="rId5"/>
          <a:stretch>
            <a:fillRect/>
          </a:stretch>
        </p:blipFill>
        <p:spPr>
          <a:xfrm>
            <a:off x="591015" y="1010093"/>
            <a:ext cx="8284662" cy="5271417"/>
          </a:xfrm>
          <a:prstGeom prst="rect">
            <a:avLst/>
          </a:prstGeom>
        </p:spPr>
      </p:pic>
    </p:spTree>
    <p:extLst>
      <p:ext uri="{BB962C8B-B14F-4D97-AF65-F5344CB8AC3E}">
        <p14:creationId xmlns:p14="http://schemas.microsoft.com/office/powerpoint/2010/main" val="476099583"/>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403EE764-2D7F-4FE1-ADC4-47742C1F2A52}" type="slidenum">
              <a:rPr lang="es-CL" smtClean="0"/>
              <a:t>18</a:t>
            </a:fld>
            <a:endParaRPr lang="es-CL"/>
          </a:p>
        </p:txBody>
      </p:sp>
      <p:sp>
        <p:nvSpPr>
          <p:cNvPr id="2" name="Rectángulo 1"/>
          <p:cNvSpPr/>
          <p:nvPr/>
        </p:nvSpPr>
        <p:spPr>
          <a:xfrm>
            <a:off x="959081" y="1294239"/>
            <a:ext cx="7830589" cy="5293757"/>
          </a:xfrm>
          <a:prstGeom prst="rect">
            <a:avLst/>
          </a:prstGeom>
          <a:noFill/>
        </p:spPr>
        <p:txBody>
          <a:bodyPr wrap="square">
            <a:spAutoFit/>
          </a:bodyPr>
          <a:lstStyle/>
          <a:p>
            <a:pPr algn="just"/>
            <a:endParaRPr lang="es-CL" sz="1600" b="1" dirty="0">
              <a:latin typeface="Arial" panose="020B0604020202020204" pitchFamily="34" charset="0"/>
              <a:cs typeface="Arial" panose="020B0604020202020204" pitchFamily="34" charset="0"/>
            </a:endParaRPr>
          </a:p>
          <a:p>
            <a:pPr algn="just"/>
            <a:r>
              <a:rPr lang="es-CL" b="1" dirty="0">
                <a:solidFill>
                  <a:srgbClr val="0070C0"/>
                </a:solidFill>
                <a:latin typeface="Arial" panose="020B0604020202020204" pitchFamily="34" charset="0"/>
                <a:cs typeface="Arial" panose="020B0604020202020204" pitchFamily="34" charset="0"/>
              </a:rPr>
              <a:t>¿Quiénes deben realizar este trámite? </a:t>
            </a:r>
          </a:p>
          <a:p>
            <a:pPr algn="just"/>
            <a:endParaRPr lang="es-CL" sz="1600" dirty="0">
              <a:latin typeface="Arial" panose="020B0604020202020204" pitchFamily="34" charset="0"/>
              <a:cs typeface="Arial" panose="020B0604020202020204" pitchFamily="34" charset="0"/>
            </a:endParaRPr>
          </a:p>
          <a:p>
            <a:pPr algn="just"/>
            <a:r>
              <a:rPr lang="es-CL" sz="1600" dirty="0" smtClean="0">
                <a:latin typeface="Arial" panose="020B0604020202020204" pitchFamily="34" charset="0"/>
                <a:cs typeface="Arial" panose="020B0604020202020204" pitchFamily="34" charset="0"/>
              </a:rPr>
              <a:t>Los </a:t>
            </a:r>
            <a:r>
              <a:rPr lang="es-CL" sz="1600" dirty="0">
                <a:latin typeface="Arial" panose="020B0604020202020204" pitchFamily="34" charset="0"/>
                <a:cs typeface="Arial" panose="020B0604020202020204" pitchFamily="34" charset="0"/>
              </a:rPr>
              <a:t>contribuyentes afectados por el cambio de sujeto del Impuesto al Valor Agregado de los siguientes productos o servicios y que deseen solicitar la devolución</a:t>
            </a:r>
            <a:r>
              <a:rPr lang="es-CL" sz="1600" dirty="0" smtClean="0">
                <a:latin typeface="Arial" panose="020B0604020202020204" pitchFamily="34" charset="0"/>
                <a:cs typeface="Arial" panose="020B0604020202020204" pitchFamily="34" charset="0"/>
              </a:rPr>
              <a:t>:</a:t>
            </a:r>
          </a:p>
          <a:p>
            <a:pPr algn="just"/>
            <a:endParaRPr lang="es-CL" sz="1600" dirty="0" smtClean="0">
              <a:latin typeface="Arial" panose="020B0604020202020204" pitchFamily="34" charset="0"/>
              <a:cs typeface="Arial" panose="020B0604020202020204" pitchFamily="34" charset="0"/>
            </a:endParaRPr>
          </a:p>
          <a:p>
            <a:pPr algn="just"/>
            <a:r>
              <a:rPr lang="es-CL" sz="1600" dirty="0" smtClean="0">
                <a:latin typeface="Arial" panose="020B0604020202020204" pitchFamily="34" charset="0"/>
                <a:cs typeface="Arial" panose="020B0604020202020204" pitchFamily="34" charset="0"/>
              </a:rPr>
              <a:t> </a:t>
            </a:r>
            <a:r>
              <a:rPr lang="es-CL" sz="1600" dirty="0">
                <a:latin typeface="Arial" panose="020B0604020202020204" pitchFamily="34" charset="0"/>
                <a:cs typeface="Arial" panose="020B0604020202020204" pitchFamily="34" charset="0"/>
              </a:rPr>
              <a:t>a) Los vendedores y prestadores de servicios a quienes se les ha retenido total o parcialmente el IVA en cumplimiento de lo dispuesto en cualquiera de las resoluciones de cambio de sujeto de: Arroz, </a:t>
            </a:r>
            <a:r>
              <a:rPr lang="es-CL" sz="1600" dirty="0" err="1">
                <a:latin typeface="Arial" panose="020B0604020202020204" pitchFamily="34" charset="0"/>
                <a:cs typeface="Arial" panose="020B0604020202020204" pitchFamily="34" charset="0"/>
              </a:rPr>
              <a:t>Berries</a:t>
            </a:r>
            <a:r>
              <a:rPr lang="es-CL" sz="1600" dirty="0">
                <a:latin typeface="Arial" panose="020B0604020202020204" pitchFamily="34" charset="0"/>
                <a:cs typeface="Arial" panose="020B0604020202020204" pitchFamily="34" charset="0"/>
              </a:rPr>
              <a:t>, Chatarra, Construcción, Ganado, Legumbres, Madera, Oro, Papel y Cartón, Especies Hidrobiológicas, Pequeños Productores Agrícolas, Productos Silvestres y </a:t>
            </a:r>
            <a:r>
              <a:rPr lang="es-CL" sz="1600" dirty="0" smtClean="0">
                <a:latin typeface="Arial" panose="020B0604020202020204" pitchFamily="34" charset="0"/>
                <a:cs typeface="Arial" panose="020B0604020202020204" pitchFamily="34" charset="0"/>
              </a:rPr>
              <a:t>Trigo y; aquellos Contribuyentes incorporados en la nómina de sujeto a retención, los cuales no han podido imputar la totalidad de sus créditos fiscales por efectos de la retención de los débitos fiscales.</a:t>
            </a:r>
          </a:p>
          <a:p>
            <a:pPr algn="just"/>
            <a:endParaRPr lang="es-CL" sz="1600" dirty="0" smtClean="0">
              <a:latin typeface="Arial" panose="020B0604020202020204" pitchFamily="34" charset="0"/>
              <a:cs typeface="Arial" panose="020B0604020202020204" pitchFamily="34" charset="0"/>
            </a:endParaRPr>
          </a:p>
          <a:p>
            <a:pPr algn="just"/>
            <a:r>
              <a:rPr lang="es-CL" sz="1600" dirty="0" smtClean="0">
                <a:latin typeface="Arial" panose="020B0604020202020204" pitchFamily="34" charset="0"/>
                <a:cs typeface="Arial" panose="020B0604020202020204" pitchFamily="34" charset="0"/>
              </a:rPr>
              <a:t>b</a:t>
            </a:r>
            <a:r>
              <a:rPr lang="es-CL" sz="1600" dirty="0">
                <a:latin typeface="Arial" panose="020B0604020202020204" pitchFamily="34" charset="0"/>
                <a:cs typeface="Arial" panose="020B0604020202020204" pitchFamily="34" charset="0"/>
              </a:rPr>
              <a:t>) Los vendedores adquirentes de productos o beneficiarios de servicios a quienes se recargó el anticipo de IVA, por efectos del cambio de sujeto en la adquisición de Carne o Harina y que no han podido imputar la totalidad de sus créditos fiscales por ser insuficientes sus débitos fiscales de IVA</a:t>
            </a:r>
            <a:r>
              <a:rPr lang="es-CL" sz="1600" dirty="0" smtClean="0">
                <a:latin typeface="Arial" panose="020B0604020202020204" pitchFamily="34" charset="0"/>
                <a:cs typeface="Arial" panose="020B0604020202020204" pitchFamily="34" charset="0"/>
              </a:rPr>
              <a:t>.</a:t>
            </a:r>
          </a:p>
          <a:p>
            <a:pPr algn="just"/>
            <a:endParaRPr lang="es-CL" sz="1600" dirty="0">
              <a:solidFill>
                <a:srgbClr val="5F5E5E"/>
              </a:solidFill>
              <a:latin typeface="Arial" panose="020B0604020202020204" pitchFamily="34" charset="0"/>
              <a:cs typeface="Arial" panose="020B0604020202020204" pitchFamily="34" charset="0"/>
            </a:endParaRPr>
          </a:p>
        </p:txBody>
      </p:sp>
      <p:pic>
        <p:nvPicPr>
          <p:cNvPr id="8" name="Imagen 7"/>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1190" t="32471" r="1324" b="60527"/>
          <a:stretch/>
        </p:blipFill>
        <p:spPr>
          <a:xfrm>
            <a:off x="1105593" y="161739"/>
            <a:ext cx="7953127" cy="550642"/>
          </a:xfrm>
          <a:prstGeom prst="rect">
            <a:avLst/>
          </a:prstGeom>
          <a:noFill/>
        </p:spPr>
      </p:pic>
      <p:sp>
        <p:nvSpPr>
          <p:cNvPr id="10" name="Rectángulo 9"/>
          <p:cNvSpPr/>
          <p:nvPr/>
        </p:nvSpPr>
        <p:spPr>
          <a:xfrm>
            <a:off x="1190873" y="1"/>
            <a:ext cx="7953127" cy="40853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L" b="1" dirty="0" smtClean="0">
              <a:solidFill>
                <a:prstClr val="white"/>
              </a:solidFill>
              <a:latin typeface="Arial" panose="020B0604020202020204" pitchFamily="34" charset="0"/>
              <a:cs typeface="Arial" panose="020B0604020202020204" pitchFamily="34" charset="0"/>
            </a:endParaRPr>
          </a:p>
          <a:p>
            <a:r>
              <a:rPr lang="es-CL" b="1" dirty="0" smtClean="0">
                <a:solidFill>
                  <a:prstClr val="white"/>
                </a:solidFill>
                <a:latin typeface="Arial" panose="020B0604020202020204" pitchFamily="34" charset="0"/>
                <a:cs typeface="Arial" panose="020B0604020202020204" pitchFamily="34" charset="0"/>
              </a:rPr>
              <a:t>5.- </a:t>
            </a:r>
            <a:r>
              <a:rPr lang="es-CL" b="1" dirty="0">
                <a:solidFill>
                  <a:schemeClr val="bg1"/>
                </a:solidFill>
                <a:latin typeface="Arial" panose="020B0604020202020204" pitchFamily="34" charset="0"/>
                <a:cs typeface="Arial" panose="020B0604020202020204" pitchFamily="34" charset="0"/>
              </a:rPr>
              <a:t>Solicitud de Devolución por Cambio de </a:t>
            </a:r>
            <a:r>
              <a:rPr lang="es-CL" b="1" dirty="0" smtClean="0">
                <a:solidFill>
                  <a:schemeClr val="bg1"/>
                </a:solidFill>
                <a:latin typeface="Arial" panose="020B0604020202020204" pitchFamily="34" charset="0"/>
                <a:cs typeface="Arial" panose="020B0604020202020204" pitchFamily="34" charset="0"/>
              </a:rPr>
              <a:t>Sujeto                           </a:t>
            </a:r>
            <a:r>
              <a:rPr lang="es-CL" sz="2000" b="1" dirty="0" smtClean="0">
                <a:solidFill>
                  <a:srgbClr val="FFFFFF"/>
                </a:solidFill>
                <a:latin typeface="Gill Sans MT" panose="020B0502020104020203" pitchFamily="34" charset="0"/>
                <a:ea typeface="Calibri" panose="020F0502020204030204" pitchFamily="34" charset="0"/>
                <a:cs typeface="Times New Roman" panose="02020603050405020304" pitchFamily="18" charset="0"/>
              </a:rPr>
              <a:t>sii.cl</a:t>
            </a:r>
            <a:endParaRPr lang="es-CL" sz="2000" dirty="0">
              <a:latin typeface="Gill Sans MT" panose="020B0502020104020203" pitchFamily="34" charset="0"/>
              <a:ea typeface="Calibri" panose="020F0502020204030204" pitchFamily="34" charset="0"/>
              <a:cs typeface="Times New Roman" panose="02020603050405020304" pitchFamily="18" charset="0"/>
            </a:endParaRPr>
          </a:p>
        </p:txBody>
      </p:sp>
      <p:sp>
        <p:nvSpPr>
          <p:cNvPr id="12" name="Rectángulo 11"/>
          <p:cNvSpPr/>
          <p:nvPr/>
        </p:nvSpPr>
        <p:spPr>
          <a:xfrm>
            <a:off x="6056860" y="6431191"/>
            <a:ext cx="2732810" cy="215444"/>
          </a:xfrm>
          <a:prstGeom prst="rect">
            <a:avLst/>
          </a:prstGeom>
        </p:spPr>
        <p:txBody>
          <a:bodyPr wrap="square">
            <a:spAutoFit/>
          </a:bodyPr>
          <a:lstStyle/>
          <a:p>
            <a:pPr>
              <a:defRPr/>
            </a:pPr>
            <a:r>
              <a:rPr lang="es-CL" sz="800" dirty="0">
                <a:solidFill>
                  <a:srgbClr val="9C9A9A"/>
                </a:solidFill>
                <a:latin typeface="Gill Sans MT" panose="020B0502020104020203" pitchFamily="34" charset="0"/>
              </a:rPr>
              <a:t>Cambio de Sujeto para el </a:t>
            </a:r>
            <a:r>
              <a:rPr lang="es-CL" sz="800" dirty="0" smtClean="0">
                <a:solidFill>
                  <a:srgbClr val="9C9A9A"/>
                </a:solidFill>
                <a:latin typeface="Gill Sans MT" panose="020B0502020104020203" pitchFamily="34" charset="0"/>
              </a:rPr>
              <a:t>Cumplimiento </a:t>
            </a:r>
            <a:r>
              <a:rPr lang="es-CL" sz="800" dirty="0">
                <a:solidFill>
                  <a:srgbClr val="9C9A9A"/>
                </a:solidFill>
                <a:latin typeface="Gill Sans MT" panose="020B0502020104020203" pitchFamily="34" charset="0"/>
              </a:rPr>
              <a:t>del IVA</a:t>
            </a:r>
          </a:p>
        </p:txBody>
      </p:sp>
    </p:spTree>
    <p:extLst>
      <p:ext uri="{BB962C8B-B14F-4D97-AF65-F5344CB8AC3E}">
        <p14:creationId xmlns:p14="http://schemas.microsoft.com/office/powerpoint/2010/main" val="1092810793"/>
      </p:ext>
    </p:extLst>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403EE764-2D7F-4FE1-ADC4-47742C1F2A52}" type="slidenum">
              <a:rPr lang="es-CL" smtClean="0"/>
              <a:t>19</a:t>
            </a:fld>
            <a:endParaRPr lang="es-CL"/>
          </a:p>
        </p:txBody>
      </p:sp>
      <p:sp>
        <p:nvSpPr>
          <p:cNvPr id="2" name="Rectángulo 1"/>
          <p:cNvSpPr/>
          <p:nvPr/>
        </p:nvSpPr>
        <p:spPr>
          <a:xfrm>
            <a:off x="959081" y="1294239"/>
            <a:ext cx="7830589" cy="4585871"/>
          </a:xfrm>
          <a:prstGeom prst="rect">
            <a:avLst/>
          </a:prstGeom>
          <a:solidFill>
            <a:schemeClr val="bg1"/>
          </a:solidFill>
        </p:spPr>
        <p:txBody>
          <a:bodyPr wrap="square">
            <a:spAutoFit/>
          </a:bodyPr>
          <a:lstStyle/>
          <a:p>
            <a:pPr algn="just"/>
            <a:r>
              <a:rPr lang="es-CL" b="1" dirty="0">
                <a:solidFill>
                  <a:srgbClr val="0070C0"/>
                </a:solidFill>
                <a:latin typeface="Arial" panose="020B0604020202020204" pitchFamily="34" charset="0"/>
                <a:cs typeface="Arial" panose="020B0604020202020204" pitchFamily="34" charset="0"/>
              </a:rPr>
              <a:t>¿Cuándo se hace este trámite? </a:t>
            </a:r>
          </a:p>
          <a:p>
            <a:pPr algn="just"/>
            <a:endParaRPr lang="es-CL" b="1" dirty="0" smtClean="0">
              <a:latin typeface="Arial" panose="020B0604020202020204" pitchFamily="34" charset="0"/>
              <a:cs typeface="Arial" panose="020B0604020202020204" pitchFamily="34" charset="0"/>
            </a:endParaRPr>
          </a:p>
          <a:p>
            <a:pPr algn="just"/>
            <a:endParaRPr lang="es-CL" sz="1600" dirty="0">
              <a:latin typeface="Arial" panose="020B0604020202020204" pitchFamily="34" charset="0"/>
              <a:cs typeface="Arial" panose="020B0604020202020204" pitchFamily="34" charset="0"/>
            </a:endParaRPr>
          </a:p>
          <a:p>
            <a:pPr algn="just"/>
            <a:r>
              <a:rPr lang="es-CL" sz="1600" dirty="0" smtClean="0">
                <a:latin typeface="Arial" panose="020B0604020202020204" pitchFamily="34" charset="0"/>
                <a:cs typeface="Arial" panose="020B0604020202020204" pitchFamily="34" charset="0"/>
              </a:rPr>
              <a:t>El </a:t>
            </a:r>
            <a:r>
              <a:rPr lang="es-CL" sz="1600" dirty="0">
                <a:latin typeface="Arial" panose="020B0604020202020204" pitchFamily="34" charset="0"/>
                <a:cs typeface="Arial" panose="020B0604020202020204" pitchFamily="34" charset="0"/>
              </a:rPr>
              <a:t>plazo dependerá del tipo de devolución del cual se trate: </a:t>
            </a:r>
            <a:endParaRPr lang="es-CL" sz="1600" dirty="0" smtClean="0">
              <a:latin typeface="Arial" panose="020B0604020202020204" pitchFamily="34" charset="0"/>
              <a:cs typeface="Arial" panose="020B0604020202020204" pitchFamily="34" charset="0"/>
            </a:endParaRPr>
          </a:p>
          <a:p>
            <a:pPr algn="just"/>
            <a:endParaRPr lang="es-CL"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L" sz="1600" dirty="0" smtClean="0">
                <a:latin typeface="Arial" panose="020B0604020202020204" pitchFamily="34" charset="0"/>
                <a:cs typeface="Arial" panose="020B0604020202020204" pitchFamily="34" charset="0"/>
              </a:rPr>
              <a:t>Para </a:t>
            </a:r>
            <a:r>
              <a:rPr lang="es-CL" sz="1600" dirty="0">
                <a:latin typeface="Arial" panose="020B0604020202020204" pitchFamily="34" charset="0"/>
                <a:cs typeface="Arial" panose="020B0604020202020204" pitchFamily="34" charset="0"/>
              </a:rPr>
              <a:t>los cambios de sujeto de retención: Dentro del mes siguiente al de la retención del tributo, una vez efectuada la declaración y pago simultáneo del Formulario 29 (F29</a:t>
            </a:r>
            <a:r>
              <a:rPr lang="es-CL" sz="1600" dirty="0" smtClean="0">
                <a:latin typeface="Arial" panose="020B0604020202020204" pitchFamily="34" charset="0"/>
                <a:cs typeface="Arial" panose="020B0604020202020204" pitchFamily="34" charset="0"/>
              </a:rPr>
              <a:t>).</a:t>
            </a:r>
          </a:p>
          <a:p>
            <a:pPr marL="342900" indent="-342900" algn="just">
              <a:buAutoNum type="alphaLcParenR"/>
            </a:pPr>
            <a:endParaRPr lang="es-CL" sz="16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L" sz="1600" dirty="0">
                <a:latin typeface="Arial" panose="020B0604020202020204" pitchFamily="34" charset="0"/>
                <a:cs typeface="Arial" panose="020B0604020202020204" pitchFamily="34" charset="0"/>
              </a:rPr>
              <a:t>Para los cambios de sujeto de anticipo de IVA: Dentro del mes siguiente a la declaración del F29 que incluye el último mes de acumulación de remanente</a:t>
            </a:r>
            <a:r>
              <a:rPr lang="es-CL" sz="1600" dirty="0" smtClean="0">
                <a:latin typeface="Arial" panose="020B0604020202020204" pitchFamily="34" charset="0"/>
                <a:cs typeface="Arial" panose="020B0604020202020204" pitchFamily="34" charset="0"/>
              </a:rPr>
              <a:t>. </a:t>
            </a:r>
            <a:r>
              <a:rPr lang="es-CL" sz="1600" dirty="0">
                <a:latin typeface="Arial" panose="020B0604020202020204" pitchFamily="34" charset="0"/>
                <a:cs typeface="Arial" panose="020B0604020202020204" pitchFamily="34" charset="0"/>
              </a:rPr>
              <a:t>Cambio de sujeto en ventas de carne: la resolución respectiva dispone acumular “Remanente de anticipo de IVA” por un mínimo dos meses. Por tanto la solicitud se hace en el mes siguiente a la declaración del F29 que incluye el último mes de acumulación de remanente. Cambio de sujeto en ventas de harina: la resolución respectiva dispone “Remanente de anticipo de IVA” por un mínimo de seis meses. </a:t>
            </a:r>
          </a:p>
          <a:p>
            <a:pPr algn="just"/>
            <a:endParaRPr lang="es-CL" sz="1600"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1190" t="32471" r="1324" b="60527"/>
          <a:stretch/>
        </p:blipFill>
        <p:spPr>
          <a:xfrm>
            <a:off x="1105593" y="161739"/>
            <a:ext cx="7953127" cy="550642"/>
          </a:xfrm>
          <a:prstGeom prst="rect">
            <a:avLst/>
          </a:prstGeom>
          <a:noFill/>
        </p:spPr>
      </p:pic>
      <p:sp>
        <p:nvSpPr>
          <p:cNvPr id="10" name="Rectángulo 9"/>
          <p:cNvSpPr/>
          <p:nvPr/>
        </p:nvSpPr>
        <p:spPr>
          <a:xfrm>
            <a:off x="1190873" y="1"/>
            <a:ext cx="7953127" cy="40853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L" b="1" dirty="0" smtClean="0">
              <a:solidFill>
                <a:prstClr val="white"/>
              </a:solidFill>
              <a:latin typeface="Arial" panose="020B0604020202020204" pitchFamily="34" charset="0"/>
              <a:cs typeface="Arial" panose="020B0604020202020204" pitchFamily="34" charset="0"/>
            </a:endParaRPr>
          </a:p>
          <a:p>
            <a:r>
              <a:rPr lang="es-CL" b="1" dirty="0" smtClean="0">
                <a:solidFill>
                  <a:prstClr val="white"/>
                </a:solidFill>
                <a:latin typeface="Arial" panose="020B0604020202020204" pitchFamily="34" charset="0"/>
                <a:cs typeface="Arial" panose="020B0604020202020204" pitchFamily="34" charset="0"/>
              </a:rPr>
              <a:t>5.- </a:t>
            </a:r>
            <a:r>
              <a:rPr lang="es-CL" b="1" dirty="0">
                <a:solidFill>
                  <a:schemeClr val="bg1"/>
                </a:solidFill>
                <a:latin typeface="Arial" panose="020B0604020202020204" pitchFamily="34" charset="0"/>
                <a:cs typeface="Arial" panose="020B0604020202020204" pitchFamily="34" charset="0"/>
              </a:rPr>
              <a:t>Solicitud de Devolución por Cambio de </a:t>
            </a:r>
            <a:r>
              <a:rPr lang="es-CL" b="1" dirty="0" smtClean="0">
                <a:solidFill>
                  <a:schemeClr val="bg1"/>
                </a:solidFill>
                <a:latin typeface="Arial" panose="020B0604020202020204" pitchFamily="34" charset="0"/>
                <a:cs typeface="Arial" panose="020B0604020202020204" pitchFamily="34" charset="0"/>
              </a:rPr>
              <a:t>Sujeto                           </a:t>
            </a:r>
            <a:r>
              <a:rPr lang="es-CL" sz="2000" b="1" dirty="0" smtClean="0">
                <a:solidFill>
                  <a:srgbClr val="FFFFFF"/>
                </a:solidFill>
                <a:latin typeface="Gill Sans MT" panose="020B0502020104020203" pitchFamily="34" charset="0"/>
                <a:ea typeface="Calibri" panose="020F0502020204030204" pitchFamily="34" charset="0"/>
                <a:cs typeface="Times New Roman" panose="02020603050405020304" pitchFamily="18" charset="0"/>
              </a:rPr>
              <a:t>sii.cl</a:t>
            </a:r>
            <a:endParaRPr lang="es-CL" sz="2000" dirty="0">
              <a:latin typeface="Gill Sans MT" panose="020B0502020104020203" pitchFamily="34" charset="0"/>
              <a:ea typeface="Calibri" panose="020F0502020204030204" pitchFamily="34" charset="0"/>
              <a:cs typeface="Times New Roman" panose="02020603050405020304" pitchFamily="18" charset="0"/>
            </a:endParaRPr>
          </a:p>
        </p:txBody>
      </p:sp>
      <p:sp>
        <p:nvSpPr>
          <p:cNvPr id="12" name="Rectángulo 11"/>
          <p:cNvSpPr/>
          <p:nvPr/>
        </p:nvSpPr>
        <p:spPr>
          <a:xfrm>
            <a:off x="6056860" y="6431191"/>
            <a:ext cx="2732810" cy="215444"/>
          </a:xfrm>
          <a:prstGeom prst="rect">
            <a:avLst/>
          </a:prstGeom>
        </p:spPr>
        <p:txBody>
          <a:bodyPr wrap="square">
            <a:spAutoFit/>
          </a:bodyPr>
          <a:lstStyle/>
          <a:p>
            <a:pPr>
              <a:defRPr/>
            </a:pPr>
            <a:r>
              <a:rPr lang="es-CL" sz="800" dirty="0">
                <a:solidFill>
                  <a:srgbClr val="9C9A9A"/>
                </a:solidFill>
                <a:latin typeface="Gill Sans MT" panose="020B0502020104020203" pitchFamily="34" charset="0"/>
              </a:rPr>
              <a:t>Cambio de Sujeto para el </a:t>
            </a:r>
            <a:r>
              <a:rPr lang="es-CL" sz="800" dirty="0" smtClean="0">
                <a:solidFill>
                  <a:srgbClr val="9C9A9A"/>
                </a:solidFill>
                <a:latin typeface="Gill Sans MT" panose="020B0502020104020203" pitchFamily="34" charset="0"/>
              </a:rPr>
              <a:t>Cumplimiento </a:t>
            </a:r>
            <a:r>
              <a:rPr lang="es-CL" sz="800" dirty="0">
                <a:solidFill>
                  <a:srgbClr val="9C9A9A"/>
                </a:solidFill>
                <a:latin typeface="Gill Sans MT" panose="020B0502020104020203" pitchFamily="34" charset="0"/>
              </a:rPr>
              <a:t>del IVA</a:t>
            </a:r>
          </a:p>
        </p:txBody>
      </p:sp>
    </p:spTree>
    <p:extLst>
      <p:ext uri="{BB962C8B-B14F-4D97-AF65-F5344CB8AC3E}">
        <p14:creationId xmlns:p14="http://schemas.microsoft.com/office/powerpoint/2010/main" val="536309708"/>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94F69EE-6F7C-4287-80DE-036A4F470487}" type="slidenum">
              <a:rPr lang="es-ES" altLang="es-CL" sz="1400" smtClean="0"/>
              <a:pPr>
                <a:spcBef>
                  <a:spcPct val="0"/>
                </a:spcBef>
                <a:buFontTx/>
                <a:buNone/>
              </a:pPr>
              <a:t>2</a:t>
            </a:fld>
            <a:endParaRPr lang="es-ES" altLang="es-CL" sz="1400" smtClean="0"/>
          </a:p>
        </p:txBody>
      </p:sp>
      <p:pic>
        <p:nvPicPr>
          <p:cNvPr id="10" name="Imagen 3"/>
          <p:cNvPicPr>
            <a:picLocks noChangeAspect="1"/>
          </p:cNvPicPr>
          <p:nvPr/>
        </p:nvPicPr>
        <p:blipFill>
          <a:blip r:embed="rId3">
            <a:extLst>
              <a:ext uri="{28A0092B-C50C-407E-A947-70E740481C1C}">
                <a14:useLocalDpi xmlns:a14="http://schemas.microsoft.com/office/drawing/2010/main" val="0"/>
              </a:ext>
            </a:extLst>
          </a:blip>
          <a:srcRect t="22331" b="2454"/>
          <a:stretch>
            <a:fillRect/>
          </a:stretch>
        </p:blipFill>
        <p:spPr bwMode="auto">
          <a:xfrm flipH="1">
            <a:off x="0"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7"/>
          <p:cNvSpPr>
            <a:spLocks noChangeArrowheads="1"/>
          </p:cNvSpPr>
          <p:nvPr/>
        </p:nvSpPr>
        <p:spPr bwMode="auto">
          <a:xfrm>
            <a:off x="755650" y="5734050"/>
            <a:ext cx="525621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s-CL" altLang="es-CL" sz="2400"/>
          </a:p>
        </p:txBody>
      </p:sp>
      <p:sp>
        <p:nvSpPr>
          <p:cNvPr id="6" name="Rectángulo 5"/>
          <p:cNvSpPr/>
          <p:nvPr/>
        </p:nvSpPr>
        <p:spPr>
          <a:xfrm>
            <a:off x="4572000" y="0"/>
            <a:ext cx="4572000" cy="6858000"/>
          </a:xfrm>
          <a:prstGeom prst="rect">
            <a:avLst/>
          </a:prstGeom>
          <a:solidFill>
            <a:srgbClr val="002060">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dirty="0">
              <a:solidFill>
                <a:schemeClr val="bg1"/>
              </a:solidFill>
            </a:endParaRPr>
          </a:p>
        </p:txBody>
      </p:sp>
      <p:sp>
        <p:nvSpPr>
          <p:cNvPr id="8" name="Rectángulo 7"/>
          <p:cNvSpPr/>
          <p:nvPr/>
        </p:nvSpPr>
        <p:spPr>
          <a:xfrm>
            <a:off x="4984010" y="908720"/>
            <a:ext cx="3872653" cy="4785926"/>
          </a:xfrm>
          <a:prstGeom prst="rect">
            <a:avLst/>
          </a:prstGeom>
        </p:spPr>
        <p:txBody>
          <a:bodyPr wrap="square">
            <a:spAutoFit/>
          </a:bodyPr>
          <a:lstStyle/>
          <a:p>
            <a:pPr>
              <a:lnSpc>
                <a:spcPct val="150000"/>
              </a:lnSpc>
              <a:spcBef>
                <a:spcPts val="0"/>
              </a:spcBef>
              <a:spcAft>
                <a:spcPts val="0"/>
              </a:spcAft>
              <a:buClr>
                <a:srgbClr val="FF6600"/>
              </a:buClr>
              <a:defRPr/>
            </a:pPr>
            <a:r>
              <a:rPr lang="es-CL" sz="3200" b="1" dirty="0" smtClean="0">
                <a:solidFill>
                  <a:schemeClr val="bg1"/>
                </a:solidFill>
                <a:latin typeface="Gill Sans MT" panose="020B0502020104020203" pitchFamily="34" charset="0"/>
                <a:cs typeface="Arial" panose="020B0604020202020204" pitchFamily="34" charset="0"/>
              </a:rPr>
              <a:t>Índice</a:t>
            </a:r>
            <a:endParaRPr lang="es-CL" sz="3200" b="1" dirty="0">
              <a:solidFill>
                <a:schemeClr val="bg1"/>
              </a:solidFill>
              <a:latin typeface="Gill Sans MT" panose="020B0502020104020203" pitchFamily="34" charset="0"/>
              <a:cs typeface="Arial" panose="020B0604020202020204" pitchFamily="34" charset="0"/>
            </a:endParaRPr>
          </a:p>
          <a:p>
            <a:pPr>
              <a:lnSpc>
                <a:spcPct val="150000"/>
              </a:lnSpc>
              <a:spcBef>
                <a:spcPts val="0"/>
              </a:spcBef>
              <a:spcAft>
                <a:spcPts val="0"/>
              </a:spcAft>
              <a:buClr>
                <a:srgbClr val="FF6600"/>
              </a:buClr>
              <a:defRPr/>
            </a:pPr>
            <a:endParaRPr lang="es-ES" sz="1600" dirty="0" smtClean="0">
              <a:solidFill>
                <a:schemeClr val="bg1"/>
              </a:solidFill>
              <a:latin typeface="Arial" panose="020B0604020202020204" pitchFamily="34" charset="0"/>
              <a:cs typeface="Arial" panose="020B0604020202020204" pitchFamily="34" charset="0"/>
            </a:endParaRPr>
          </a:p>
          <a:p>
            <a:pPr marL="342900" indent="-342900">
              <a:lnSpc>
                <a:spcPts val="2800"/>
              </a:lnSpc>
              <a:buClr>
                <a:srgbClr val="FF6600"/>
              </a:buClr>
              <a:buFont typeface="+mj-lt"/>
              <a:buAutoNum type="arabicPeriod"/>
              <a:tabLst>
                <a:tab pos="363538" algn="l"/>
              </a:tabLst>
            </a:pPr>
            <a:r>
              <a:rPr lang="es-CL" sz="2000" dirty="0" smtClean="0">
                <a:solidFill>
                  <a:schemeClr val="bg1"/>
                </a:solidFill>
                <a:latin typeface="Arial" panose="020B0604020202020204" pitchFamily="34" charset="0"/>
                <a:cs typeface="Arial" panose="020B0604020202020204" pitchFamily="34" charset="0"/>
              </a:rPr>
              <a:t>Introducción</a:t>
            </a:r>
          </a:p>
          <a:p>
            <a:pPr marL="342900" indent="-342900">
              <a:lnSpc>
                <a:spcPts val="2800"/>
              </a:lnSpc>
              <a:buClr>
                <a:srgbClr val="FF6600"/>
              </a:buClr>
              <a:buFont typeface="+mj-lt"/>
              <a:buAutoNum type="arabicPeriod"/>
              <a:tabLst>
                <a:tab pos="363538" algn="l"/>
              </a:tabLst>
            </a:pPr>
            <a:r>
              <a:rPr lang="es-CL" sz="2000" dirty="0" smtClean="0">
                <a:solidFill>
                  <a:schemeClr val="bg1"/>
                </a:solidFill>
                <a:latin typeface="Arial" panose="020B0604020202020204" pitchFamily="34" charset="0"/>
                <a:cs typeface="Arial" panose="020B0604020202020204" pitchFamily="34" charset="0"/>
              </a:rPr>
              <a:t>Conceptos Básicos</a:t>
            </a:r>
          </a:p>
          <a:p>
            <a:pPr marL="342900" indent="-342900">
              <a:lnSpc>
                <a:spcPts val="2800"/>
              </a:lnSpc>
              <a:buClr>
                <a:srgbClr val="FF6600"/>
              </a:buClr>
              <a:buFont typeface="+mj-lt"/>
              <a:buAutoNum type="arabicPeriod"/>
              <a:tabLst>
                <a:tab pos="363538" algn="l"/>
              </a:tabLst>
            </a:pPr>
            <a:r>
              <a:rPr lang="es-CL" sz="2000" dirty="0" smtClean="0">
                <a:solidFill>
                  <a:schemeClr val="bg1"/>
                </a:solidFill>
                <a:latin typeface="Arial" panose="020B0604020202020204" pitchFamily="34" charset="0"/>
                <a:cs typeface="Arial" panose="020B0604020202020204" pitchFamily="34" charset="0"/>
              </a:rPr>
              <a:t>Nómina de Contribuyentes.</a:t>
            </a:r>
          </a:p>
          <a:p>
            <a:pPr marL="342900" indent="-342900">
              <a:lnSpc>
                <a:spcPts val="2800"/>
              </a:lnSpc>
              <a:buClr>
                <a:srgbClr val="FF6600"/>
              </a:buClr>
              <a:buFont typeface="+mj-lt"/>
              <a:buAutoNum type="arabicPeriod"/>
              <a:tabLst>
                <a:tab pos="363538" algn="l"/>
              </a:tabLst>
            </a:pPr>
            <a:r>
              <a:rPr lang="es-CL" sz="2000" dirty="0" smtClean="0">
                <a:solidFill>
                  <a:schemeClr val="bg1"/>
                </a:solidFill>
                <a:latin typeface="Arial" panose="020B0604020202020204" pitchFamily="34" charset="0"/>
                <a:cs typeface="Arial" panose="020B0604020202020204" pitchFamily="34" charset="0"/>
              </a:rPr>
              <a:t>Publicación de Nóminas.</a:t>
            </a:r>
          </a:p>
          <a:p>
            <a:pPr marL="342900" indent="-342900">
              <a:lnSpc>
                <a:spcPts val="2800"/>
              </a:lnSpc>
              <a:buClr>
                <a:srgbClr val="FF6600"/>
              </a:buClr>
              <a:buFont typeface="+mj-lt"/>
              <a:buAutoNum type="arabicPeriod"/>
              <a:tabLst>
                <a:tab pos="363538" algn="l"/>
              </a:tabLst>
            </a:pPr>
            <a:r>
              <a:rPr lang="es-CL" sz="2000" dirty="0" smtClean="0">
                <a:solidFill>
                  <a:schemeClr val="bg1"/>
                </a:solidFill>
                <a:latin typeface="Arial" panose="020B0604020202020204" pitchFamily="34" charset="0"/>
                <a:cs typeface="Arial" panose="020B0604020202020204" pitchFamily="34" charset="0"/>
              </a:rPr>
              <a:t>Solicitud de Devolución por Cambio de Sujeto.</a:t>
            </a:r>
            <a:endParaRPr lang="es-CL" sz="2000" dirty="0">
              <a:solidFill>
                <a:schemeClr val="bg1"/>
              </a:solidFill>
              <a:latin typeface="Arial" panose="020B0604020202020204" pitchFamily="34" charset="0"/>
              <a:cs typeface="Arial" panose="020B0604020202020204" pitchFamily="34" charset="0"/>
            </a:endParaRPr>
          </a:p>
          <a:p>
            <a:pPr marL="342900" indent="-342900">
              <a:lnSpc>
                <a:spcPts val="2800"/>
              </a:lnSpc>
              <a:buClr>
                <a:srgbClr val="FF6600"/>
              </a:buClr>
              <a:buFont typeface="+mj-lt"/>
              <a:buAutoNum type="arabicPeriod"/>
              <a:tabLst>
                <a:tab pos="363538" algn="l"/>
              </a:tabLst>
            </a:pPr>
            <a:r>
              <a:rPr lang="es-CL" sz="2000" dirty="0" smtClean="0">
                <a:solidFill>
                  <a:schemeClr val="bg1"/>
                </a:solidFill>
                <a:latin typeface="Arial" panose="020B0604020202020204" pitchFamily="34" charset="0"/>
                <a:cs typeface="Arial" panose="020B0604020202020204" pitchFamily="34" charset="0"/>
              </a:rPr>
              <a:t>Emisión de Factura de compra por Agentes </a:t>
            </a:r>
            <a:r>
              <a:rPr lang="es-CL" sz="2000" dirty="0">
                <a:solidFill>
                  <a:schemeClr val="bg1"/>
                </a:solidFill>
                <a:latin typeface="Arial" panose="020B0604020202020204" pitchFamily="34" charset="0"/>
                <a:cs typeface="Arial" panose="020B0604020202020204" pitchFamily="34" charset="0"/>
              </a:rPr>
              <a:t>R</a:t>
            </a:r>
            <a:r>
              <a:rPr lang="es-CL" sz="2000" dirty="0" smtClean="0">
                <a:solidFill>
                  <a:schemeClr val="bg1"/>
                </a:solidFill>
                <a:latin typeface="Arial" panose="020B0604020202020204" pitchFamily="34" charset="0"/>
                <a:cs typeface="Arial" panose="020B0604020202020204" pitchFamily="34" charset="0"/>
              </a:rPr>
              <a:t>etenedores.</a:t>
            </a:r>
          </a:p>
          <a:p>
            <a:pPr marL="342900" indent="-342900">
              <a:lnSpc>
                <a:spcPct val="115000"/>
              </a:lnSpc>
              <a:spcAft>
                <a:spcPts val="1000"/>
              </a:spcAft>
              <a:buClr>
                <a:srgbClr val="EB5B25"/>
              </a:buClr>
              <a:buFont typeface="Wingdings" panose="05000000000000000000" pitchFamily="2" charset="2"/>
              <a:buChar char="ü"/>
            </a:pPr>
            <a:endParaRPr lang="es-CL" sz="20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1105608"/>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403EE764-2D7F-4FE1-ADC4-47742C1F2A52}" type="slidenum">
              <a:rPr lang="es-CL" smtClean="0"/>
              <a:t>20</a:t>
            </a:fld>
            <a:endParaRPr lang="es-CL"/>
          </a:p>
        </p:txBody>
      </p:sp>
      <p:sp>
        <p:nvSpPr>
          <p:cNvPr id="2" name="Rectángulo 1"/>
          <p:cNvSpPr/>
          <p:nvPr/>
        </p:nvSpPr>
        <p:spPr>
          <a:xfrm>
            <a:off x="959081" y="1394169"/>
            <a:ext cx="7830589" cy="3600986"/>
          </a:xfrm>
          <a:prstGeom prst="rect">
            <a:avLst/>
          </a:prstGeom>
          <a:solidFill>
            <a:schemeClr val="bg1"/>
          </a:solidFill>
        </p:spPr>
        <p:txBody>
          <a:bodyPr wrap="square">
            <a:spAutoFit/>
          </a:bodyPr>
          <a:lstStyle/>
          <a:p>
            <a:pPr algn="just"/>
            <a:r>
              <a:rPr lang="es-CL" b="1" dirty="0">
                <a:solidFill>
                  <a:srgbClr val="0070C0"/>
                </a:solidFill>
                <a:latin typeface="Arial" panose="020B0604020202020204" pitchFamily="34" charset="0"/>
                <a:cs typeface="Arial" panose="020B0604020202020204" pitchFamily="34" charset="0"/>
              </a:rPr>
              <a:t>¿Cuándo se hace este trámite? </a:t>
            </a:r>
          </a:p>
          <a:p>
            <a:pPr algn="just"/>
            <a:endParaRPr lang="es-CL"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s-CL" sz="16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CL" sz="1600" dirty="0">
                <a:latin typeface="Arial" panose="020B0604020202020204" pitchFamily="34" charset="0"/>
                <a:cs typeface="Arial" panose="020B0604020202020204" pitchFamily="34" charset="0"/>
              </a:rPr>
              <a:t>Para los que deseen solicitar la devolución crédito fiscal IVA por Pequeño Productor Agrícola (PPA): En el mes de junio de cada año, respecto de las compra de los doce meses inmediatamente anteriores. </a:t>
            </a:r>
          </a:p>
          <a:p>
            <a:pPr marL="342900" indent="-342900" algn="just">
              <a:buFont typeface="Arial" panose="020B0604020202020204" pitchFamily="34" charset="0"/>
              <a:buChar char="•"/>
            </a:pPr>
            <a:endParaRPr lang="es-CL" sz="16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CL" sz="1600" dirty="0">
                <a:latin typeface="Arial" panose="020B0604020202020204" pitchFamily="34" charset="0"/>
                <a:cs typeface="Arial" panose="020B0604020202020204" pitchFamily="34" charset="0"/>
              </a:rPr>
              <a:t>Los contribuyentes que no presenten la solicitud F3560 dentro del plazo indicado anteriormente y que se puedan acoger a lo establecido en el artículo 126 del Código Tributario, deberán efectuar este trámite, dentro del plazo de tres años, a contar del día 1° del mes siguiente al periodo en que se efectuó la retención del tributo. Para ello deberán usar el mismo F3560, indicando dentro de este, en el recuadro A. “Caracterización de Cambio de Sujeto”, específicamente código 17, que se acoge a dicha disposición.</a:t>
            </a:r>
          </a:p>
        </p:txBody>
      </p:sp>
      <p:pic>
        <p:nvPicPr>
          <p:cNvPr id="8" name="Imagen 7"/>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1190" t="32471" r="1324" b="60527"/>
          <a:stretch/>
        </p:blipFill>
        <p:spPr>
          <a:xfrm>
            <a:off x="1105593" y="161739"/>
            <a:ext cx="7953127" cy="550642"/>
          </a:xfrm>
          <a:prstGeom prst="rect">
            <a:avLst/>
          </a:prstGeom>
          <a:noFill/>
        </p:spPr>
      </p:pic>
      <p:sp>
        <p:nvSpPr>
          <p:cNvPr id="10" name="Rectángulo 9"/>
          <p:cNvSpPr/>
          <p:nvPr/>
        </p:nvSpPr>
        <p:spPr>
          <a:xfrm>
            <a:off x="1190873" y="1"/>
            <a:ext cx="7953127" cy="40853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L" b="1" dirty="0" smtClean="0">
              <a:solidFill>
                <a:prstClr val="white"/>
              </a:solidFill>
              <a:latin typeface="Arial" panose="020B0604020202020204" pitchFamily="34" charset="0"/>
              <a:cs typeface="Arial" panose="020B0604020202020204" pitchFamily="34" charset="0"/>
            </a:endParaRPr>
          </a:p>
          <a:p>
            <a:r>
              <a:rPr lang="es-CL" b="1" dirty="0" smtClean="0">
                <a:solidFill>
                  <a:prstClr val="white"/>
                </a:solidFill>
                <a:latin typeface="Arial" panose="020B0604020202020204" pitchFamily="34" charset="0"/>
                <a:cs typeface="Arial" panose="020B0604020202020204" pitchFamily="34" charset="0"/>
              </a:rPr>
              <a:t>5.- </a:t>
            </a:r>
            <a:r>
              <a:rPr lang="es-CL" b="1" dirty="0">
                <a:solidFill>
                  <a:schemeClr val="bg1"/>
                </a:solidFill>
                <a:latin typeface="Arial" panose="020B0604020202020204" pitchFamily="34" charset="0"/>
                <a:cs typeface="Arial" panose="020B0604020202020204" pitchFamily="34" charset="0"/>
              </a:rPr>
              <a:t>Solicitud de Devolución por Cambio de </a:t>
            </a:r>
            <a:r>
              <a:rPr lang="es-CL" b="1" dirty="0" smtClean="0">
                <a:solidFill>
                  <a:schemeClr val="bg1"/>
                </a:solidFill>
                <a:latin typeface="Arial" panose="020B0604020202020204" pitchFamily="34" charset="0"/>
                <a:cs typeface="Arial" panose="020B0604020202020204" pitchFamily="34" charset="0"/>
              </a:rPr>
              <a:t>Sujeto                           </a:t>
            </a:r>
            <a:r>
              <a:rPr lang="es-CL" sz="2000" b="1" dirty="0" smtClean="0">
                <a:solidFill>
                  <a:srgbClr val="FFFFFF"/>
                </a:solidFill>
                <a:latin typeface="Gill Sans MT" panose="020B0502020104020203" pitchFamily="34" charset="0"/>
                <a:ea typeface="Calibri" panose="020F0502020204030204" pitchFamily="34" charset="0"/>
                <a:cs typeface="Times New Roman" panose="02020603050405020304" pitchFamily="18" charset="0"/>
              </a:rPr>
              <a:t>sii.cl</a:t>
            </a:r>
            <a:endParaRPr lang="es-CL" sz="2000" dirty="0">
              <a:latin typeface="Gill Sans MT" panose="020B0502020104020203" pitchFamily="34" charset="0"/>
              <a:ea typeface="Calibri" panose="020F0502020204030204" pitchFamily="34" charset="0"/>
              <a:cs typeface="Times New Roman" panose="02020603050405020304" pitchFamily="18" charset="0"/>
            </a:endParaRPr>
          </a:p>
        </p:txBody>
      </p:sp>
      <p:sp>
        <p:nvSpPr>
          <p:cNvPr id="12" name="Rectángulo 11"/>
          <p:cNvSpPr/>
          <p:nvPr/>
        </p:nvSpPr>
        <p:spPr>
          <a:xfrm>
            <a:off x="6056860" y="6431191"/>
            <a:ext cx="2732810" cy="215444"/>
          </a:xfrm>
          <a:prstGeom prst="rect">
            <a:avLst/>
          </a:prstGeom>
        </p:spPr>
        <p:txBody>
          <a:bodyPr wrap="square">
            <a:spAutoFit/>
          </a:bodyPr>
          <a:lstStyle/>
          <a:p>
            <a:pPr>
              <a:defRPr/>
            </a:pPr>
            <a:r>
              <a:rPr lang="es-CL" sz="800" dirty="0">
                <a:solidFill>
                  <a:srgbClr val="9C9A9A"/>
                </a:solidFill>
                <a:latin typeface="Gill Sans MT" panose="020B0502020104020203" pitchFamily="34" charset="0"/>
              </a:rPr>
              <a:t>Cambio de Sujeto para el </a:t>
            </a:r>
            <a:r>
              <a:rPr lang="es-CL" sz="800" dirty="0" smtClean="0">
                <a:solidFill>
                  <a:srgbClr val="9C9A9A"/>
                </a:solidFill>
                <a:latin typeface="Gill Sans MT" panose="020B0502020104020203" pitchFamily="34" charset="0"/>
              </a:rPr>
              <a:t>Cumplimiento </a:t>
            </a:r>
            <a:r>
              <a:rPr lang="es-CL" sz="800" dirty="0">
                <a:solidFill>
                  <a:srgbClr val="9C9A9A"/>
                </a:solidFill>
                <a:latin typeface="Gill Sans MT" panose="020B0502020104020203" pitchFamily="34" charset="0"/>
              </a:rPr>
              <a:t>del IVA</a:t>
            </a:r>
          </a:p>
        </p:txBody>
      </p:sp>
    </p:spTree>
    <p:extLst>
      <p:ext uri="{BB962C8B-B14F-4D97-AF65-F5344CB8AC3E}">
        <p14:creationId xmlns:p14="http://schemas.microsoft.com/office/powerpoint/2010/main" val="489345217"/>
      </p:ext>
    </p:extLst>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403EE764-2D7F-4FE1-ADC4-47742C1F2A52}" type="slidenum">
              <a:rPr lang="es-CL" smtClean="0"/>
              <a:t>21</a:t>
            </a:fld>
            <a:endParaRPr lang="es-CL"/>
          </a:p>
        </p:txBody>
      </p:sp>
      <p:sp>
        <p:nvSpPr>
          <p:cNvPr id="2" name="Rectángulo 1"/>
          <p:cNvSpPr/>
          <p:nvPr/>
        </p:nvSpPr>
        <p:spPr>
          <a:xfrm>
            <a:off x="393405" y="712381"/>
            <a:ext cx="8396265" cy="6093976"/>
          </a:xfrm>
          <a:prstGeom prst="rect">
            <a:avLst/>
          </a:prstGeom>
          <a:solidFill>
            <a:schemeClr val="bg1"/>
          </a:solidFill>
        </p:spPr>
        <p:txBody>
          <a:bodyPr wrap="square">
            <a:spAutoFit/>
          </a:bodyPr>
          <a:lstStyle/>
          <a:p>
            <a:pPr algn="just"/>
            <a:r>
              <a:rPr lang="es-CL" b="1" dirty="0">
                <a:solidFill>
                  <a:srgbClr val="0070C0"/>
                </a:solidFill>
                <a:latin typeface="Arial" panose="020B0604020202020204" pitchFamily="34" charset="0"/>
                <a:cs typeface="Arial" panose="020B0604020202020204" pitchFamily="34" charset="0"/>
              </a:rPr>
              <a:t>Formularios asociados al trámite:</a:t>
            </a:r>
          </a:p>
          <a:p>
            <a:pPr algn="just"/>
            <a:endParaRPr lang="es-CL" b="1" dirty="0">
              <a:latin typeface="Arial" panose="020B0604020202020204" pitchFamily="34" charset="0"/>
              <a:cs typeface="Arial" panose="020B0604020202020204" pitchFamily="34" charset="0"/>
            </a:endParaRPr>
          </a:p>
          <a:p>
            <a:pPr algn="just"/>
            <a:r>
              <a:rPr lang="es-CL" sz="1600" dirty="0" smtClean="0">
                <a:latin typeface="Arial" panose="020B0604020202020204" pitchFamily="34" charset="0"/>
                <a:cs typeface="Arial" panose="020B0604020202020204" pitchFamily="34" charset="0"/>
              </a:rPr>
              <a:t>Dichos Formularios deben ser presentados por internet en la página de este Servicio</a:t>
            </a:r>
          </a:p>
          <a:p>
            <a:pPr algn="just"/>
            <a:endParaRPr lang="es-CL" b="1" dirty="0">
              <a:latin typeface="Arial" panose="020B0604020202020204" pitchFamily="34" charset="0"/>
              <a:cs typeface="Arial" panose="020B0604020202020204" pitchFamily="34" charset="0"/>
            </a:endParaRPr>
          </a:p>
          <a:p>
            <a:pPr marL="342900" indent="-342900" algn="just">
              <a:buAutoNum type="alphaLcParenR"/>
            </a:pPr>
            <a:r>
              <a:rPr lang="es-CL" sz="1600" dirty="0" smtClean="0">
                <a:latin typeface="Arial" panose="020B0604020202020204" pitchFamily="34" charset="0"/>
                <a:cs typeface="Arial" panose="020B0604020202020204" pitchFamily="34" charset="0"/>
              </a:rPr>
              <a:t>Declaración </a:t>
            </a:r>
            <a:r>
              <a:rPr lang="es-CL" sz="1600" dirty="0">
                <a:latin typeface="Arial" panose="020B0604020202020204" pitchFamily="34" charset="0"/>
                <a:cs typeface="Arial" panose="020B0604020202020204" pitchFamily="34" charset="0"/>
              </a:rPr>
              <a:t>Jurada, Formulario 3560 (F3560), denominado “Solicitud de Devolución de IVA, por Cambio de Sujeto”. </a:t>
            </a:r>
            <a:endParaRPr lang="es-CL" sz="1600" dirty="0" smtClean="0">
              <a:latin typeface="Arial" panose="020B0604020202020204" pitchFamily="34" charset="0"/>
              <a:cs typeface="Arial" panose="020B0604020202020204" pitchFamily="34" charset="0"/>
            </a:endParaRPr>
          </a:p>
          <a:p>
            <a:pPr marL="342900" indent="-342900" algn="just">
              <a:buAutoNum type="alphaLcParenR"/>
            </a:pPr>
            <a:endParaRPr lang="es-CL" sz="1600" dirty="0" smtClean="0">
              <a:latin typeface="Arial" panose="020B0604020202020204" pitchFamily="34" charset="0"/>
              <a:cs typeface="Arial" panose="020B0604020202020204" pitchFamily="34" charset="0"/>
            </a:endParaRPr>
          </a:p>
          <a:p>
            <a:pPr marL="342900" indent="-342900" algn="just">
              <a:buAutoNum type="alphaLcParenR"/>
            </a:pPr>
            <a:r>
              <a:rPr lang="es-CL" sz="1600" dirty="0" smtClean="0">
                <a:latin typeface="Arial" panose="020B0604020202020204" pitchFamily="34" charset="0"/>
                <a:cs typeface="Arial" panose="020B0604020202020204" pitchFamily="34" charset="0"/>
              </a:rPr>
              <a:t>Declaración </a:t>
            </a:r>
            <a:r>
              <a:rPr lang="es-CL" sz="1600" dirty="0">
                <a:latin typeface="Arial" panose="020B0604020202020204" pitchFamily="34" charset="0"/>
                <a:cs typeface="Arial" panose="020B0604020202020204" pitchFamily="34" charset="0"/>
              </a:rPr>
              <a:t>Jurada 3561 (F3561), Informe de Proveedores: </a:t>
            </a:r>
            <a:r>
              <a:rPr lang="es-CL" sz="1600" dirty="0" smtClean="0">
                <a:latin typeface="Arial" panose="020B0604020202020204" pitchFamily="34" charset="0"/>
                <a:cs typeface="Arial" panose="020B0604020202020204" pitchFamily="34" charset="0"/>
              </a:rPr>
              <a:t>En </a:t>
            </a:r>
            <a:r>
              <a:rPr lang="es-CL" sz="1600" dirty="0">
                <a:latin typeface="Arial" panose="020B0604020202020204" pitchFamily="34" charset="0"/>
                <a:cs typeface="Arial" panose="020B0604020202020204" pitchFamily="34" charset="0"/>
              </a:rPr>
              <a:t>esta declaración deberán detallar la información contenida en los documentos tributarios que respaldan el crédito fiscal, correspondiente al periodo mensual por el cual solicita la devolución. </a:t>
            </a:r>
            <a:endParaRPr lang="es-CL" sz="1600" dirty="0" smtClean="0">
              <a:latin typeface="Arial" panose="020B0604020202020204" pitchFamily="34" charset="0"/>
              <a:cs typeface="Arial" panose="020B0604020202020204" pitchFamily="34" charset="0"/>
            </a:endParaRPr>
          </a:p>
          <a:p>
            <a:pPr marL="342900" indent="-342900" algn="just">
              <a:buAutoNum type="alphaLcParenR"/>
            </a:pPr>
            <a:endParaRPr lang="es-CL" sz="1600" dirty="0">
              <a:latin typeface="Arial" panose="020B0604020202020204" pitchFamily="34" charset="0"/>
              <a:cs typeface="Arial" panose="020B0604020202020204" pitchFamily="34" charset="0"/>
            </a:endParaRPr>
          </a:p>
          <a:p>
            <a:pPr marL="342900" indent="-342900" algn="just">
              <a:buAutoNum type="alphaLcParenR"/>
            </a:pPr>
            <a:r>
              <a:rPr lang="es-CL" sz="1600" dirty="0" smtClean="0">
                <a:latin typeface="Arial" panose="020B0604020202020204" pitchFamily="34" charset="0"/>
                <a:cs typeface="Arial" panose="020B0604020202020204" pitchFamily="34" charset="0"/>
              </a:rPr>
              <a:t>Declaración </a:t>
            </a:r>
            <a:r>
              <a:rPr lang="es-CL" sz="1600" dirty="0">
                <a:latin typeface="Arial" panose="020B0604020202020204" pitchFamily="34" charset="0"/>
                <a:cs typeface="Arial" panose="020B0604020202020204" pitchFamily="34" charset="0"/>
              </a:rPr>
              <a:t>Jurada 3562 (F3562), Informe de Ventas con Retención: Se encuentran obligados a presentar esta declaración los solicitantes a quienes se le haya retenido total o parcialmente el </a:t>
            </a:r>
            <a:r>
              <a:rPr lang="es-CL" sz="1600" dirty="0" smtClean="0">
                <a:latin typeface="Arial" panose="020B0604020202020204" pitchFamily="34" charset="0"/>
                <a:cs typeface="Arial" panose="020B0604020202020204" pitchFamily="34" charset="0"/>
              </a:rPr>
              <a:t>IVA. En </a:t>
            </a:r>
            <a:r>
              <a:rPr lang="es-CL" sz="1600" dirty="0">
                <a:latin typeface="Arial" panose="020B0604020202020204" pitchFamily="34" charset="0"/>
                <a:cs typeface="Arial" panose="020B0604020202020204" pitchFamily="34" charset="0"/>
              </a:rPr>
              <a:t>esta declaración jurada se deberá detallar la información contenida en los documentos tributarios recibidos de adquirentes retenedores</a:t>
            </a:r>
            <a:r>
              <a:rPr lang="es-CL" sz="1600" dirty="0" smtClean="0">
                <a:latin typeface="Arial" panose="020B0604020202020204" pitchFamily="34" charset="0"/>
                <a:cs typeface="Arial" panose="020B0604020202020204" pitchFamily="34" charset="0"/>
              </a:rPr>
              <a:t>.</a:t>
            </a:r>
          </a:p>
          <a:p>
            <a:pPr marL="342900" indent="-342900" algn="just">
              <a:buAutoNum type="alphaLcParenR"/>
            </a:pPr>
            <a:endParaRPr lang="es-CL" sz="1600" dirty="0">
              <a:latin typeface="Arial" panose="020B0604020202020204" pitchFamily="34" charset="0"/>
              <a:cs typeface="Arial" panose="020B0604020202020204" pitchFamily="34" charset="0"/>
            </a:endParaRPr>
          </a:p>
          <a:p>
            <a:pPr marL="342900" indent="-342900" algn="just">
              <a:buAutoNum type="alphaLcParenR"/>
            </a:pPr>
            <a:r>
              <a:rPr lang="es-CL" sz="1600" dirty="0" smtClean="0">
                <a:latin typeface="Arial" panose="020B0604020202020204" pitchFamily="34" charset="0"/>
                <a:cs typeface="Arial" panose="020B0604020202020204" pitchFamily="34" charset="0"/>
              </a:rPr>
              <a:t>Declaración </a:t>
            </a:r>
            <a:r>
              <a:rPr lang="es-CL" sz="1600" dirty="0">
                <a:latin typeface="Arial" panose="020B0604020202020204" pitchFamily="34" charset="0"/>
                <a:cs typeface="Arial" panose="020B0604020202020204" pitchFamily="34" charset="0"/>
              </a:rPr>
              <a:t>Jurada 3563 (F3563), Informe de Compras con Anticipo: Se encuentran obligados a presentar esta declaración los contribuyentes a quienes se les ha retenido el anticipo de IVA, por efectos del cambio de sujeto en la adquisición de la Carne o Harina</a:t>
            </a:r>
            <a:r>
              <a:rPr lang="es-CL" sz="1600" dirty="0" smtClean="0">
                <a:latin typeface="Arial" panose="020B0604020202020204" pitchFamily="34" charset="0"/>
                <a:cs typeface="Arial" panose="020B0604020202020204" pitchFamily="34" charset="0"/>
              </a:rPr>
              <a:t>.</a:t>
            </a:r>
          </a:p>
          <a:p>
            <a:pPr marL="342900" indent="-342900" algn="just">
              <a:buAutoNum type="alphaLcParenR"/>
            </a:pPr>
            <a:endParaRPr lang="es-CL" sz="1600" dirty="0">
              <a:latin typeface="Arial" panose="020B0604020202020204" pitchFamily="34" charset="0"/>
              <a:cs typeface="Arial" panose="020B0604020202020204" pitchFamily="34" charset="0"/>
            </a:endParaRPr>
          </a:p>
          <a:p>
            <a:pPr algn="just"/>
            <a:r>
              <a:rPr lang="es-CL" sz="1600" dirty="0" smtClean="0">
                <a:latin typeface="Arial" panose="020B0604020202020204" pitchFamily="34" charset="0"/>
                <a:cs typeface="Arial" panose="020B0604020202020204" pitchFamily="34" charset="0"/>
              </a:rPr>
              <a:t>Las declaraciones </a:t>
            </a:r>
            <a:r>
              <a:rPr lang="es-CL" sz="1600" dirty="0">
                <a:latin typeface="Arial" panose="020B0604020202020204" pitchFamily="34" charset="0"/>
                <a:cs typeface="Arial" panose="020B0604020202020204" pitchFamily="34" charset="0"/>
              </a:rPr>
              <a:t>juradas </a:t>
            </a:r>
            <a:r>
              <a:rPr lang="es-CL" sz="1600" dirty="0" smtClean="0">
                <a:latin typeface="Arial" panose="020B0604020202020204" pitchFamily="34" charset="0"/>
                <a:cs typeface="Arial" panose="020B0604020202020204" pitchFamily="34" charset="0"/>
              </a:rPr>
              <a:t>3561, 3562 y 3563 no </a:t>
            </a:r>
            <a:r>
              <a:rPr lang="es-CL" sz="1600" dirty="0">
                <a:latin typeface="Arial" panose="020B0604020202020204" pitchFamily="34" charset="0"/>
                <a:cs typeface="Arial" panose="020B0604020202020204" pitchFamily="34" charset="0"/>
              </a:rPr>
              <a:t>deben ser presentadas por los Pequeños Productores Agrícola.</a:t>
            </a:r>
          </a:p>
        </p:txBody>
      </p:sp>
      <p:pic>
        <p:nvPicPr>
          <p:cNvPr id="8" name="Imagen 7"/>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1190" t="32471" r="1324" b="60527"/>
          <a:stretch/>
        </p:blipFill>
        <p:spPr>
          <a:xfrm>
            <a:off x="1105593" y="161739"/>
            <a:ext cx="7953127" cy="465761"/>
          </a:xfrm>
          <a:prstGeom prst="rect">
            <a:avLst/>
          </a:prstGeom>
          <a:noFill/>
        </p:spPr>
      </p:pic>
      <p:sp>
        <p:nvSpPr>
          <p:cNvPr id="10" name="Rectángulo 9"/>
          <p:cNvSpPr/>
          <p:nvPr/>
        </p:nvSpPr>
        <p:spPr>
          <a:xfrm>
            <a:off x="1190873" y="1"/>
            <a:ext cx="7953127" cy="40853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L" b="1" dirty="0" smtClean="0">
              <a:solidFill>
                <a:prstClr val="white"/>
              </a:solidFill>
              <a:latin typeface="Arial" panose="020B0604020202020204" pitchFamily="34" charset="0"/>
              <a:cs typeface="Arial" panose="020B0604020202020204" pitchFamily="34" charset="0"/>
            </a:endParaRPr>
          </a:p>
          <a:p>
            <a:r>
              <a:rPr lang="es-CL" b="1" dirty="0" smtClean="0">
                <a:solidFill>
                  <a:prstClr val="white"/>
                </a:solidFill>
                <a:latin typeface="Arial" panose="020B0604020202020204" pitchFamily="34" charset="0"/>
                <a:cs typeface="Arial" panose="020B0604020202020204" pitchFamily="34" charset="0"/>
              </a:rPr>
              <a:t>5.- </a:t>
            </a:r>
            <a:r>
              <a:rPr lang="es-CL" b="1" dirty="0">
                <a:solidFill>
                  <a:schemeClr val="bg1"/>
                </a:solidFill>
                <a:latin typeface="Arial" panose="020B0604020202020204" pitchFamily="34" charset="0"/>
                <a:cs typeface="Arial" panose="020B0604020202020204" pitchFamily="34" charset="0"/>
              </a:rPr>
              <a:t>Solicitud de Devolución por Cambio de </a:t>
            </a:r>
            <a:r>
              <a:rPr lang="es-CL" b="1" dirty="0" smtClean="0">
                <a:solidFill>
                  <a:schemeClr val="bg1"/>
                </a:solidFill>
                <a:latin typeface="Arial" panose="020B0604020202020204" pitchFamily="34" charset="0"/>
                <a:cs typeface="Arial" panose="020B0604020202020204" pitchFamily="34" charset="0"/>
              </a:rPr>
              <a:t>Sujeto                           </a:t>
            </a:r>
            <a:r>
              <a:rPr lang="es-CL" sz="2000" b="1" dirty="0" smtClean="0">
                <a:solidFill>
                  <a:srgbClr val="FFFFFF"/>
                </a:solidFill>
                <a:latin typeface="Gill Sans MT" panose="020B0502020104020203" pitchFamily="34" charset="0"/>
                <a:ea typeface="Calibri" panose="020F0502020204030204" pitchFamily="34" charset="0"/>
                <a:cs typeface="Times New Roman" panose="02020603050405020304" pitchFamily="18" charset="0"/>
              </a:rPr>
              <a:t>sii.cl</a:t>
            </a:r>
            <a:endParaRPr lang="es-CL" sz="2000" dirty="0">
              <a:latin typeface="Gill Sans MT" panose="020B0502020104020203" pitchFamily="34" charset="0"/>
              <a:ea typeface="Calibri" panose="020F0502020204030204" pitchFamily="34" charset="0"/>
              <a:cs typeface="Times New Roman" panose="02020603050405020304" pitchFamily="18" charset="0"/>
            </a:endParaRPr>
          </a:p>
        </p:txBody>
      </p:sp>
      <p:sp>
        <p:nvSpPr>
          <p:cNvPr id="12" name="Rectángulo 11"/>
          <p:cNvSpPr/>
          <p:nvPr/>
        </p:nvSpPr>
        <p:spPr>
          <a:xfrm>
            <a:off x="6056860" y="6431191"/>
            <a:ext cx="2732810" cy="215444"/>
          </a:xfrm>
          <a:prstGeom prst="rect">
            <a:avLst/>
          </a:prstGeom>
        </p:spPr>
        <p:txBody>
          <a:bodyPr wrap="square">
            <a:spAutoFit/>
          </a:bodyPr>
          <a:lstStyle/>
          <a:p>
            <a:pPr>
              <a:defRPr/>
            </a:pPr>
            <a:r>
              <a:rPr lang="es-CL" sz="800" dirty="0">
                <a:solidFill>
                  <a:srgbClr val="9C9A9A"/>
                </a:solidFill>
                <a:latin typeface="Gill Sans MT" panose="020B0502020104020203" pitchFamily="34" charset="0"/>
              </a:rPr>
              <a:t>Cambio de Sujeto para el </a:t>
            </a:r>
            <a:r>
              <a:rPr lang="es-CL" sz="800" dirty="0" smtClean="0">
                <a:solidFill>
                  <a:srgbClr val="9C9A9A"/>
                </a:solidFill>
                <a:latin typeface="Gill Sans MT" panose="020B0502020104020203" pitchFamily="34" charset="0"/>
              </a:rPr>
              <a:t>Cumplimiento </a:t>
            </a:r>
            <a:r>
              <a:rPr lang="es-CL" sz="800" dirty="0">
                <a:solidFill>
                  <a:srgbClr val="9C9A9A"/>
                </a:solidFill>
                <a:latin typeface="Gill Sans MT" panose="020B0502020104020203" pitchFamily="34" charset="0"/>
              </a:rPr>
              <a:t>del IVA</a:t>
            </a:r>
          </a:p>
        </p:txBody>
      </p:sp>
    </p:spTree>
    <p:extLst>
      <p:ext uri="{BB962C8B-B14F-4D97-AF65-F5344CB8AC3E}">
        <p14:creationId xmlns:p14="http://schemas.microsoft.com/office/powerpoint/2010/main" val="1022255479"/>
      </p:ext>
    </p:extLst>
  </p:cSld>
  <p:clrMapOvr>
    <a:masterClrMapping/>
  </p:clrMapOvr>
  <p:transition spd="slow">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403EE764-2D7F-4FE1-ADC4-47742C1F2A52}" type="slidenum">
              <a:rPr lang="es-CL" smtClean="0"/>
              <a:t>22</a:t>
            </a:fld>
            <a:endParaRPr lang="es-CL"/>
          </a:p>
        </p:txBody>
      </p:sp>
      <p:sp>
        <p:nvSpPr>
          <p:cNvPr id="2" name="Rectángulo 1"/>
          <p:cNvSpPr/>
          <p:nvPr/>
        </p:nvSpPr>
        <p:spPr>
          <a:xfrm>
            <a:off x="613317" y="903766"/>
            <a:ext cx="8303751" cy="5078313"/>
          </a:xfrm>
          <a:prstGeom prst="rect">
            <a:avLst/>
          </a:prstGeom>
          <a:solidFill>
            <a:schemeClr val="bg1"/>
          </a:solidFill>
        </p:spPr>
        <p:txBody>
          <a:bodyPr wrap="square">
            <a:spAutoFit/>
          </a:bodyPr>
          <a:lstStyle/>
          <a:p>
            <a:pPr algn="just"/>
            <a:r>
              <a:rPr lang="es-CL" b="1" dirty="0">
                <a:solidFill>
                  <a:srgbClr val="0070C0"/>
                </a:solidFill>
                <a:latin typeface="Arial" panose="020B0604020202020204" pitchFamily="34" charset="0"/>
                <a:cs typeface="Arial" panose="020B0604020202020204" pitchFamily="34" charset="0"/>
              </a:rPr>
              <a:t>Documentación a presentar en el SII</a:t>
            </a:r>
          </a:p>
          <a:p>
            <a:pPr algn="just"/>
            <a:endParaRPr lang="es-CL" dirty="0" smtClean="0">
              <a:latin typeface="Arial" panose="020B0604020202020204" pitchFamily="34" charset="0"/>
              <a:cs typeface="Arial" panose="020B0604020202020204" pitchFamily="34" charset="0"/>
            </a:endParaRPr>
          </a:p>
          <a:p>
            <a:pPr algn="just"/>
            <a:r>
              <a:rPr lang="es-CL" sz="1600" dirty="0" smtClean="0">
                <a:latin typeface="Arial" panose="020B0604020202020204" pitchFamily="34" charset="0"/>
                <a:cs typeface="Arial" panose="020B0604020202020204" pitchFamily="34" charset="0"/>
              </a:rPr>
              <a:t>Una vez realizada la presentación en el sitio web de este Servicio, el Contribuyente deberá concurrir antes </a:t>
            </a:r>
            <a:r>
              <a:rPr lang="es-CL" sz="1600" dirty="0">
                <a:latin typeface="Arial" panose="020B0604020202020204" pitchFamily="34" charset="0"/>
                <a:cs typeface="Arial" panose="020B0604020202020204" pitchFamily="34" charset="0"/>
              </a:rPr>
              <a:t>de las 12:00 </a:t>
            </a:r>
            <a:r>
              <a:rPr lang="es-CL" sz="1600" dirty="0" err="1" smtClean="0">
                <a:latin typeface="Arial" panose="020B0604020202020204" pitchFamily="34" charset="0"/>
                <a:cs typeface="Arial" panose="020B0604020202020204" pitchFamily="34" charset="0"/>
              </a:rPr>
              <a:t>hrs</a:t>
            </a:r>
            <a:r>
              <a:rPr lang="es-CL" sz="1600" dirty="0" smtClean="0">
                <a:latin typeface="Arial" panose="020B0604020202020204" pitchFamily="34" charset="0"/>
                <a:cs typeface="Arial" panose="020B0604020202020204" pitchFamily="34" charset="0"/>
              </a:rPr>
              <a:t> </a:t>
            </a:r>
            <a:r>
              <a:rPr lang="es-CL" sz="1600" dirty="0">
                <a:latin typeface="Arial" panose="020B0604020202020204" pitchFamily="34" charset="0"/>
                <a:cs typeface="Arial" panose="020B0604020202020204" pitchFamily="34" charset="0"/>
              </a:rPr>
              <a:t>del día hábil subsiguiente al de la publicación de dicho </a:t>
            </a:r>
            <a:r>
              <a:rPr lang="es-CL" sz="1600" dirty="0" smtClean="0">
                <a:latin typeface="Arial" panose="020B0604020202020204" pitchFamily="34" charset="0"/>
                <a:cs typeface="Arial" panose="020B0604020202020204" pitchFamily="34" charset="0"/>
              </a:rPr>
              <a:t>requerimiento con la siguiente documentación:</a:t>
            </a:r>
          </a:p>
          <a:p>
            <a:pPr algn="just"/>
            <a:endParaRPr lang="es-CL" sz="1600" dirty="0">
              <a:latin typeface="Arial" panose="020B0604020202020204" pitchFamily="34" charset="0"/>
              <a:cs typeface="Arial" panose="020B0604020202020204" pitchFamily="34" charset="0"/>
            </a:endParaRPr>
          </a:p>
          <a:p>
            <a:pPr marL="285750" indent="-285750" algn="just">
              <a:buFontTx/>
              <a:buChar char="-"/>
            </a:pPr>
            <a:endParaRPr lang="es-CL" sz="1600" dirty="0" smtClean="0"/>
          </a:p>
          <a:p>
            <a:pPr marL="285750" indent="-285750" algn="just">
              <a:buFontTx/>
              <a:buChar char="-"/>
            </a:pPr>
            <a:r>
              <a:rPr lang="es-CL" sz="1600" dirty="0">
                <a:latin typeface="Arial" panose="020B0604020202020204" pitchFamily="34" charset="0"/>
                <a:cs typeface="Arial" panose="020B0604020202020204" pitchFamily="34" charset="0"/>
              </a:rPr>
              <a:t>Libros de compra y venta correspondientes al período por el cual solicita devolución (RCV y/o IECV)  o desde el período inicial de generación del remanente de crédito fiscal o de anticipo, o desde el período siguiente a la última devolución solicitada, considerando el más antiguo de ellos. En caso de no tener remanente de créditos fiscales de períodos anteriores y ser la primera solicitud, se deberá presentar el libro de compra y ventas de los últimos 6 meses anteriores al período por el cual se solicita la devolución. </a:t>
            </a:r>
          </a:p>
          <a:p>
            <a:pPr marL="285750" indent="-285750" algn="just">
              <a:buFontTx/>
              <a:buChar char="-"/>
            </a:pPr>
            <a:endParaRPr lang="es-CL" sz="1600" dirty="0"/>
          </a:p>
          <a:p>
            <a:pPr marL="285750" indent="-285750" algn="just">
              <a:buFontTx/>
              <a:buChar char="-"/>
            </a:pPr>
            <a:r>
              <a:rPr lang="es-CL" sz="1600" dirty="0">
                <a:latin typeface="Arial" panose="020B0604020202020204" pitchFamily="34" charset="0"/>
                <a:cs typeface="Arial" panose="020B0604020202020204" pitchFamily="34" charset="0"/>
              </a:rPr>
              <a:t>En el caso de los emisores de documentos tributarios electrónicos (DTE), no será necesario presentar los antecedentes del párrafo anterior, salvo que estos contribuyentes, a la fecha de la solicitud, no hayan presentado los informes electrónicos de compra y venta, correspondientes al período solicitado en la devolución .</a:t>
            </a:r>
          </a:p>
        </p:txBody>
      </p:sp>
      <p:pic>
        <p:nvPicPr>
          <p:cNvPr id="8" name="Imagen 7"/>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1190" t="32471" r="1324" b="60527"/>
          <a:stretch/>
        </p:blipFill>
        <p:spPr>
          <a:xfrm>
            <a:off x="1105593" y="161739"/>
            <a:ext cx="7953127" cy="465761"/>
          </a:xfrm>
          <a:prstGeom prst="rect">
            <a:avLst/>
          </a:prstGeom>
          <a:noFill/>
        </p:spPr>
      </p:pic>
      <p:sp>
        <p:nvSpPr>
          <p:cNvPr id="10" name="Rectángulo 9"/>
          <p:cNvSpPr/>
          <p:nvPr/>
        </p:nvSpPr>
        <p:spPr>
          <a:xfrm>
            <a:off x="1190873" y="1"/>
            <a:ext cx="7953127" cy="40853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L" b="1" dirty="0" smtClean="0">
              <a:solidFill>
                <a:prstClr val="white"/>
              </a:solidFill>
              <a:latin typeface="Arial" panose="020B0604020202020204" pitchFamily="34" charset="0"/>
              <a:cs typeface="Arial" panose="020B0604020202020204" pitchFamily="34" charset="0"/>
            </a:endParaRPr>
          </a:p>
          <a:p>
            <a:r>
              <a:rPr lang="es-CL" b="1" dirty="0" smtClean="0">
                <a:solidFill>
                  <a:prstClr val="white"/>
                </a:solidFill>
                <a:latin typeface="Arial" panose="020B0604020202020204" pitchFamily="34" charset="0"/>
                <a:cs typeface="Arial" panose="020B0604020202020204" pitchFamily="34" charset="0"/>
              </a:rPr>
              <a:t>5.- </a:t>
            </a:r>
            <a:r>
              <a:rPr lang="es-CL" b="1" dirty="0">
                <a:solidFill>
                  <a:schemeClr val="bg1"/>
                </a:solidFill>
                <a:latin typeface="Arial" panose="020B0604020202020204" pitchFamily="34" charset="0"/>
                <a:cs typeface="Arial" panose="020B0604020202020204" pitchFamily="34" charset="0"/>
              </a:rPr>
              <a:t>Solicitud de Devolución por Cambio de </a:t>
            </a:r>
            <a:r>
              <a:rPr lang="es-CL" b="1" dirty="0" smtClean="0">
                <a:solidFill>
                  <a:schemeClr val="bg1"/>
                </a:solidFill>
                <a:latin typeface="Arial" panose="020B0604020202020204" pitchFamily="34" charset="0"/>
                <a:cs typeface="Arial" panose="020B0604020202020204" pitchFamily="34" charset="0"/>
              </a:rPr>
              <a:t>Sujeto                           </a:t>
            </a:r>
            <a:r>
              <a:rPr lang="es-CL" sz="2000" b="1" dirty="0" smtClean="0">
                <a:solidFill>
                  <a:srgbClr val="FFFFFF"/>
                </a:solidFill>
                <a:latin typeface="Gill Sans MT" panose="020B0502020104020203" pitchFamily="34" charset="0"/>
                <a:ea typeface="Calibri" panose="020F0502020204030204" pitchFamily="34" charset="0"/>
                <a:cs typeface="Times New Roman" panose="02020603050405020304" pitchFamily="18" charset="0"/>
              </a:rPr>
              <a:t>sii.cl</a:t>
            </a:r>
            <a:endParaRPr lang="es-CL" sz="2000" dirty="0">
              <a:latin typeface="Gill Sans MT" panose="020B0502020104020203" pitchFamily="34" charset="0"/>
              <a:ea typeface="Calibri" panose="020F0502020204030204" pitchFamily="34" charset="0"/>
              <a:cs typeface="Times New Roman" panose="02020603050405020304" pitchFamily="18" charset="0"/>
            </a:endParaRPr>
          </a:p>
        </p:txBody>
      </p:sp>
      <p:sp>
        <p:nvSpPr>
          <p:cNvPr id="12" name="Rectángulo 11"/>
          <p:cNvSpPr/>
          <p:nvPr/>
        </p:nvSpPr>
        <p:spPr>
          <a:xfrm>
            <a:off x="6056860" y="6431191"/>
            <a:ext cx="2732810" cy="215444"/>
          </a:xfrm>
          <a:prstGeom prst="rect">
            <a:avLst/>
          </a:prstGeom>
        </p:spPr>
        <p:txBody>
          <a:bodyPr wrap="square">
            <a:spAutoFit/>
          </a:bodyPr>
          <a:lstStyle/>
          <a:p>
            <a:pPr>
              <a:defRPr/>
            </a:pPr>
            <a:r>
              <a:rPr lang="es-CL" sz="800" dirty="0">
                <a:solidFill>
                  <a:srgbClr val="9C9A9A"/>
                </a:solidFill>
                <a:latin typeface="Gill Sans MT" panose="020B0502020104020203" pitchFamily="34" charset="0"/>
              </a:rPr>
              <a:t>Cambio de Sujeto para el </a:t>
            </a:r>
            <a:r>
              <a:rPr lang="es-CL" sz="800" dirty="0" smtClean="0">
                <a:solidFill>
                  <a:srgbClr val="9C9A9A"/>
                </a:solidFill>
                <a:latin typeface="Gill Sans MT" panose="020B0502020104020203" pitchFamily="34" charset="0"/>
              </a:rPr>
              <a:t>Cumplimiento </a:t>
            </a:r>
            <a:r>
              <a:rPr lang="es-CL" sz="800" dirty="0">
                <a:solidFill>
                  <a:srgbClr val="9C9A9A"/>
                </a:solidFill>
                <a:latin typeface="Gill Sans MT" panose="020B0502020104020203" pitchFamily="34" charset="0"/>
              </a:rPr>
              <a:t>del IVA</a:t>
            </a:r>
          </a:p>
        </p:txBody>
      </p:sp>
    </p:spTree>
    <p:extLst>
      <p:ext uri="{BB962C8B-B14F-4D97-AF65-F5344CB8AC3E}">
        <p14:creationId xmlns:p14="http://schemas.microsoft.com/office/powerpoint/2010/main" val="2013512967"/>
      </p:ext>
    </p:extLst>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403EE764-2D7F-4FE1-ADC4-47742C1F2A52}" type="slidenum">
              <a:rPr lang="es-CL" smtClean="0"/>
              <a:t>23</a:t>
            </a:fld>
            <a:endParaRPr lang="es-CL"/>
          </a:p>
        </p:txBody>
      </p:sp>
      <p:sp>
        <p:nvSpPr>
          <p:cNvPr id="2" name="Rectángulo 1"/>
          <p:cNvSpPr/>
          <p:nvPr/>
        </p:nvSpPr>
        <p:spPr>
          <a:xfrm>
            <a:off x="624469" y="1222743"/>
            <a:ext cx="8165202" cy="4585871"/>
          </a:xfrm>
          <a:prstGeom prst="rect">
            <a:avLst/>
          </a:prstGeom>
          <a:solidFill>
            <a:schemeClr val="bg1"/>
          </a:solidFill>
        </p:spPr>
        <p:txBody>
          <a:bodyPr wrap="square">
            <a:spAutoFit/>
          </a:bodyPr>
          <a:lstStyle/>
          <a:p>
            <a:pPr algn="just"/>
            <a:r>
              <a:rPr lang="es-CL" b="1" dirty="0">
                <a:solidFill>
                  <a:srgbClr val="0070C0"/>
                </a:solidFill>
                <a:latin typeface="Arial" panose="020B0604020202020204" pitchFamily="34" charset="0"/>
                <a:cs typeface="Arial" panose="020B0604020202020204" pitchFamily="34" charset="0"/>
              </a:rPr>
              <a:t>Documentación a presentar en el SII</a:t>
            </a:r>
          </a:p>
          <a:p>
            <a:pPr algn="just"/>
            <a:endParaRPr lang="es-CL" dirty="0" smtClean="0">
              <a:latin typeface="Arial" panose="020B0604020202020204" pitchFamily="34" charset="0"/>
              <a:cs typeface="Arial" panose="020B0604020202020204" pitchFamily="34" charset="0"/>
            </a:endParaRPr>
          </a:p>
          <a:p>
            <a:pPr algn="just"/>
            <a:endParaRPr lang="es-CL" sz="1600" dirty="0">
              <a:latin typeface="Arial" panose="020B0604020202020204" pitchFamily="34" charset="0"/>
              <a:cs typeface="Arial" panose="020B0604020202020204" pitchFamily="34" charset="0"/>
            </a:endParaRPr>
          </a:p>
          <a:p>
            <a:pPr marL="285750" indent="-285750" algn="just">
              <a:buFontTx/>
              <a:buChar char="-"/>
            </a:pPr>
            <a:r>
              <a:rPr lang="es-CL" sz="1600" dirty="0" smtClean="0">
                <a:latin typeface="Arial" panose="020B0604020202020204" pitchFamily="34" charset="0"/>
                <a:cs typeface="Arial" panose="020B0604020202020204" pitchFamily="34" charset="0"/>
              </a:rPr>
              <a:t>Facturas </a:t>
            </a:r>
            <a:r>
              <a:rPr lang="es-CL" sz="1600" dirty="0">
                <a:latin typeface="Arial" panose="020B0604020202020204" pitchFamily="34" charset="0"/>
                <a:cs typeface="Arial" panose="020B0604020202020204" pitchFamily="34" charset="0"/>
              </a:rPr>
              <a:t>de proveedores, facturas de compra emitidas y recibidas, facturas emitidas, notas de créditos emitidas y recibidas, notas de débitos emitidas y recibidas, guías de despacho emitidas y comprobante del pago de IVA de las importaciones, correspondientes al período por el cual solicita </a:t>
            </a:r>
            <a:r>
              <a:rPr lang="es-CL" sz="1600" dirty="0" smtClean="0">
                <a:latin typeface="Arial" panose="020B0604020202020204" pitchFamily="34" charset="0"/>
                <a:cs typeface="Arial" panose="020B0604020202020204" pitchFamily="34" charset="0"/>
              </a:rPr>
              <a:t>devolución, siempre y cuando ésta documentación sea manual.</a:t>
            </a:r>
          </a:p>
          <a:p>
            <a:pPr marL="285750" indent="-285750" algn="just">
              <a:buFontTx/>
              <a:buChar char="-"/>
            </a:pPr>
            <a:endParaRPr lang="es-CL" sz="1600" dirty="0">
              <a:latin typeface="Arial" panose="020B0604020202020204" pitchFamily="34" charset="0"/>
              <a:cs typeface="Arial" panose="020B0604020202020204" pitchFamily="34" charset="0"/>
            </a:endParaRPr>
          </a:p>
          <a:p>
            <a:pPr marL="285750" indent="-285750" algn="just">
              <a:buFontTx/>
              <a:buChar char="-"/>
            </a:pPr>
            <a:r>
              <a:rPr lang="es-CL" sz="1600" dirty="0" smtClean="0">
                <a:latin typeface="Arial" panose="020B0604020202020204" pitchFamily="34" charset="0"/>
                <a:cs typeface="Arial" panose="020B0604020202020204" pitchFamily="34" charset="0"/>
              </a:rPr>
              <a:t>Otros </a:t>
            </a:r>
            <a:r>
              <a:rPr lang="es-CL" sz="1600" dirty="0">
                <a:latin typeface="Arial" panose="020B0604020202020204" pitchFamily="34" charset="0"/>
                <a:cs typeface="Arial" panose="020B0604020202020204" pitchFamily="34" charset="0"/>
              </a:rPr>
              <a:t>documentos propios del cambio de sujeto que lo ha afectado (Contratos de Confección y/o Instalación de Especialidades, Actas de Procedencia de Investigaciones, Libros de Control de Existencias de Productos, Formulario de Movimiento Animal, entre otros), correspondientes al período por el cual solicita devolución y de los periodos anteriores de acuerdo a las circunstancias indicadas en la letra a) de este resolutivo</a:t>
            </a:r>
            <a:r>
              <a:rPr lang="es-CL" sz="1600" dirty="0" smtClean="0">
                <a:latin typeface="Arial" panose="020B0604020202020204" pitchFamily="34" charset="0"/>
                <a:cs typeface="Arial" panose="020B0604020202020204" pitchFamily="34" charset="0"/>
              </a:rPr>
              <a:t>.</a:t>
            </a:r>
          </a:p>
          <a:p>
            <a:pPr marL="285750" indent="-285750" algn="just">
              <a:buFontTx/>
              <a:buChar char="-"/>
            </a:pPr>
            <a:endParaRPr lang="es-CL" sz="1600" dirty="0" smtClean="0">
              <a:latin typeface="Arial" panose="020B0604020202020204" pitchFamily="34" charset="0"/>
              <a:cs typeface="Arial" panose="020B0604020202020204" pitchFamily="34" charset="0"/>
            </a:endParaRPr>
          </a:p>
          <a:p>
            <a:pPr marL="285750" indent="-285750" algn="just">
              <a:buFontTx/>
              <a:buChar char="-"/>
            </a:pPr>
            <a:r>
              <a:rPr lang="es-CL" sz="1600" dirty="0" smtClean="0">
                <a:latin typeface="Arial" panose="020B0604020202020204" pitchFamily="34" charset="0"/>
                <a:cs typeface="Arial" panose="020B0604020202020204" pitchFamily="34" charset="0"/>
              </a:rPr>
              <a:t>Libros </a:t>
            </a:r>
            <a:r>
              <a:rPr lang="es-CL" sz="1600" dirty="0">
                <a:latin typeface="Arial" panose="020B0604020202020204" pitchFamily="34" charset="0"/>
                <a:cs typeface="Arial" panose="020B0604020202020204" pitchFamily="34" charset="0"/>
              </a:rPr>
              <a:t>de Contabilidad y/o libros auxiliares obligatorios que correspondan, con sus anotaciones al día y la documentación sustentante.</a:t>
            </a:r>
            <a:endParaRPr lang="es-CL" sz="1600" dirty="0" smtClean="0">
              <a:latin typeface="Arial" panose="020B0604020202020204" pitchFamily="34" charset="0"/>
              <a:cs typeface="Arial" panose="020B0604020202020204" pitchFamily="34" charset="0"/>
            </a:endParaRPr>
          </a:p>
        </p:txBody>
      </p:sp>
      <p:pic>
        <p:nvPicPr>
          <p:cNvPr id="8" name="Imagen 7"/>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1190" t="32471" r="1324" b="60527"/>
          <a:stretch/>
        </p:blipFill>
        <p:spPr>
          <a:xfrm>
            <a:off x="1105593" y="161739"/>
            <a:ext cx="7953127" cy="465761"/>
          </a:xfrm>
          <a:prstGeom prst="rect">
            <a:avLst/>
          </a:prstGeom>
          <a:noFill/>
        </p:spPr>
      </p:pic>
      <p:sp>
        <p:nvSpPr>
          <p:cNvPr id="10" name="Rectángulo 9"/>
          <p:cNvSpPr/>
          <p:nvPr/>
        </p:nvSpPr>
        <p:spPr>
          <a:xfrm>
            <a:off x="1190873" y="1"/>
            <a:ext cx="7953127" cy="40853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L" b="1" dirty="0" smtClean="0">
              <a:solidFill>
                <a:prstClr val="white"/>
              </a:solidFill>
              <a:latin typeface="Arial" panose="020B0604020202020204" pitchFamily="34" charset="0"/>
              <a:cs typeface="Arial" panose="020B0604020202020204" pitchFamily="34" charset="0"/>
            </a:endParaRPr>
          </a:p>
          <a:p>
            <a:r>
              <a:rPr lang="es-CL" b="1" dirty="0" smtClean="0">
                <a:solidFill>
                  <a:prstClr val="white"/>
                </a:solidFill>
                <a:latin typeface="Arial" panose="020B0604020202020204" pitchFamily="34" charset="0"/>
                <a:cs typeface="Arial" panose="020B0604020202020204" pitchFamily="34" charset="0"/>
              </a:rPr>
              <a:t>5.- </a:t>
            </a:r>
            <a:r>
              <a:rPr lang="es-CL" b="1" dirty="0">
                <a:solidFill>
                  <a:schemeClr val="bg1"/>
                </a:solidFill>
                <a:latin typeface="Arial" panose="020B0604020202020204" pitchFamily="34" charset="0"/>
                <a:cs typeface="Arial" panose="020B0604020202020204" pitchFamily="34" charset="0"/>
              </a:rPr>
              <a:t>Solicitud de Devolución por Cambio de </a:t>
            </a:r>
            <a:r>
              <a:rPr lang="es-CL" b="1" dirty="0" smtClean="0">
                <a:solidFill>
                  <a:schemeClr val="bg1"/>
                </a:solidFill>
                <a:latin typeface="Arial" panose="020B0604020202020204" pitchFamily="34" charset="0"/>
                <a:cs typeface="Arial" panose="020B0604020202020204" pitchFamily="34" charset="0"/>
              </a:rPr>
              <a:t>Sujeto                           </a:t>
            </a:r>
            <a:r>
              <a:rPr lang="es-CL" sz="2000" b="1" dirty="0" smtClean="0">
                <a:solidFill>
                  <a:srgbClr val="FFFFFF"/>
                </a:solidFill>
                <a:latin typeface="Gill Sans MT" panose="020B0502020104020203" pitchFamily="34" charset="0"/>
                <a:ea typeface="Calibri" panose="020F0502020204030204" pitchFamily="34" charset="0"/>
                <a:cs typeface="Times New Roman" panose="02020603050405020304" pitchFamily="18" charset="0"/>
              </a:rPr>
              <a:t>sii.cl</a:t>
            </a:r>
            <a:endParaRPr lang="es-CL" sz="2000" dirty="0">
              <a:latin typeface="Gill Sans MT" panose="020B0502020104020203" pitchFamily="34" charset="0"/>
              <a:ea typeface="Calibri" panose="020F0502020204030204" pitchFamily="34" charset="0"/>
              <a:cs typeface="Times New Roman" panose="02020603050405020304" pitchFamily="18" charset="0"/>
            </a:endParaRPr>
          </a:p>
        </p:txBody>
      </p:sp>
      <p:sp>
        <p:nvSpPr>
          <p:cNvPr id="12" name="Rectángulo 11"/>
          <p:cNvSpPr/>
          <p:nvPr/>
        </p:nvSpPr>
        <p:spPr>
          <a:xfrm>
            <a:off x="6056860" y="6431191"/>
            <a:ext cx="2732810" cy="215444"/>
          </a:xfrm>
          <a:prstGeom prst="rect">
            <a:avLst/>
          </a:prstGeom>
        </p:spPr>
        <p:txBody>
          <a:bodyPr wrap="square">
            <a:spAutoFit/>
          </a:bodyPr>
          <a:lstStyle/>
          <a:p>
            <a:pPr>
              <a:defRPr/>
            </a:pPr>
            <a:r>
              <a:rPr lang="es-CL" sz="800" dirty="0">
                <a:solidFill>
                  <a:srgbClr val="9C9A9A"/>
                </a:solidFill>
                <a:latin typeface="Gill Sans MT" panose="020B0502020104020203" pitchFamily="34" charset="0"/>
              </a:rPr>
              <a:t>Cambio de Sujeto para el </a:t>
            </a:r>
            <a:r>
              <a:rPr lang="es-CL" sz="800" dirty="0" smtClean="0">
                <a:solidFill>
                  <a:srgbClr val="9C9A9A"/>
                </a:solidFill>
                <a:latin typeface="Gill Sans MT" panose="020B0502020104020203" pitchFamily="34" charset="0"/>
              </a:rPr>
              <a:t>Cumplimiento </a:t>
            </a:r>
            <a:r>
              <a:rPr lang="es-CL" sz="800" dirty="0">
                <a:solidFill>
                  <a:srgbClr val="9C9A9A"/>
                </a:solidFill>
                <a:latin typeface="Gill Sans MT" panose="020B0502020104020203" pitchFamily="34" charset="0"/>
              </a:rPr>
              <a:t>del IVA</a:t>
            </a:r>
          </a:p>
        </p:txBody>
      </p:sp>
    </p:spTree>
    <p:extLst>
      <p:ext uri="{BB962C8B-B14F-4D97-AF65-F5344CB8AC3E}">
        <p14:creationId xmlns:p14="http://schemas.microsoft.com/office/powerpoint/2010/main" val="1232122896"/>
      </p:ext>
    </p:extLst>
  </p:cSld>
  <p:clrMapOvr>
    <a:masterClrMapping/>
  </p:clrMapOvr>
  <p:transition spd="slow">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403EE764-2D7F-4FE1-ADC4-47742C1F2A52}" type="slidenum">
              <a:rPr lang="es-CL" smtClean="0"/>
              <a:t>24</a:t>
            </a:fld>
            <a:endParaRPr lang="es-CL"/>
          </a:p>
        </p:txBody>
      </p:sp>
      <p:sp>
        <p:nvSpPr>
          <p:cNvPr id="2" name="Rectángulo 1"/>
          <p:cNvSpPr/>
          <p:nvPr/>
        </p:nvSpPr>
        <p:spPr>
          <a:xfrm>
            <a:off x="635621" y="1222743"/>
            <a:ext cx="8154050" cy="4093428"/>
          </a:xfrm>
          <a:prstGeom prst="rect">
            <a:avLst/>
          </a:prstGeom>
          <a:solidFill>
            <a:schemeClr val="bg1"/>
          </a:solidFill>
        </p:spPr>
        <p:txBody>
          <a:bodyPr wrap="square">
            <a:spAutoFit/>
          </a:bodyPr>
          <a:lstStyle/>
          <a:p>
            <a:pPr algn="just"/>
            <a:r>
              <a:rPr lang="es-CL" b="1" dirty="0">
                <a:solidFill>
                  <a:srgbClr val="0070C0"/>
                </a:solidFill>
                <a:latin typeface="Arial" panose="020B0604020202020204" pitchFamily="34" charset="0"/>
                <a:cs typeface="Arial" panose="020B0604020202020204" pitchFamily="34" charset="0"/>
              </a:rPr>
              <a:t>En el caso de Pequeño Productor Agrícola (PPA)</a:t>
            </a:r>
          </a:p>
          <a:p>
            <a:pPr algn="just"/>
            <a:endParaRPr lang="es-CL" dirty="0" smtClean="0">
              <a:latin typeface="Arial" panose="020B0604020202020204" pitchFamily="34" charset="0"/>
              <a:cs typeface="Arial" panose="020B0604020202020204" pitchFamily="34" charset="0"/>
            </a:endParaRPr>
          </a:p>
          <a:p>
            <a:pPr algn="just"/>
            <a:r>
              <a:rPr lang="es-CL" sz="1600" dirty="0" smtClean="0">
                <a:latin typeface="Arial" panose="020B0604020202020204" pitchFamily="34" charset="0"/>
                <a:cs typeface="Arial" panose="020B0604020202020204" pitchFamily="34" charset="0"/>
              </a:rPr>
              <a:t>Estos Contribuyentes deberán presentar los </a:t>
            </a:r>
            <a:r>
              <a:rPr lang="es-CL" sz="1600" dirty="0">
                <a:latin typeface="Arial" panose="020B0604020202020204" pitchFamily="34" charset="0"/>
                <a:cs typeface="Arial" panose="020B0604020202020204" pitchFamily="34" charset="0"/>
              </a:rPr>
              <a:t>siguientes antecedentes: </a:t>
            </a:r>
            <a:endParaRPr lang="es-CL" sz="1600" dirty="0" smtClean="0">
              <a:latin typeface="Arial" panose="020B0604020202020204" pitchFamily="34" charset="0"/>
              <a:cs typeface="Arial" panose="020B0604020202020204" pitchFamily="34" charset="0"/>
            </a:endParaRPr>
          </a:p>
          <a:p>
            <a:pPr algn="just"/>
            <a:endParaRPr lang="es-CL" sz="1600" dirty="0" smtClean="0">
              <a:latin typeface="Arial" panose="020B0604020202020204" pitchFamily="34" charset="0"/>
              <a:cs typeface="Arial" panose="020B0604020202020204" pitchFamily="34" charset="0"/>
            </a:endParaRPr>
          </a:p>
          <a:p>
            <a:pPr marL="285750" indent="-285750" algn="just">
              <a:buFontTx/>
              <a:buChar char="-"/>
            </a:pPr>
            <a:r>
              <a:rPr lang="es-CL" sz="1600" dirty="0" smtClean="0">
                <a:latin typeface="Arial" panose="020B0604020202020204" pitchFamily="34" charset="0"/>
                <a:cs typeface="Arial" panose="020B0604020202020204" pitchFamily="34" charset="0"/>
              </a:rPr>
              <a:t>Aviso y/o recibo </a:t>
            </a:r>
            <a:r>
              <a:rPr lang="es-CL" sz="1600" dirty="0">
                <a:latin typeface="Arial" panose="020B0604020202020204" pitchFamily="34" charset="0"/>
                <a:cs typeface="Arial" panose="020B0604020202020204" pitchFamily="34" charset="0"/>
              </a:rPr>
              <a:t>de contribuciones o certificado de avalúo respectivo de los predios que explote</a:t>
            </a:r>
            <a:r>
              <a:rPr lang="es-CL" sz="1600" dirty="0" smtClean="0">
                <a:latin typeface="Arial" panose="020B0604020202020204" pitchFamily="34" charset="0"/>
                <a:cs typeface="Arial" panose="020B0604020202020204" pitchFamily="34" charset="0"/>
              </a:rPr>
              <a:t>.</a:t>
            </a:r>
          </a:p>
          <a:p>
            <a:pPr marL="285750" indent="-285750" algn="just">
              <a:buFontTx/>
              <a:buChar char="-"/>
            </a:pPr>
            <a:endParaRPr lang="es-CL" sz="1600" dirty="0" smtClean="0">
              <a:latin typeface="Arial" panose="020B0604020202020204" pitchFamily="34" charset="0"/>
              <a:cs typeface="Arial" panose="020B0604020202020204" pitchFamily="34" charset="0"/>
            </a:endParaRPr>
          </a:p>
          <a:p>
            <a:pPr marL="285750" indent="-285750" algn="just">
              <a:buFontTx/>
              <a:buChar char="-"/>
            </a:pPr>
            <a:r>
              <a:rPr lang="es-CL" sz="1600" dirty="0" smtClean="0">
                <a:latin typeface="Arial" panose="020B0604020202020204" pitchFamily="34" charset="0"/>
                <a:cs typeface="Arial" panose="020B0604020202020204" pitchFamily="34" charset="0"/>
              </a:rPr>
              <a:t>Todas </a:t>
            </a:r>
            <a:r>
              <a:rPr lang="es-CL" sz="1600" dirty="0">
                <a:latin typeface="Arial" panose="020B0604020202020204" pitchFamily="34" charset="0"/>
                <a:cs typeface="Arial" panose="020B0604020202020204" pitchFamily="34" charset="0"/>
              </a:rPr>
              <a:t>las facturas de compras con el Impuesto al Valor Agregado (IVA) retenido y recibidas por las ventas efectuadas del período por el cual solicita la devolución, o en su defecto, certificados emitidos por las empresas adquirentes de productos agropecuarios, donde conste el detalle de las facturas de compra emitidas por las adquisiciones efectuadas al PPA y el Impuesto al Valor Agregado involucrado en cada operación durante el período en revisión. </a:t>
            </a:r>
            <a:endParaRPr lang="es-CL" sz="1600" dirty="0" smtClean="0">
              <a:latin typeface="Arial" panose="020B0604020202020204" pitchFamily="34" charset="0"/>
              <a:cs typeface="Arial" panose="020B0604020202020204" pitchFamily="34" charset="0"/>
            </a:endParaRPr>
          </a:p>
          <a:p>
            <a:pPr marL="285750" indent="-285750" algn="just">
              <a:buFontTx/>
              <a:buChar char="-"/>
            </a:pPr>
            <a:endParaRPr lang="es-CL" sz="1600" dirty="0" smtClean="0">
              <a:latin typeface="Arial" panose="020B0604020202020204" pitchFamily="34" charset="0"/>
              <a:cs typeface="Arial" panose="020B0604020202020204" pitchFamily="34" charset="0"/>
            </a:endParaRPr>
          </a:p>
          <a:p>
            <a:pPr marL="285750" indent="-285750" algn="just">
              <a:buFontTx/>
              <a:buChar char="-"/>
            </a:pPr>
            <a:r>
              <a:rPr lang="es-CL" sz="1600" dirty="0" smtClean="0">
                <a:latin typeface="Arial" panose="020B0604020202020204" pitchFamily="34" charset="0"/>
                <a:cs typeface="Arial" panose="020B0604020202020204" pitchFamily="34" charset="0"/>
              </a:rPr>
              <a:t>Todas </a:t>
            </a:r>
            <a:r>
              <a:rPr lang="es-CL" sz="1600" dirty="0">
                <a:latin typeface="Arial" panose="020B0604020202020204" pitchFamily="34" charset="0"/>
                <a:cs typeface="Arial" panose="020B0604020202020204" pitchFamily="34" charset="0"/>
              </a:rPr>
              <a:t>las facturas de proveedores recibidas por las compras y por los servicios utilizados, relacionados con su actividad del período por el cual solicita la devolución. </a:t>
            </a:r>
          </a:p>
        </p:txBody>
      </p:sp>
      <p:pic>
        <p:nvPicPr>
          <p:cNvPr id="8" name="Imagen 7"/>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1190" t="32471" r="1324" b="60527"/>
          <a:stretch/>
        </p:blipFill>
        <p:spPr>
          <a:xfrm>
            <a:off x="1105593" y="161739"/>
            <a:ext cx="7953127" cy="465761"/>
          </a:xfrm>
          <a:prstGeom prst="rect">
            <a:avLst/>
          </a:prstGeom>
          <a:noFill/>
        </p:spPr>
      </p:pic>
      <p:sp>
        <p:nvSpPr>
          <p:cNvPr id="10" name="Rectángulo 9"/>
          <p:cNvSpPr/>
          <p:nvPr/>
        </p:nvSpPr>
        <p:spPr>
          <a:xfrm>
            <a:off x="1190873" y="1"/>
            <a:ext cx="7953127" cy="40853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L" b="1" dirty="0" smtClean="0">
              <a:solidFill>
                <a:prstClr val="white"/>
              </a:solidFill>
              <a:latin typeface="Arial" panose="020B0604020202020204" pitchFamily="34" charset="0"/>
              <a:cs typeface="Arial" panose="020B0604020202020204" pitchFamily="34" charset="0"/>
            </a:endParaRPr>
          </a:p>
          <a:p>
            <a:r>
              <a:rPr lang="es-CL" b="1" dirty="0" smtClean="0">
                <a:solidFill>
                  <a:prstClr val="white"/>
                </a:solidFill>
                <a:latin typeface="Arial" panose="020B0604020202020204" pitchFamily="34" charset="0"/>
                <a:cs typeface="Arial" panose="020B0604020202020204" pitchFamily="34" charset="0"/>
              </a:rPr>
              <a:t>5.- </a:t>
            </a:r>
            <a:r>
              <a:rPr lang="es-CL" b="1" dirty="0">
                <a:solidFill>
                  <a:schemeClr val="bg1"/>
                </a:solidFill>
                <a:latin typeface="Arial" panose="020B0604020202020204" pitchFamily="34" charset="0"/>
                <a:cs typeface="Arial" panose="020B0604020202020204" pitchFamily="34" charset="0"/>
              </a:rPr>
              <a:t>Solicitud de Devolución por Cambio de </a:t>
            </a:r>
            <a:r>
              <a:rPr lang="es-CL" b="1" dirty="0" smtClean="0">
                <a:solidFill>
                  <a:schemeClr val="bg1"/>
                </a:solidFill>
                <a:latin typeface="Arial" panose="020B0604020202020204" pitchFamily="34" charset="0"/>
                <a:cs typeface="Arial" panose="020B0604020202020204" pitchFamily="34" charset="0"/>
              </a:rPr>
              <a:t>Sujeto                           </a:t>
            </a:r>
            <a:r>
              <a:rPr lang="es-CL" sz="2000" b="1" dirty="0" smtClean="0">
                <a:solidFill>
                  <a:srgbClr val="FFFFFF"/>
                </a:solidFill>
                <a:latin typeface="Gill Sans MT" panose="020B0502020104020203" pitchFamily="34" charset="0"/>
                <a:ea typeface="Calibri" panose="020F0502020204030204" pitchFamily="34" charset="0"/>
                <a:cs typeface="Times New Roman" panose="02020603050405020304" pitchFamily="18" charset="0"/>
              </a:rPr>
              <a:t>sii.cl</a:t>
            </a:r>
            <a:endParaRPr lang="es-CL" sz="2000" dirty="0">
              <a:latin typeface="Gill Sans MT" panose="020B0502020104020203" pitchFamily="34" charset="0"/>
              <a:ea typeface="Calibri" panose="020F0502020204030204" pitchFamily="34" charset="0"/>
              <a:cs typeface="Times New Roman" panose="02020603050405020304" pitchFamily="18" charset="0"/>
            </a:endParaRPr>
          </a:p>
        </p:txBody>
      </p:sp>
      <p:sp>
        <p:nvSpPr>
          <p:cNvPr id="12" name="Rectángulo 11"/>
          <p:cNvSpPr/>
          <p:nvPr/>
        </p:nvSpPr>
        <p:spPr>
          <a:xfrm>
            <a:off x="6056860" y="6431191"/>
            <a:ext cx="2732810" cy="215444"/>
          </a:xfrm>
          <a:prstGeom prst="rect">
            <a:avLst/>
          </a:prstGeom>
        </p:spPr>
        <p:txBody>
          <a:bodyPr wrap="square">
            <a:spAutoFit/>
          </a:bodyPr>
          <a:lstStyle/>
          <a:p>
            <a:pPr>
              <a:defRPr/>
            </a:pPr>
            <a:r>
              <a:rPr lang="es-CL" sz="800" dirty="0">
                <a:solidFill>
                  <a:srgbClr val="9C9A9A"/>
                </a:solidFill>
                <a:latin typeface="Gill Sans MT" panose="020B0502020104020203" pitchFamily="34" charset="0"/>
              </a:rPr>
              <a:t>Cambio de Sujeto para el </a:t>
            </a:r>
            <a:r>
              <a:rPr lang="es-CL" sz="800" dirty="0" smtClean="0">
                <a:solidFill>
                  <a:srgbClr val="9C9A9A"/>
                </a:solidFill>
                <a:latin typeface="Gill Sans MT" panose="020B0502020104020203" pitchFamily="34" charset="0"/>
              </a:rPr>
              <a:t>Cumplimiento </a:t>
            </a:r>
            <a:r>
              <a:rPr lang="es-CL" sz="800" dirty="0">
                <a:solidFill>
                  <a:srgbClr val="9C9A9A"/>
                </a:solidFill>
                <a:latin typeface="Gill Sans MT" panose="020B0502020104020203" pitchFamily="34" charset="0"/>
              </a:rPr>
              <a:t>del IVA</a:t>
            </a:r>
          </a:p>
        </p:txBody>
      </p:sp>
    </p:spTree>
    <p:extLst>
      <p:ext uri="{BB962C8B-B14F-4D97-AF65-F5344CB8AC3E}">
        <p14:creationId xmlns:p14="http://schemas.microsoft.com/office/powerpoint/2010/main" val="2125150115"/>
      </p:ext>
    </p:extLst>
  </p:cSld>
  <p:clrMapOvr>
    <a:masterClrMapping/>
  </p:clrMapOvr>
  <p:transition spd="slow">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r="10683"/>
          <a:stretch/>
        </p:blipFill>
        <p:spPr>
          <a:xfrm>
            <a:off x="-1" y="0"/>
            <a:ext cx="9156033" cy="6858000"/>
          </a:xfrm>
          <a:prstGeom prst="rect">
            <a:avLst/>
          </a:prstGeom>
        </p:spPr>
      </p:pic>
      <p:sp>
        <p:nvSpPr>
          <p:cNvPr id="8" name="Rectángulo 7"/>
          <p:cNvSpPr/>
          <p:nvPr/>
        </p:nvSpPr>
        <p:spPr>
          <a:xfrm>
            <a:off x="0" y="0"/>
            <a:ext cx="4572000" cy="6858000"/>
          </a:xfrm>
          <a:prstGeom prst="rect">
            <a:avLst/>
          </a:prstGeom>
          <a:solidFill>
            <a:srgbClr val="002060">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sz="1600" dirty="0">
              <a:solidFill>
                <a:schemeClr val="bg1"/>
              </a:solidFill>
            </a:endParaRPr>
          </a:p>
        </p:txBody>
      </p:sp>
      <p:sp>
        <p:nvSpPr>
          <p:cNvPr id="3" name="2 CuadroTexto"/>
          <p:cNvSpPr txBox="1"/>
          <p:nvPr/>
        </p:nvSpPr>
        <p:spPr>
          <a:xfrm>
            <a:off x="0" y="2213282"/>
            <a:ext cx="4841375" cy="2431435"/>
          </a:xfrm>
          <a:prstGeom prst="rect">
            <a:avLst/>
          </a:prstGeom>
          <a:noFill/>
        </p:spPr>
        <p:txBody>
          <a:bodyPr wrap="square" rtlCol="0">
            <a:spAutoFit/>
          </a:bodyPr>
          <a:lstStyle/>
          <a:p>
            <a:r>
              <a:rPr lang="es-CL" sz="3800" b="1" dirty="0" smtClean="0">
                <a:solidFill>
                  <a:schemeClr val="bg1"/>
                </a:solidFill>
                <a:latin typeface="Arial" panose="020B0604020202020204" pitchFamily="34" charset="0"/>
                <a:cs typeface="Arial" panose="020B0604020202020204" pitchFamily="34" charset="0"/>
              </a:rPr>
              <a:t>6. </a:t>
            </a:r>
            <a:r>
              <a:rPr lang="es-CL" sz="3800" b="1" dirty="0">
                <a:solidFill>
                  <a:schemeClr val="bg1"/>
                </a:solidFill>
                <a:latin typeface="Arial" panose="020B0604020202020204" pitchFamily="34" charset="0"/>
                <a:cs typeface="Arial" panose="020B0604020202020204" pitchFamily="34" charset="0"/>
              </a:rPr>
              <a:t>Emisión de </a:t>
            </a:r>
            <a:r>
              <a:rPr lang="es-CL" sz="3800" b="1" dirty="0" smtClean="0">
                <a:solidFill>
                  <a:schemeClr val="bg1"/>
                </a:solidFill>
                <a:latin typeface="Arial" panose="020B0604020202020204" pitchFamily="34" charset="0"/>
                <a:cs typeface="Arial" panose="020B0604020202020204" pitchFamily="34" charset="0"/>
              </a:rPr>
              <a:t>facturas de </a:t>
            </a:r>
            <a:r>
              <a:rPr lang="es-CL" sz="3800" b="1" dirty="0">
                <a:solidFill>
                  <a:schemeClr val="bg1"/>
                </a:solidFill>
                <a:latin typeface="Arial" panose="020B0604020202020204" pitchFamily="34" charset="0"/>
                <a:cs typeface="Arial" panose="020B0604020202020204" pitchFamily="34" charset="0"/>
              </a:rPr>
              <a:t>compra por agentes </a:t>
            </a:r>
            <a:r>
              <a:rPr lang="es-CL" sz="3800" b="1" dirty="0" smtClean="0">
                <a:solidFill>
                  <a:schemeClr val="bg1"/>
                </a:solidFill>
                <a:latin typeface="Arial" panose="020B0604020202020204" pitchFamily="34" charset="0"/>
                <a:cs typeface="Arial" panose="020B0604020202020204" pitchFamily="34" charset="0"/>
              </a:rPr>
              <a:t>retenedores</a:t>
            </a:r>
            <a:endParaRPr lang="es-CL" sz="3800" b="1" dirty="0">
              <a:solidFill>
                <a:schemeClr val="bg1"/>
              </a:solidFill>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2"/>
          </p:nvPr>
        </p:nvSpPr>
        <p:spPr/>
        <p:txBody>
          <a:bodyPr/>
          <a:lstStyle/>
          <a:p>
            <a:pPr>
              <a:defRPr/>
            </a:pPr>
            <a:fld id="{8CC1170F-7A19-460D-9521-FE490A8CF6D5}" type="slidenum">
              <a:rPr lang="es-CL" smtClean="0"/>
              <a:pPr>
                <a:defRPr/>
              </a:pPr>
              <a:t>25</a:t>
            </a:fld>
            <a:endParaRPr lang="es-CL" dirty="0"/>
          </a:p>
        </p:txBody>
      </p:sp>
    </p:spTree>
    <p:extLst>
      <p:ext uri="{BB962C8B-B14F-4D97-AF65-F5344CB8AC3E}">
        <p14:creationId xmlns:p14="http://schemas.microsoft.com/office/powerpoint/2010/main" val="756862630"/>
      </p:ext>
    </p:extLst>
  </p:cSld>
  <p:clrMapOvr>
    <a:masterClrMapping/>
  </p:clrMapOvr>
  <p:transition spd="slow">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403EE764-2D7F-4FE1-ADC4-47742C1F2A52}" type="slidenum">
              <a:rPr lang="es-CL" smtClean="0"/>
              <a:t>26</a:t>
            </a:fld>
            <a:endParaRPr lang="es-CL"/>
          </a:p>
        </p:txBody>
      </p:sp>
      <p:sp>
        <p:nvSpPr>
          <p:cNvPr id="2" name="Rectángulo 1"/>
          <p:cNvSpPr/>
          <p:nvPr/>
        </p:nvSpPr>
        <p:spPr>
          <a:xfrm>
            <a:off x="744717" y="1837261"/>
            <a:ext cx="7965650" cy="338554"/>
          </a:xfrm>
          <a:prstGeom prst="rect">
            <a:avLst/>
          </a:prstGeom>
        </p:spPr>
        <p:txBody>
          <a:bodyPr wrap="square">
            <a:spAutoFit/>
          </a:bodyPr>
          <a:lstStyle/>
          <a:p>
            <a:pPr algn="just"/>
            <a:r>
              <a:rPr lang="es-CL" sz="1600" dirty="0">
                <a:latin typeface="Arial" panose="020B0604020202020204" pitchFamily="34" charset="0"/>
                <a:cs typeface="Arial" panose="020B0604020202020204" pitchFamily="34" charset="0"/>
              </a:rPr>
              <a:t> </a:t>
            </a:r>
          </a:p>
        </p:txBody>
      </p:sp>
      <p:sp>
        <p:nvSpPr>
          <p:cNvPr id="3" name="Rectángulo 2"/>
          <p:cNvSpPr/>
          <p:nvPr/>
        </p:nvSpPr>
        <p:spPr>
          <a:xfrm>
            <a:off x="1097280" y="1426826"/>
            <a:ext cx="7838902" cy="3539430"/>
          </a:xfrm>
          <a:prstGeom prst="rect">
            <a:avLst/>
          </a:prstGeom>
        </p:spPr>
        <p:txBody>
          <a:bodyPr wrap="square">
            <a:spAutoFit/>
          </a:bodyPr>
          <a:lstStyle/>
          <a:p>
            <a:pPr marL="285750" indent="-285750" algn="just">
              <a:buClr>
                <a:srgbClr val="E9510C"/>
              </a:buClr>
              <a:buFont typeface="Wingdings" panose="05000000000000000000" pitchFamily="2" charset="2"/>
              <a:buChar char="ü"/>
            </a:pPr>
            <a:endParaRPr lang="es-CL" sz="1600" dirty="0">
              <a:latin typeface="Arial" panose="020B0604020202020204" pitchFamily="34" charset="0"/>
              <a:cs typeface="Arial" panose="020B0604020202020204" pitchFamily="34" charset="0"/>
            </a:endParaRPr>
          </a:p>
          <a:p>
            <a:pPr marL="285750" indent="-285750" algn="just">
              <a:buClr>
                <a:srgbClr val="E9510C"/>
              </a:buClr>
              <a:buFont typeface="Wingdings" panose="05000000000000000000" pitchFamily="2" charset="2"/>
              <a:buChar char="ü"/>
            </a:pPr>
            <a:r>
              <a:rPr lang="es-CL" sz="1600" dirty="0" smtClean="0">
                <a:solidFill>
                  <a:srgbClr val="5F5E5E"/>
                </a:solidFill>
                <a:latin typeface="Arial" panose="020B0604020202020204" pitchFamily="34" charset="0"/>
                <a:cs typeface="Arial" panose="020B0604020202020204" pitchFamily="34" charset="0"/>
              </a:rPr>
              <a:t>Como </a:t>
            </a:r>
            <a:r>
              <a:rPr lang="es-CL" sz="1600" dirty="0">
                <a:solidFill>
                  <a:srgbClr val="5F5E5E"/>
                </a:solidFill>
                <a:latin typeface="Arial" panose="020B0604020202020204" pitchFamily="34" charset="0"/>
                <a:cs typeface="Arial" panose="020B0604020202020204" pitchFamily="34" charset="0"/>
              </a:rPr>
              <a:t>consecuencia del cambio total de sujeto del impuesto, los Agentes Retenedores deberán emitir “facturas de compra” y recargar separadamente en ellas el 100% del IVA a retener, el que deberá ser declarado y pagado como un impuesto de retención.</a:t>
            </a:r>
          </a:p>
          <a:p>
            <a:pPr marL="285750" indent="-285750" algn="just">
              <a:buClr>
                <a:srgbClr val="E9510C"/>
              </a:buClr>
              <a:buFont typeface="Wingdings" panose="05000000000000000000" pitchFamily="2" charset="2"/>
              <a:buChar char="ü"/>
            </a:pPr>
            <a:endParaRPr lang="es-CL" sz="1600" dirty="0" smtClean="0">
              <a:solidFill>
                <a:srgbClr val="5F5E5E"/>
              </a:solidFill>
              <a:latin typeface="Arial" panose="020B0604020202020204" pitchFamily="34" charset="0"/>
              <a:cs typeface="Arial" panose="020B0604020202020204" pitchFamily="34" charset="0"/>
            </a:endParaRPr>
          </a:p>
          <a:p>
            <a:pPr marL="285750" indent="-285750" algn="just">
              <a:buClr>
                <a:srgbClr val="E9510C"/>
              </a:buClr>
              <a:buFont typeface="Wingdings" panose="05000000000000000000" pitchFamily="2" charset="2"/>
              <a:buChar char="ü"/>
            </a:pPr>
            <a:endParaRPr lang="es-CL" sz="1600" dirty="0">
              <a:solidFill>
                <a:srgbClr val="5F5E5E"/>
              </a:solidFill>
              <a:latin typeface="Arial" panose="020B0604020202020204" pitchFamily="34" charset="0"/>
              <a:cs typeface="Arial" panose="020B0604020202020204" pitchFamily="34" charset="0"/>
            </a:endParaRPr>
          </a:p>
          <a:p>
            <a:pPr marL="285750" indent="-285750" algn="just">
              <a:buClr>
                <a:srgbClr val="E9510C"/>
              </a:buClr>
              <a:buFont typeface="Wingdings" panose="05000000000000000000" pitchFamily="2" charset="2"/>
              <a:buChar char="ü"/>
            </a:pPr>
            <a:r>
              <a:rPr lang="es-CL" sz="1600" dirty="0">
                <a:solidFill>
                  <a:srgbClr val="5F5E5E"/>
                </a:solidFill>
                <a:latin typeface="Arial" panose="020B0604020202020204" pitchFamily="34" charset="0"/>
                <a:cs typeface="Arial" panose="020B0604020202020204" pitchFamily="34" charset="0"/>
              </a:rPr>
              <a:t>El Contribuyente Sujeto a Retención no tiene obligación de emitir factura por esa operación, sin perjuicio de la guía de despacho por el traslado de los bienes, según corresponda. </a:t>
            </a:r>
          </a:p>
          <a:p>
            <a:pPr marL="285750" indent="-285750" algn="just">
              <a:buClr>
                <a:srgbClr val="E9510C"/>
              </a:buClr>
              <a:buFont typeface="Wingdings" panose="05000000000000000000" pitchFamily="2" charset="2"/>
              <a:buChar char="ü"/>
            </a:pPr>
            <a:endParaRPr lang="es-CL" sz="1600" dirty="0" smtClean="0">
              <a:solidFill>
                <a:srgbClr val="5F5E5E"/>
              </a:solidFill>
              <a:latin typeface="Arial" panose="020B0604020202020204" pitchFamily="34" charset="0"/>
              <a:cs typeface="Arial" panose="020B0604020202020204" pitchFamily="34" charset="0"/>
            </a:endParaRPr>
          </a:p>
          <a:p>
            <a:pPr marL="285750" indent="-285750" algn="just">
              <a:buClr>
                <a:srgbClr val="E9510C"/>
              </a:buClr>
              <a:buFont typeface="Wingdings" panose="05000000000000000000" pitchFamily="2" charset="2"/>
              <a:buChar char="ü"/>
            </a:pPr>
            <a:endParaRPr lang="es-CL" sz="1600" dirty="0">
              <a:solidFill>
                <a:srgbClr val="5F5E5E"/>
              </a:solidFill>
              <a:latin typeface="Arial" panose="020B0604020202020204" pitchFamily="34" charset="0"/>
              <a:cs typeface="Arial" panose="020B0604020202020204" pitchFamily="34" charset="0"/>
            </a:endParaRPr>
          </a:p>
          <a:p>
            <a:pPr marL="285750" indent="-285750" algn="just">
              <a:buClr>
                <a:srgbClr val="E9510C"/>
              </a:buClr>
              <a:buFont typeface="Wingdings" panose="05000000000000000000" pitchFamily="2" charset="2"/>
              <a:buChar char="ü"/>
            </a:pPr>
            <a:r>
              <a:rPr lang="es-CL" sz="1600" dirty="0">
                <a:solidFill>
                  <a:srgbClr val="5F5E5E"/>
                </a:solidFill>
                <a:latin typeface="Arial" panose="020B0604020202020204" pitchFamily="34" charset="0"/>
                <a:cs typeface="Arial" panose="020B0604020202020204" pitchFamily="34" charset="0"/>
              </a:rPr>
              <a:t>En la factura de compra emitida, se deberá dejar constancia expresa que se ha retenido el 100% del IVA sobre el total de la compra.  Por ejemplo:</a:t>
            </a:r>
          </a:p>
        </p:txBody>
      </p:sp>
      <p:sp>
        <p:nvSpPr>
          <p:cNvPr id="7" name="Rectángulo 6"/>
          <p:cNvSpPr/>
          <p:nvPr/>
        </p:nvSpPr>
        <p:spPr>
          <a:xfrm>
            <a:off x="5588230" y="6415802"/>
            <a:ext cx="2732810" cy="246221"/>
          </a:xfrm>
          <a:prstGeom prst="rect">
            <a:avLst/>
          </a:prstGeom>
        </p:spPr>
        <p:txBody>
          <a:bodyPr wrap="square">
            <a:spAutoFit/>
          </a:bodyPr>
          <a:lstStyle/>
          <a:p>
            <a:pPr>
              <a:defRPr/>
            </a:pPr>
            <a:r>
              <a:rPr lang="es-CL" sz="1000" dirty="0">
                <a:solidFill>
                  <a:srgbClr val="9C9A9A"/>
                </a:solidFill>
                <a:latin typeface="Gill Sans MT" panose="020B0502020104020203" pitchFamily="34" charset="0"/>
              </a:rPr>
              <a:t>Cambio de Sujeto para el </a:t>
            </a:r>
            <a:r>
              <a:rPr lang="es-CL" sz="1000" dirty="0" smtClean="0">
                <a:solidFill>
                  <a:srgbClr val="9C9A9A"/>
                </a:solidFill>
                <a:latin typeface="Gill Sans MT" panose="020B0502020104020203" pitchFamily="34" charset="0"/>
              </a:rPr>
              <a:t>Cumplimiento </a:t>
            </a:r>
            <a:r>
              <a:rPr lang="es-CL" sz="1000" dirty="0">
                <a:solidFill>
                  <a:srgbClr val="9C9A9A"/>
                </a:solidFill>
                <a:latin typeface="Gill Sans MT" panose="020B0502020104020203" pitchFamily="34" charset="0"/>
              </a:rPr>
              <a:t>del IVA</a:t>
            </a:r>
          </a:p>
        </p:txBody>
      </p:sp>
      <p:pic>
        <p:nvPicPr>
          <p:cNvPr id="8" name="Imagen 7"/>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l="18057" r="17982" b="94193"/>
          <a:stretch/>
        </p:blipFill>
        <p:spPr>
          <a:xfrm>
            <a:off x="1190873" y="0"/>
            <a:ext cx="7953127" cy="408537"/>
          </a:xfrm>
          <a:prstGeom prst="rect">
            <a:avLst/>
          </a:prstGeom>
        </p:spPr>
      </p:pic>
      <p:sp>
        <p:nvSpPr>
          <p:cNvPr id="10" name="Rectángulo 9"/>
          <p:cNvSpPr/>
          <p:nvPr/>
        </p:nvSpPr>
        <p:spPr>
          <a:xfrm>
            <a:off x="1190872" y="-6394"/>
            <a:ext cx="7953127" cy="40853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b="1" dirty="0" smtClean="0">
                <a:solidFill>
                  <a:prstClr val="white"/>
                </a:solidFill>
                <a:latin typeface="Arial" panose="020B0604020202020204" pitchFamily="34" charset="0"/>
                <a:cs typeface="Arial" panose="020B0604020202020204" pitchFamily="34" charset="0"/>
              </a:rPr>
              <a:t>6</a:t>
            </a:r>
            <a:r>
              <a:rPr lang="es-CL" b="1" dirty="0" smtClean="0">
                <a:solidFill>
                  <a:schemeClr val="bg1"/>
                </a:solidFill>
                <a:latin typeface="Arial" panose="020B0604020202020204" pitchFamily="34" charset="0"/>
                <a:cs typeface="Arial" panose="020B0604020202020204" pitchFamily="34" charset="0"/>
              </a:rPr>
              <a:t>.- </a:t>
            </a:r>
            <a:r>
              <a:rPr lang="es-CL" b="1" dirty="0">
                <a:solidFill>
                  <a:schemeClr val="bg1"/>
                </a:solidFill>
                <a:latin typeface="Arial" panose="020B0604020202020204" pitchFamily="34" charset="0"/>
                <a:cs typeface="Arial" panose="020B0604020202020204" pitchFamily="34" charset="0"/>
              </a:rPr>
              <a:t>Emisión de facturas de compra por agentes </a:t>
            </a:r>
            <a:r>
              <a:rPr lang="es-CL" b="1" dirty="0" smtClean="0">
                <a:solidFill>
                  <a:schemeClr val="bg1"/>
                </a:solidFill>
                <a:latin typeface="Arial" panose="020B0604020202020204" pitchFamily="34" charset="0"/>
                <a:cs typeface="Arial" panose="020B0604020202020204" pitchFamily="34" charset="0"/>
              </a:rPr>
              <a:t>retenedores          </a:t>
            </a:r>
            <a:r>
              <a:rPr lang="es-CL" sz="2000" b="1" dirty="0" smtClean="0">
                <a:solidFill>
                  <a:srgbClr val="FFFFFF"/>
                </a:solidFill>
                <a:latin typeface="Gill Sans MT" panose="020B0502020104020203" pitchFamily="34" charset="0"/>
                <a:ea typeface="Calibri" panose="020F0502020204030204" pitchFamily="34" charset="0"/>
                <a:cs typeface="Times New Roman" panose="02020603050405020304" pitchFamily="18" charset="0"/>
              </a:rPr>
              <a:t>sii.cl</a:t>
            </a:r>
            <a:endParaRPr lang="es-CL" sz="2000" dirty="0">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0259947"/>
      </p:ext>
    </p:extLst>
  </p:cSld>
  <p:clrMapOvr>
    <a:masterClrMapping/>
  </p:clrMapOvr>
  <p:transition spd="slow">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l="18057" r="17982" b="94193"/>
          <a:stretch/>
        </p:blipFill>
        <p:spPr>
          <a:xfrm>
            <a:off x="1190873" y="0"/>
            <a:ext cx="7953127" cy="408537"/>
          </a:xfrm>
          <a:prstGeom prst="rect">
            <a:avLst/>
          </a:prstGeom>
        </p:spPr>
      </p:pic>
      <p:sp>
        <p:nvSpPr>
          <p:cNvPr id="6" name="Marcador de número de diapositiva 5"/>
          <p:cNvSpPr>
            <a:spLocks noGrp="1"/>
          </p:cNvSpPr>
          <p:nvPr>
            <p:ph type="sldNum" sz="quarter" idx="12"/>
          </p:nvPr>
        </p:nvSpPr>
        <p:spPr/>
        <p:txBody>
          <a:bodyPr/>
          <a:lstStyle/>
          <a:p>
            <a:fld id="{403EE764-2D7F-4FE1-ADC4-47742C1F2A52}" type="slidenum">
              <a:rPr lang="es-CL" smtClean="0"/>
              <a:t>27</a:t>
            </a:fld>
            <a:endParaRPr lang="es-CL"/>
          </a:p>
        </p:txBody>
      </p:sp>
      <p:sp>
        <p:nvSpPr>
          <p:cNvPr id="2" name="Rectángulo 1"/>
          <p:cNvSpPr/>
          <p:nvPr/>
        </p:nvSpPr>
        <p:spPr>
          <a:xfrm>
            <a:off x="744717" y="1837261"/>
            <a:ext cx="7965650" cy="338554"/>
          </a:xfrm>
          <a:prstGeom prst="rect">
            <a:avLst/>
          </a:prstGeom>
        </p:spPr>
        <p:txBody>
          <a:bodyPr wrap="square">
            <a:spAutoFit/>
          </a:bodyPr>
          <a:lstStyle/>
          <a:p>
            <a:pPr algn="just"/>
            <a:r>
              <a:rPr lang="es-CL" sz="1600" dirty="0">
                <a:latin typeface="Arial" panose="020B0604020202020204" pitchFamily="34" charset="0"/>
                <a:cs typeface="Arial" panose="020B0604020202020204" pitchFamily="34" charset="0"/>
              </a:rPr>
              <a:t> </a:t>
            </a:r>
          </a:p>
        </p:txBody>
      </p:sp>
      <p:pic>
        <p:nvPicPr>
          <p:cNvPr id="9" name="Imagen 8"/>
          <p:cNvPicPr>
            <a:picLocks noChangeAspect="1" noChangeArrowheads="1"/>
            <a:extLst>
              <a:ext uri="{84589F7E-364E-4C9E-8A38-B11213B215E9}">
                <a14:cameraTool xmlns:a14="http://schemas.microsoft.com/office/drawing/2010/main" cellRange="$B$26:$G$37"/>
              </a:ext>
            </a:extLst>
          </p:cNvPicPr>
          <p:nvPr/>
        </p:nvPicPr>
        <p:blipFill>
          <a:blip r:embed="rId5"/>
          <a:srcRect/>
          <a:stretch>
            <a:fillRect/>
          </a:stretch>
        </p:blipFill>
        <p:spPr bwMode="auto">
          <a:xfrm>
            <a:off x="1190872" y="1196862"/>
            <a:ext cx="7443519" cy="3914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ctángulo 9"/>
          <p:cNvSpPr/>
          <p:nvPr/>
        </p:nvSpPr>
        <p:spPr>
          <a:xfrm>
            <a:off x="1190872" y="-6394"/>
            <a:ext cx="7953127" cy="40853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b="1" dirty="0" smtClean="0">
                <a:solidFill>
                  <a:prstClr val="white"/>
                </a:solidFill>
                <a:latin typeface="Arial" panose="020B0604020202020204" pitchFamily="34" charset="0"/>
                <a:cs typeface="Arial" panose="020B0604020202020204" pitchFamily="34" charset="0"/>
              </a:rPr>
              <a:t>6</a:t>
            </a:r>
            <a:r>
              <a:rPr lang="es-CL" b="1" dirty="0" smtClean="0">
                <a:solidFill>
                  <a:schemeClr val="bg1"/>
                </a:solidFill>
                <a:latin typeface="Arial" panose="020B0604020202020204" pitchFamily="34" charset="0"/>
                <a:cs typeface="Arial" panose="020B0604020202020204" pitchFamily="34" charset="0"/>
              </a:rPr>
              <a:t>.- </a:t>
            </a:r>
            <a:r>
              <a:rPr lang="es-CL" b="1" dirty="0">
                <a:solidFill>
                  <a:schemeClr val="bg1"/>
                </a:solidFill>
                <a:latin typeface="Arial" panose="020B0604020202020204" pitchFamily="34" charset="0"/>
                <a:cs typeface="Arial" panose="020B0604020202020204" pitchFamily="34" charset="0"/>
              </a:rPr>
              <a:t>Emisión de facturas de compra por agentes </a:t>
            </a:r>
            <a:r>
              <a:rPr lang="es-CL" b="1" dirty="0" smtClean="0">
                <a:solidFill>
                  <a:schemeClr val="bg1"/>
                </a:solidFill>
                <a:latin typeface="Arial" panose="020B0604020202020204" pitchFamily="34" charset="0"/>
                <a:cs typeface="Arial" panose="020B0604020202020204" pitchFamily="34" charset="0"/>
              </a:rPr>
              <a:t>retenedores          </a:t>
            </a:r>
            <a:r>
              <a:rPr lang="es-CL" sz="2000" b="1" dirty="0" smtClean="0">
                <a:solidFill>
                  <a:srgbClr val="FFFFFF"/>
                </a:solidFill>
                <a:latin typeface="Gill Sans MT" panose="020B0502020104020203" pitchFamily="34" charset="0"/>
                <a:ea typeface="Calibri" panose="020F0502020204030204" pitchFamily="34" charset="0"/>
                <a:cs typeface="Times New Roman" panose="02020603050405020304" pitchFamily="18" charset="0"/>
              </a:rPr>
              <a:t>sii.cl</a:t>
            </a:r>
            <a:endParaRPr lang="es-CL" sz="2000" dirty="0">
              <a:latin typeface="Gill Sans MT" panose="020B0502020104020203" pitchFamily="34" charset="0"/>
              <a:ea typeface="Calibri" panose="020F0502020204030204" pitchFamily="34" charset="0"/>
              <a:cs typeface="Times New Roman" panose="02020603050405020304" pitchFamily="18" charset="0"/>
            </a:endParaRPr>
          </a:p>
        </p:txBody>
      </p:sp>
      <p:sp>
        <p:nvSpPr>
          <p:cNvPr id="13" name="Rectángulo 12"/>
          <p:cNvSpPr/>
          <p:nvPr/>
        </p:nvSpPr>
        <p:spPr>
          <a:xfrm>
            <a:off x="5588230" y="6415802"/>
            <a:ext cx="2732810" cy="246221"/>
          </a:xfrm>
          <a:prstGeom prst="rect">
            <a:avLst/>
          </a:prstGeom>
        </p:spPr>
        <p:txBody>
          <a:bodyPr wrap="square">
            <a:spAutoFit/>
          </a:bodyPr>
          <a:lstStyle/>
          <a:p>
            <a:pPr>
              <a:defRPr/>
            </a:pPr>
            <a:r>
              <a:rPr lang="es-CL" sz="1000" dirty="0">
                <a:solidFill>
                  <a:srgbClr val="9C9A9A"/>
                </a:solidFill>
                <a:latin typeface="Gill Sans MT" panose="020B0502020104020203" pitchFamily="34" charset="0"/>
              </a:rPr>
              <a:t>Cambio de Sujeto para el </a:t>
            </a:r>
            <a:r>
              <a:rPr lang="es-CL" sz="1000" dirty="0" smtClean="0">
                <a:solidFill>
                  <a:srgbClr val="9C9A9A"/>
                </a:solidFill>
                <a:latin typeface="Gill Sans MT" panose="020B0502020104020203" pitchFamily="34" charset="0"/>
              </a:rPr>
              <a:t>Cumplimiento </a:t>
            </a:r>
            <a:r>
              <a:rPr lang="es-CL" sz="1000" dirty="0">
                <a:solidFill>
                  <a:srgbClr val="9C9A9A"/>
                </a:solidFill>
                <a:latin typeface="Gill Sans MT" panose="020B0502020104020203" pitchFamily="34" charset="0"/>
              </a:rPr>
              <a:t>del IVA</a:t>
            </a:r>
          </a:p>
        </p:txBody>
      </p:sp>
    </p:spTree>
    <p:extLst>
      <p:ext uri="{BB962C8B-B14F-4D97-AF65-F5344CB8AC3E}">
        <p14:creationId xmlns:p14="http://schemas.microsoft.com/office/powerpoint/2010/main" val="782659721"/>
      </p:ext>
    </p:extLst>
  </p:cSld>
  <p:clrMapOvr>
    <a:masterClrMapping/>
  </p:clrMapOvr>
  <p:transition spd="slow">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rotWithShape="1">
          <a:blip r:embed="rId3">
            <a:extLst>
              <a:ext uri="{28A0092B-C50C-407E-A947-70E740481C1C}">
                <a14:useLocalDpi xmlns:a14="http://schemas.microsoft.com/office/drawing/2010/main" val="0"/>
              </a:ext>
            </a:extLst>
          </a:blip>
          <a:srcRect l="5412" r="5744"/>
          <a:stretch/>
        </p:blipFill>
        <p:spPr>
          <a:xfrm>
            <a:off x="-13648" y="-13648"/>
            <a:ext cx="9157648" cy="6871648"/>
          </a:xfrm>
          <a:prstGeom prst="rect">
            <a:avLst/>
          </a:prstGeom>
        </p:spPr>
      </p:pic>
      <p:sp>
        <p:nvSpPr>
          <p:cNvPr id="4" name="Marcador de número de diapositiva 3"/>
          <p:cNvSpPr>
            <a:spLocks noGrp="1"/>
          </p:cNvSpPr>
          <p:nvPr>
            <p:ph type="sldNum" sz="quarter" idx="12"/>
          </p:nvPr>
        </p:nvSpPr>
        <p:spPr/>
        <p:txBody>
          <a:bodyPr/>
          <a:lstStyle/>
          <a:p>
            <a:pPr>
              <a:defRPr/>
            </a:pPr>
            <a:fld id="{0E3DD305-3F35-4F17-9620-37838BB68E87}" type="slidenum">
              <a:rPr lang="es-CL" smtClean="0"/>
              <a:pPr>
                <a:defRPr/>
              </a:pPr>
              <a:t>28</a:t>
            </a:fld>
            <a:endParaRPr lang="es-CL" dirty="0"/>
          </a:p>
        </p:txBody>
      </p:sp>
      <p:sp>
        <p:nvSpPr>
          <p:cNvPr id="5" name="5 Marcador de número de diapositiva"/>
          <p:cNvSpPr txBox="1">
            <a:spLocks/>
          </p:cNvSpPr>
          <p:nvPr/>
        </p:nvSpPr>
        <p:spPr>
          <a:xfrm>
            <a:off x="7125407" y="6413171"/>
            <a:ext cx="1543050" cy="273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ES"/>
            </a:defPPr>
            <a:lvl1pPr algn="r" rtl="0" eaLnBrk="0" fontAlgn="base" hangingPunct="0">
              <a:spcBef>
                <a:spcPct val="20000"/>
              </a:spcBef>
              <a:spcAft>
                <a:spcPct val="0"/>
              </a:spcAft>
              <a:buChar char="•"/>
              <a:defRPr sz="3200" kern="1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9pPr>
          </a:lstStyle>
          <a:p>
            <a:pPr>
              <a:spcBef>
                <a:spcPct val="0"/>
              </a:spcBef>
              <a:buFontTx/>
              <a:buNone/>
            </a:pPr>
            <a:fld id="{B0EC4C3E-B9D7-4A6E-A676-DA5B0449283F}" type="slidenum">
              <a:rPr lang="es-ES" altLang="es-CL" sz="1050">
                <a:solidFill>
                  <a:schemeClr val="bg1"/>
                </a:solidFill>
              </a:rPr>
              <a:pPr>
                <a:spcBef>
                  <a:spcPct val="0"/>
                </a:spcBef>
                <a:buFontTx/>
                <a:buNone/>
              </a:pPr>
              <a:t>28</a:t>
            </a:fld>
            <a:endParaRPr lang="es-ES" altLang="es-CL" sz="1050" dirty="0">
              <a:solidFill>
                <a:schemeClr val="bg1"/>
              </a:solidFill>
            </a:endParaRPr>
          </a:p>
        </p:txBody>
      </p:sp>
      <p:pic>
        <p:nvPicPr>
          <p:cNvPr id="7" name="Imagen 6"/>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t="5591" b="38069"/>
          <a:stretch/>
        </p:blipFill>
        <p:spPr>
          <a:xfrm>
            <a:off x="-4454" y="4869160"/>
            <a:ext cx="9148454" cy="1999418"/>
          </a:xfrm>
          <a:prstGeom prst="rect">
            <a:avLst/>
          </a:prstGeom>
        </p:spPr>
      </p:pic>
      <p:sp>
        <p:nvSpPr>
          <p:cNvPr id="9" name="Rectángulo 8"/>
          <p:cNvSpPr/>
          <p:nvPr/>
        </p:nvSpPr>
        <p:spPr>
          <a:xfrm>
            <a:off x="8112643" y="6445171"/>
            <a:ext cx="852184" cy="423407"/>
          </a:xfrm>
          <a:prstGeom prst="rect">
            <a:avLst/>
          </a:prstGeom>
          <a:solidFill>
            <a:srgbClr val="E650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825" dirty="0" err="1" smtClean="0"/>
              <a:t>Sepriembre</a:t>
            </a:r>
            <a:r>
              <a:rPr lang="es-CL" sz="825" dirty="0" smtClean="0"/>
              <a:t> 2019</a:t>
            </a:r>
            <a:endParaRPr lang="es-CL" sz="825" dirty="0"/>
          </a:p>
        </p:txBody>
      </p:sp>
      <p:sp>
        <p:nvSpPr>
          <p:cNvPr id="10" name="Rectángulo 9"/>
          <p:cNvSpPr/>
          <p:nvPr/>
        </p:nvSpPr>
        <p:spPr>
          <a:xfrm>
            <a:off x="813092" y="6583140"/>
            <a:ext cx="2055371" cy="207749"/>
          </a:xfrm>
          <a:prstGeom prst="rect">
            <a:avLst/>
          </a:prstGeom>
        </p:spPr>
        <p:txBody>
          <a:bodyPr wrap="none">
            <a:spAutoFit/>
          </a:bodyPr>
          <a:lstStyle/>
          <a:p>
            <a:r>
              <a:rPr lang="es-ES" sz="750" dirty="0">
                <a:solidFill>
                  <a:schemeClr val="accent5">
                    <a:lumMod val="40000"/>
                    <a:lumOff val="60000"/>
                  </a:schemeClr>
                </a:solidFill>
                <a:latin typeface="Arial" panose="020B0604020202020204" pitchFamily="34" charset="0"/>
                <a:cs typeface="Arial" panose="020B0604020202020204" pitchFamily="34" charset="0"/>
              </a:rPr>
              <a:t>Subdirección de Asistencia al Contribuyente</a:t>
            </a:r>
            <a:endParaRPr lang="es-CL" sz="750" dirty="0">
              <a:solidFill>
                <a:schemeClr val="accent5">
                  <a:lumMod val="40000"/>
                  <a:lumOff val="60000"/>
                </a:schemeClr>
              </a:solidFill>
            </a:endParaRPr>
          </a:p>
        </p:txBody>
      </p:sp>
      <p:pic>
        <p:nvPicPr>
          <p:cNvPr id="11" name="Imagen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2722" y="548680"/>
            <a:ext cx="2343414" cy="1064984"/>
          </a:xfrm>
          <a:prstGeom prst="rect">
            <a:avLst/>
          </a:prstGeom>
        </p:spPr>
      </p:pic>
      <p:sp>
        <p:nvSpPr>
          <p:cNvPr id="13" name="CuadroTexto 12"/>
          <p:cNvSpPr txBox="1"/>
          <p:nvPr/>
        </p:nvSpPr>
        <p:spPr>
          <a:xfrm>
            <a:off x="0" y="5013176"/>
            <a:ext cx="5976837" cy="584775"/>
          </a:xfrm>
          <a:prstGeom prst="rect">
            <a:avLst/>
          </a:prstGeom>
          <a:noFill/>
        </p:spPr>
        <p:txBody>
          <a:bodyPr wrap="square" rtlCol="0">
            <a:spAutoFit/>
          </a:bodyPr>
          <a:lstStyle/>
          <a:p>
            <a:pPr algn="ctr"/>
            <a:r>
              <a:rPr lang="es-ES" sz="3200" b="1" dirty="0" smtClean="0">
                <a:ln w="9525">
                  <a:solidFill>
                    <a:prstClr val="white"/>
                  </a:solidFill>
                  <a:prstDash val="solid"/>
                </a:ln>
                <a:solidFill>
                  <a:schemeClr val="bg1"/>
                </a:solidFill>
                <a:latin typeface="Gill Sans MT" panose="020B0502020104020203" pitchFamily="34" charset="0"/>
              </a:rPr>
              <a:t>¡MUCHAS GRACIAS!</a:t>
            </a:r>
          </a:p>
        </p:txBody>
      </p:sp>
    </p:spTree>
    <p:extLst>
      <p:ext uri="{BB962C8B-B14F-4D97-AF65-F5344CB8AC3E}">
        <p14:creationId xmlns:p14="http://schemas.microsoft.com/office/powerpoint/2010/main" val="1090023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1190" t="32471" r="1324" b="60527"/>
          <a:stretch/>
        </p:blipFill>
        <p:spPr>
          <a:xfrm>
            <a:off x="1190872" y="0"/>
            <a:ext cx="7953127" cy="408537"/>
          </a:xfrm>
          <a:prstGeom prst="rect">
            <a:avLst/>
          </a:prstGeom>
          <a:noFill/>
        </p:spPr>
      </p:pic>
      <p:sp>
        <p:nvSpPr>
          <p:cNvPr id="9" name="Rectángulo 8"/>
          <p:cNvSpPr/>
          <p:nvPr/>
        </p:nvSpPr>
        <p:spPr>
          <a:xfrm>
            <a:off x="1190873" y="1"/>
            <a:ext cx="7953127" cy="40853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b="1" dirty="0" smtClean="0">
                <a:solidFill>
                  <a:prstClr val="white"/>
                </a:solidFill>
                <a:latin typeface="Arial" panose="020B0604020202020204" pitchFamily="34" charset="0"/>
                <a:cs typeface="Arial" panose="020B0604020202020204" pitchFamily="34" charset="0"/>
              </a:rPr>
              <a:t>1.- </a:t>
            </a:r>
            <a:r>
              <a:rPr lang="es-CL" b="1" dirty="0" smtClean="0">
                <a:solidFill>
                  <a:schemeClr val="bg1"/>
                </a:solidFill>
                <a:latin typeface="Arial" panose="020B0604020202020204" pitchFamily="34" charset="0"/>
                <a:cs typeface="Arial" panose="020B0604020202020204" pitchFamily="34" charset="0"/>
              </a:rPr>
              <a:t>Introducción                                                                                    </a:t>
            </a:r>
            <a:r>
              <a:rPr lang="es-CL" sz="2000" b="1" dirty="0" smtClean="0">
                <a:solidFill>
                  <a:srgbClr val="FFFFFF"/>
                </a:solidFill>
                <a:latin typeface="Gill Sans MT" panose="020B0502020104020203" pitchFamily="34" charset="0"/>
                <a:ea typeface="Calibri" panose="020F0502020204030204" pitchFamily="34" charset="0"/>
                <a:cs typeface="Times New Roman" panose="02020603050405020304" pitchFamily="18" charset="0"/>
              </a:rPr>
              <a:t>sii.cl</a:t>
            </a:r>
            <a:endParaRPr lang="es-CL" sz="2000" dirty="0">
              <a:latin typeface="Gill Sans MT" panose="020B0502020104020203" pitchFamily="34" charset="0"/>
              <a:ea typeface="Calibri" panose="020F0502020204030204" pitchFamily="34" charset="0"/>
              <a:cs typeface="Times New Roman" panose="02020603050405020304" pitchFamily="18" charset="0"/>
            </a:endParaRPr>
          </a:p>
        </p:txBody>
      </p:sp>
      <p:sp>
        <p:nvSpPr>
          <p:cNvPr id="2" name="CuadroTexto 1"/>
          <p:cNvSpPr txBox="1"/>
          <p:nvPr/>
        </p:nvSpPr>
        <p:spPr>
          <a:xfrm>
            <a:off x="568712" y="1066695"/>
            <a:ext cx="8367469" cy="4585871"/>
          </a:xfrm>
          <a:prstGeom prst="rect">
            <a:avLst/>
          </a:prstGeom>
          <a:noFill/>
        </p:spPr>
        <p:txBody>
          <a:bodyPr wrap="square" rtlCol="0">
            <a:spAutoFit/>
          </a:bodyPr>
          <a:lstStyle/>
          <a:p>
            <a:pPr algn="just">
              <a:buClr>
                <a:srgbClr val="E9510C"/>
              </a:buClr>
            </a:pPr>
            <a:r>
              <a:rPr lang="es-CL" b="1" dirty="0">
                <a:solidFill>
                  <a:srgbClr val="0061A1"/>
                </a:solidFill>
                <a:latin typeface="Arial" panose="020B0604020202020204" pitchFamily="34" charset="0"/>
                <a:cs typeface="Arial" panose="020B0604020202020204" pitchFamily="34" charset="0"/>
              </a:rPr>
              <a:t>Resolución Ex. SII N° 42 del 30 de abril 2018 </a:t>
            </a:r>
          </a:p>
          <a:p>
            <a:pPr marL="285750" indent="-285750" algn="just">
              <a:buClr>
                <a:srgbClr val="E9510C"/>
              </a:buClr>
              <a:buFont typeface="Arial" panose="020B0604020202020204" pitchFamily="34" charset="0"/>
              <a:buChar char="•"/>
            </a:pPr>
            <a:endParaRPr lang="es-ES_tradnl" sz="1600" b="1" dirty="0" smtClean="0">
              <a:solidFill>
                <a:srgbClr val="5F5E5E"/>
              </a:solidFill>
              <a:latin typeface="Arial" panose="020B0604020202020204" pitchFamily="34" charset="0"/>
              <a:cs typeface="Arial" panose="020B0604020202020204" pitchFamily="34" charset="0"/>
            </a:endParaRPr>
          </a:p>
          <a:p>
            <a:pPr marL="285750" indent="-285750" algn="just">
              <a:buClr>
                <a:srgbClr val="E9510C"/>
              </a:buClr>
              <a:buFont typeface="Arial" panose="020B0604020202020204" pitchFamily="34" charset="0"/>
              <a:buChar char="•"/>
            </a:pPr>
            <a:endParaRPr lang="es-ES_tradnl" sz="1600" b="1" dirty="0" smtClean="0">
              <a:solidFill>
                <a:srgbClr val="5F5E5E"/>
              </a:solidFill>
              <a:latin typeface="Arial" panose="020B0604020202020204" pitchFamily="34" charset="0"/>
              <a:cs typeface="Arial" panose="020B0604020202020204" pitchFamily="34" charset="0"/>
            </a:endParaRPr>
          </a:p>
          <a:p>
            <a:pPr marL="285750" indent="-285750" algn="just">
              <a:buClr>
                <a:srgbClr val="E9510C"/>
              </a:buClr>
              <a:buFont typeface="Arial" panose="020B0604020202020204" pitchFamily="34" charset="0"/>
              <a:buChar char="•"/>
            </a:pPr>
            <a:r>
              <a:rPr lang="es-ES_tradnl" sz="1600" dirty="0" smtClean="0">
                <a:solidFill>
                  <a:srgbClr val="5F5E5E"/>
                </a:solidFill>
                <a:latin typeface="Arial" panose="020B0604020202020204" pitchFamily="34" charset="0"/>
                <a:cs typeface="Arial" panose="020B0604020202020204" pitchFamily="34" charset="0"/>
              </a:rPr>
              <a:t>Establecer </a:t>
            </a:r>
            <a:r>
              <a:rPr lang="es-ES_tradnl" sz="1600" dirty="0">
                <a:solidFill>
                  <a:srgbClr val="5F5E5E"/>
                </a:solidFill>
                <a:latin typeface="Arial" panose="020B0604020202020204" pitchFamily="34" charset="0"/>
                <a:cs typeface="Arial" panose="020B0604020202020204" pitchFamily="34" charset="0"/>
              </a:rPr>
              <a:t>una nueva regulación referida al cambio de sujeto y redefinir los requisitos para obtener la calidad de agente retenedor y de contribuyente sujeto a </a:t>
            </a:r>
            <a:r>
              <a:rPr lang="es-ES_tradnl" sz="1600" dirty="0" smtClean="0">
                <a:solidFill>
                  <a:srgbClr val="5F5E5E"/>
                </a:solidFill>
                <a:latin typeface="Arial" panose="020B0604020202020204" pitchFamily="34" charset="0"/>
                <a:cs typeface="Arial" panose="020B0604020202020204" pitchFamily="34" charset="0"/>
              </a:rPr>
              <a:t>retención.</a:t>
            </a:r>
          </a:p>
          <a:p>
            <a:pPr marL="285750" indent="-285750" algn="just">
              <a:buClr>
                <a:srgbClr val="E9510C"/>
              </a:buClr>
              <a:buFont typeface="Arial" panose="020B0604020202020204" pitchFamily="34" charset="0"/>
              <a:buChar char="•"/>
            </a:pPr>
            <a:endParaRPr lang="es-ES_tradnl" sz="1600" dirty="0" smtClean="0">
              <a:solidFill>
                <a:srgbClr val="5F5E5E"/>
              </a:solidFill>
              <a:latin typeface="Arial" panose="020B0604020202020204" pitchFamily="34" charset="0"/>
              <a:cs typeface="Arial" panose="020B0604020202020204" pitchFamily="34" charset="0"/>
            </a:endParaRPr>
          </a:p>
          <a:p>
            <a:pPr marL="285750" indent="-285750" algn="just">
              <a:buClr>
                <a:srgbClr val="E9510C"/>
              </a:buClr>
              <a:buFont typeface="Arial" panose="020B0604020202020204" pitchFamily="34" charset="0"/>
              <a:buChar char="•"/>
            </a:pPr>
            <a:endParaRPr lang="es-ES_tradnl" sz="1600" dirty="0">
              <a:solidFill>
                <a:srgbClr val="5F5E5E"/>
              </a:solidFill>
              <a:latin typeface="Arial" panose="020B0604020202020204" pitchFamily="34" charset="0"/>
              <a:cs typeface="Arial" panose="020B0604020202020204" pitchFamily="34" charset="0"/>
            </a:endParaRPr>
          </a:p>
          <a:p>
            <a:pPr marL="285750" indent="-285750" algn="just">
              <a:buClr>
                <a:srgbClr val="E9510C"/>
              </a:buClr>
              <a:buFont typeface="Arial" panose="020B0604020202020204" pitchFamily="34" charset="0"/>
              <a:buChar char="•"/>
            </a:pPr>
            <a:r>
              <a:rPr lang="es-ES_tradnl" sz="1600" dirty="0" smtClean="0">
                <a:solidFill>
                  <a:srgbClr val="5F5E5E"/>
                </a:solidFill>
                <a:latin typeface="Arial" panose="020B0604020202020204" pitchFamily="34" charset="0"/>
                <a:cs typeface="Arial" panose="020B0604020202020204" pitchFamily="34" charset="0"/>
              </a:rPr>
              <a:t>Haciendo </a:t>
            </a:r>
            <a:r>
              <a:rPr lang="es-ES_tradnl" sz="1600" dirty="0">
                <a:solidFill>
                  <a:srgbClr val="5F5E5E"/>
                </a:solidFill>
                <a:latin typeface="Arial" panose="020B0604020202020204" pitchFamily="34" charset="0"/>
                <a:cs typeface="Arial" panose="020B0604020202020204" pitchFamily="34" charset="0"/>
              </a:rPr>
              <a:t>uso de la facultad </a:t>
            </a:r>
            <a:r>
              <a:rPr lang="es-ES_tradnl" sz="1600" dirty="0" smtClean="0">
                <a:solidFill>
                  <a:srgbClr val="5F5E5E"/>
                </a:solidFill>
                <a:latin typeface="Arial" panose="020B0604020202020204" pitchFamily="34" charset="0"/>
                <a:cs typeface="Arial" panose="020B0604020202020204" pitchFamily="34" charset="0"/>
              </a:rPr>
              <a:t>del </a:t>
            </a:r>
            <a:r>
              <a:rPr lang="es-ES_tradnl" sz="1600" dirty="0">
                <a:solidFill>
                  <a:srgbClr val="5F5E5E"/>
                </a:solidFill>
                <a:latin typeface="Arial" panose="020B0604020202020204" pitchFamily="34" charset="0"/>
                <a:cs typeface="Arial" panose="020B0604020202020204" pitchFamily="34" charset="0"/>
              </a:rPr>
              <a:t>inciso tercero del artículo 3° del D.L. N° 825 del 1974, se decidió cambiar </a:t>
            </a:r>
            <a:r>
              <a:rPr lang="es-ES_tradnl" sz="1600" dirty="0" smtClean="0">
                <a:solidFill>
                  <a:srgbClr val="5F5E5E"/>
                </a:solidFill>
                <a:latin typeface="Arial" panose="020B0604020202020204" pitchFamily="34" charset="0"/>
                <a:cs typeface="Arial" panose="020B0604020202020204" pitchFamily="34" charset="0"/>
              </a:rPr>
              <a:t>el </a:t>
            </a:r>
            <a:r>
              <a:rPr lang="es-ES_tradnl" sz="1600" dirty="0">
                <a:solidFill>
                  <a:srgbClr val="5F5E5E"/>
                </a:solidFill>
                <a:latin typeface="Arial" panose="020B0604020202020204" pitchFamily="34" charset="0"/>
                <a:cs typeface="Arial" panose="020B0604020202020204" pitchFamily="34" charset="0"/>
              </a:rPr>
              <a:t>sujeto de derecho de IVA, traspasando la </a:t>
            </a:r>
            <a:r>
              <a:rPr lang="es-ES_tradnl" sz="1600" dirty="0" smtClean="0">
                <a:solidFill>
                  <a:srgbClr val="5F5E5E"/>
                </a:solidFill>
                <a:latin typeface="Arial" panose="020B0604020202020204" pitchFamily="34" charset="0"/>
                <a:cs typeface="Arial" panose="020B0604020202020204" pitchFamily="34" charset="0"/>
              </a:rPr>
              <a:t>responsabilidad de </a:t>
            </a:r>
            <a:r>
              <a:rPr lang="es-ES_tradnl" sz="1600" dirty="0" smtClean="0">
                <a:solidFill>
                  <a:srgbClr val="5F5E5E"/>
                </a:solidFill>
                <a:latin typeface="Arial" panose="020B0604020202020204" pitchFamily="34" charset="0"/>
                <a:cs typeface="Arial" panose="020B0604020202020204" pitchFamily="34" charset="0"/>
              </a:rPr>
              <a:t>retener, declarar y enterar el </a:t>
            </a:r>
            <a:r>
              <a:rPr lang="es-ES_tradnl" sz="1600" dirty="0">
                <a:solidFill>
                  <a:srgbClr val="5F5E5E"/>
                </a:solidFill>
                <a:latin typeface="Arial" panose="020B0604020202020204" pitchFamily="34" charset="0"/>
                <a:cs typeface="Arial" panose="020B0604020202020204" pitchFamily="34" charset="0"/>
              </a:rPr>
              <a:t>tributo </a:t>
            </a:r>
            <a:r>
              <a:rPr lang="es-ES_tradnl" sz="1600" dirty="0" smtClean="0">
                <a:solidFill>
                  <a:srgbClr val="5F5E5E"/>
                </a:solidFill>
                <a:latin typeface="Arial" panose="020B0604020202020204" pitchFamily="34" charset="0"/>
                <a:cs typeface="Arial" panose="020B0604020202020204" pitchFamily="34" charset="0"/>
              </a:rPr>
              <a:t>a un grupo reducido de contribuyentes que tienen como proveedores </a:t>
            </a:r>
            <a:r>
              <a:rPr lang="es-ES_tradnl" sz="1600" dirty="0">
                <a:solidFill>
                  <a:srgbClr val="5F5E5E"/>
                </a:solidFill>
                <a:latin typeface="Arial" panose="020B0604020202020204" pitchFamily="34" charset="0"/>
                <a:cs typeface="Arial" panose="020B0604020202020204" pitchFamily="34" charset="0"/>
              </a:rPr>
              <a:t>y prestadores de </a:t>
            </a:r>
            <a:r>
              <a:rPr lang="es-ES_tradnl" sz="1600" dirty="0" smtClean="0">
                <a:solidFill>
                  <a:srgbClr val="5F5E5E"/>
                </a:solidFill>
                <a:latin typeface="Arial" panose="020B0604020202020204" pitchFamily="34" charset="0"/>
                <a:cs typeface="Arial" panose="020B0604020202020204" pitchFamily="34" charset="0"/>
              </a:rPr>
              <a:t>servicios a contribuyentes que </a:t>
            </a:r>
            <a:r>
              <a:rPr lang="es-ES_tradnl" sz="1600" dirty="0">
                <a:solidFill>
                  <a:srgbClr val="5F5E5E"/>
                </a:solidFill>
                <a:latin typeface="Arial" panose="020B0604020202020204" pitchFamily="34" charset="0"/>
                <a:cs typeface="Arial" panose="020B0604020202020204" pitchFamily="34" charset="0"/>
              </a:rPr>
              <a:t>reiteradamente presentan brechas de cumplimiento tributario asociadas a las obligaciones del </a:t>
            </a:r>
            <a:r>
              <a:rPr lang="es-ES_tradnl" sz="1600" dirty="0" smtClean="0">
                <a:solidFill>
                  <a:srgbClr val="5F5E5E"/>
                </a:solidFill>
                <a:latin typeface="Arial" panose="020B0604020202020204" pitchFamily="34" charset="0"/>
                <a:cs typeface="Arial" panose="020B0604020202020204" pitchFamily="34" charset="0"/>
              </a:rPr>
              <a:t>IVA.</a:t>
            </a:r>
          </a:p>
          <a:p>
            <a:pPr marL="285750" indent="-285750" algn="just">
              <a:buClr>
                <a:srgbClr val="E9510C"/>
              </a:buClr>
              <a:buFont typeface="Arial" panose="020B0604020202020204" pitchFamily="34" charset="0"/>
              <a:buChar char="•"/>
            </a:pPr>
            <a:endParaRPr lang="es-ES_tradnl" sz="1600" dirty="0" smtClean="0">
              <a:solidFill>
                <a:srgbClr val="5F5E5E"/>
              </a:solidFill>
              <a:latin typeface="Arial" panose="020B0604020202020204" pitchFamily="34" charset="0"/>
              <a:cs typeface="Arial" panose="020B0604020202020204" pitchFamily="34" charset="0"/>
            </a:endParaRPr>
          </a:p>
          <a:p>
            <a:pPr marL="285750" indent="-285750" algn="just">
              <a:buClr>
                <a:srgbClr val="E9510C"/>
              </a:buClr>
              <a:buFont typeface="Arial" panose="020B0604020202020204" pitchFamily="34" charset="0"/>
              <a:buChar char="•"/>
            </a:pPr>
            <a:endParaRPr lang="es-ES_tradnl" sz="1600" dirty="0">
              <a:solidFill>
                <a:srgbClr val="5F5E5E"/>
              </a:solidFill>
              <a:latin typeface="Arial" panose="020B0604020202020204" pitchFamily="34" charset="0"/>
              <a:cs typeface="Arial" panose="020B0604020202020204" pitchFamily="34" charset="0"/>
            </a:endParaRPr>
          </a:p>
          <a:p>
            <a:pPr marL="285750" indent="-285750" algn="just">
              <a:buClr>
                <a:srgbClr val="E9510C"/>
              </a:buClr>
              <a:buFont typeface="Arial" panose="020B0604020202020204" pitchFamily="34" charset="0"/>
              <a:buChar char="•"/>
            </a:pPr>
            <a:r>
              <a:rPr lang="es-ES_tradnl" sz="1600" dirty="0" smtClean="0">
                <a:solidFill>
                  <a:srgbClr val="5F5E5E"/>
                </a:solidFill>
                <a:latin typeface="Arial" panose="020B0604020202020204" pitchFamily="34" charset="0"/>
                <a:cs typeface="Arial" panose="020B0604020202020204" pitchFamily="34" charset="0"/>
              </a:rPr>
              <a:t>Es </a:t>
            </a:r>
            <a:r>
              <a:rPr lang="es-ES_tradnl" sz="1600" dirty="0">
                <a:solidFill>
                  <a:srgbClr val="5F5E5E"/>
                </a:solidFill>
                <a:latin typeface="Arial" panose="020B0604020202020204" pitchFamily="34" charset="0"/>
                <a:cs typeface="Arial" panose="020B0604020202020204" pitchFamily="34" charset="0"/>
              </a:rPr>
              <a:t>una medida que forma parte del Modelo de Cumplimiento que el Servicio se encuentra aplicando, el que considera acciones de tratamiento proporcionales al nivel de cumplimiento de los contribuyentes.</a:t>
            </a:r>
          </a:p>
          <a:p>
            <a:pPr marL="285750" indent="-285750" algn="just">
              <a:buClr>
                <a:srgbClr val="E9510C"/>
              </a:buClr>
              <a:buFont typeface="Arial" panose="020B0604020202020204" pitchFamily="34" charset="0"/>
              <a:buChar char="•"/>
            </a:pPr>
            <a:endParaRPr lang="es-CL" b="1" dirty="0">
              <a:solidFill>
                <a:srgbClr val="5F5E5E"/>
              </a:solidFill>
            </a:endParaRPr>
          </a:p>
        </p:txBody>
      </p:sp>
      <p:sp>
        <p:nvSpPr>
          <p:cNvPr id="6" name="Marcador de número de diapositiva 5"/>
          <p:cNvSpPr>
            <a:spLocks noGrp="1"/>
          </p:cNvSpPr>
          <p:nvPr>
            <p:ph type="sldNum" sz="quarter" idx="12"/>
          </p:nvPr>
        </p:nvSpPr>
        <p:spPr/>
        <p:txBody>
          <a:bodyPr/>
          <a:lstStyle/>
          <a:p>
            <a:fld id="{403EE764-2D7F-4FE1-ADC4-47742C1F2A52}" type="slidenum">
              <a:rPr lang="es-CL" smtClean="0"/>
              <a:t>3</a:t>
            </a:fld>
            <a:endParaRPr lang="es-CL"/>
          </a:p>
        </p:txBody>
      </p:sp>
      <p:sp>
        <p:nvSpPr>
          <p:cNvPr id="8" name="Rectángulo 7"/>
          <p:cNvSpPr/>
          <p:nvPr/>
        </p:nvSpPr>
        <p:spPr>
          <a:xfrm>
            <a:off x="6056860" y="6431191"/>
            <a:ext cx="2732810" cy="215444"/>
          </a:xfrm>
          <a:prstGeom prst="rect">
            <a:avLst/>
          </a:prstGeom>
        </p:spPr>
        <p:txBody>
          <a:bodyPr wrap="square">
            <a:spAutoFit/>
          </a:bodyPr>
          <a:lstStyle/>
          <a:p>
            <a:pPr>
              <a:defRPr/>
            </a:pPr>
            <a:r>
              <a:rPr lang="es-CL" sz="800" dirty="0">
                <a:solidFill>
                  <a:srgbClr val="9C9A9A"/>
                </a:solidFill>
                <a:latin typeface="Gill Sans MT" panose="020B0502020104020203" pitchFamily="34" charset="0"/>
              </a:rPr>
              <a:t>Cambio de Sujeto para el </a:t>
            </a:r>
            <a:r>
              <a:rPr lang="es-CL" sz="800" dirty="0" smtClean="0">
                <a:solidFill>
                  <a:srgbClr val="9C9A9A"/>
                </a:solidFill>
                <a:latin typeface="Gill Sans MT" panose="020B0502020104020203" pitchFamily="34" charset="0"/>
              </a:rPr>
              <a:t>Cumplimiento </a:t>
            </a:r>
            <a:r>
              <a:rPr lang="es-CL" sz="800" dirty="0">
                <a:solidFill>
                  <a:srgbClr val="9C9A9A"/>
                </a:solidFill>
                <a:latin typeface="Gill Sans MT" panose="020B0502020104020203" pitchFamily="34" charset="0"/>
              </a:rPr>
              <a:t>del IVA</a:t>
            </a:r>
          </a:p>
        </p:txBody>
      </p:sp>
    </p:spTree>
    <p:extLst>
      <p:ext uri="{BB962C8B-B14F-4D97-AF65-F5344CB8AC3E}">
        <p14:creationId xmlns:p14="http://schemas.microsoft.com/office/powerpoint/2010/main" val="3965638359"/>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2"/>
          <p:cNvPicPr>
            <a:picLocks noChangeAspect="1"/>
          </p:cNvPicPr>
          <p:nvPr/>
        </p:nvPicPr>
        <p:blipFill>
          <a:blip r:embed="rId3">
            <a:extLst>
              <a:ext uri="{28A0092B-C50C-407E-A947-70E740481C1C}">
                <a14:useLocalDpi xmlns:a14="http://schemas.microsoft.com/office/drawing/2010/main" val="0"/>
              </a:ext>
            </a:extLst>
          </a:blip>
          <a:srcRect r="11111"/>
          <a:stretch>
            <a:fillRect/>
          </a:stretch>
        </p:blipFill>
        <p:spPr bwMode="auto">
          <a:xfrm>
            <a:off x="-33251" y="0"/>
            <a:ext cx="91772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p:cNvSpPr/>
          <p:nvPr/>
        </p:nvSpPr>
        <p:spPr>
          <a:xfrm>
            <a:off x="4580312" y="0"/>
            <a:ext cx="4563687" cy="6858000"/>
          </a:xfrm>
          <a:prstGeom prst="rect">
            <a:avLst/>
          </a:prstGeom>
          <a:solidFill>
            <a:srgbClr val="002060">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sz="1600" dirty="0">
              <a:solidFill>
                <a:schemeClr val="bg1"/>
              </a:solidFill>
            </a:endParaRPr>
          </a:p>
        </p:txBody>
      </p:sp>
      <p:sp>
        <p:nvSpPr>
          <p:cNvPr id="3" name="2 CuadroTexto"/>
          <p:cNvSpPr txBox="1"/>
          <p:nvPr/>
        </p:nvSpPr>
        <p:spPr>
          <a:xfrm>
            <a:off x="4244435" y="2736451"/>
            <a:ext cx="4680520" cy="1261884"/>
          </a:xfrm>
          <a:prstGeom prst="rect">
            <a:avLst/>
          </a:prstGeom>
          <a:noFill/>
        </p:spPr>
        <p:txBody>
          <a:bodyPr wrap="square" rtlCol="0">
            <a:spAutoFit/>
          </a:bodyPr>
          <a:lstStyle/>
          <a:p>
            <a:pPr algn="r"/>
            <a:r>
              <a:rPr lang="es-CL" sz="3800" b="1" dirty="0" smtClean="0">
                <a:solidFill>
                  <a:schemeClr val="bg1"/>
                </a:solidFill>
                <a:latin typeface="Arial" panose="020B0604020202020204" pitchFamily="34" charset="0"/>
                <a:cs typeface="Arial" panose="020B0604020202020204" pitchFamily="34" charset="0"/>
              </a:rPr>
              <a:t>2. Conceptos       Básicos</a:t>
            </a:r>
          </a:p>
        </p:txBody>
      </p:sp>
      <p:sp>
        <p:nvSpPr>
          <p:cNvPr id="2" name="Marcador de número de diapositiva 1"/>
          <p:cNvSpPr>
            <a:spLocks noGrp="1"/>
          </p:cNvSpPr>
          <p:nvPr>
            <p:ph type="sldNum" sz="quarter" idx="12"/>
          </p:nvPr>
        </p:nvSpPr>
        <p:spPr/>
        <p:txBody>
          <a:bodyPr/>
          <a:lstStyle/>
          <a:p>
            <a:pPr>
              <a:defRPr/>
            </a:pPr>
            <a:fld id="{8CC1170F-7A19-460D-9521-FE490A8CF6D5}" type="slidenum">
              <a:rPr lang="es-CL" smtClean="0"/>
              <a:pPr>
                <a:defRPr/>
              </a:pPr>
              <a:t>4</a:t>
            </a:fld>
            <a:endParaRPr lang="es-CL" dirty="0"/>
          </a:p>
        </p:txBody>
      </p:sp>
    </p:spTree>
    <p:extLst>
      <p:ext uri="{BB962C8B-B14F-4D97-AF65-F5344CB8AC3E}">
        <p14:creationId xmlns:p14="http://schemas.microsoft.com/office/powerpoint/2010/main" val="376331247"/>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68712" y="792430"/>
            <a:ext cx="8400721" cy="5447645"/>
          </a:xfrm>
          <a:prstGeom prst="rect">
            <a:avLst/>
          </a:prstGeom>
          <a:noFill/>
        </p:spPr>
        <p:txBody>
          <a:bodyPr wrap="square" rtlCol="0">
            <a:spAutoFit/>
          </a:bodyPr>
          <a:lstStyle/>
          <a:p>
            <a:pPr algn="just"/>
            <a:r>
              <a:rPr lang="es-CL" b="1" dirty="0">
                <a:solidFill>
                  <a:srgbClr val="0061A1"/>
                </a:solidFill>
                <a:latin typeface="Arial" panose="020B0604020202020204" pitchFamily="34" charset="0"/>
                <a:cs typeface="Arial" panose="020B0604020202020204" pitchFamily="34" charset="0"/>
              </a:rPr>
              <a:t>Conceptos básicos del Cambio de Sujeto</a:t>
            </a:r>
          </a:p>
          <a:p>
            <a:pPr algn="just"/>
            <a:endParaRPr lang="es-CL" sz="1600" b="1" dirty="0">
              <a:solidFill>
                <a:srgbClr val="5F5E5E"/>
              </a:solidFill>
              <a:latin typeface="Arial" panose="020B0604020202020204" pitchFamily="34" charset="0"/>
              <a:cs typeface="Arial" panose="020B0604020202020204" pitchFamily="34" charset="0"/>
            </a:endParaRPr>
          </a:p>
          <a:p>
            <a:pPr algn="just"/>
            <a:r>
              <a:rPr lang="es-CL" sz="1600" b="1" dirty="0" smtClean="0">
                <a:solidFill>
                  <a:srgbClr val="0061A1"/>
                </a:solidFill>
                <a:latin typeface="Arial" panose="020B0604020202020204" pitchFamily="34" charset="0"/>
                <a:cs typeface="Arial" panose="020B0604020202020204" pitchFamily="34" charset="0"/>
              </a:rPr>
              <a:t>Contribuyentes </a:t>
            </a:r>
            <a:r>
              <a:rPr lang="es-CL" sz="1600" b="1" dirty="0">
                <a:solidFill>
                  <a:srgbClr val="0061A1"/>
                </a:solidFill>
                <a:latin typeface="Arial" panose="020B0604020202020204" pitchFamily="34" charset="0"/>
                <a:cs typeface="Arial" panose="020B0604020202020204" pitchFamily="34" charset="0"/>
              </a:rPr>
              <a:t>Sujetos a Retención: </a:t>
            </a:r>
          </a:p>
          <a:p>
            <a:pPr algn="just"/>
            <a:r>
              <a:rPr lang="es-CL" sz="1600" dirty="0">
                <a:solidFill>
                  <a:srgbClr val="5F5E5E"/>
                </a:solidFill>
                <a:latin typeface="Arial" panose="020B0604020202020204" pitchFamily="34" charset="0"/>
                <a:cs typeface="Arial" panose="020B0604020202020204" pitchFamily="34" charset="0"/>
              </a:rPr>
              <a:t>Los vendedores y prestadores de servicios que hayan sido incorporados a la “Nómina de Contribuyentes Sujetos a Retención</a:t>
            </a:r>
            <a:r>
              <a:rPr lang="es-CL" sz="1600" dirty="0" smtClean="0">
                <a:solidFill>
                  <a:srgbClr val="5F5E5E"/>
                </a:solidFill>
                <a:latin typeface="Arial" panose="020B0604020202020204" pitchFamily="34" charset="0"/>
                <a:cs typeface="Arial" panose="020B0604020202020204" pitchFamily="34" charset="0"/>
              </a:rPr>
              <a:t>” por presentar constantes </a:t>
            </a:r>
            <a:r>
              <a:rPr lang="es-CL" sz="1600" u="sng" dirty="0" smtClean="0">
                <a:solidFill>
                  <a:srgbClr val="5F5E5E"/>
                </a:solidFill>
                <a:latin typeface="Arial" panose="020B0604020202020204" pitchFamily="34" charset="0"/>
                <a:cs typeface="Arial" panose="020B0604020202020204" pitchFamily="34" charset="0"/>
              </a:rPr>
              <a:t>brechas</a:t>
            </a:r>
            <a:r>
              <a:rPr lang="es-CL" sz="1600" dirty="0" smtClean="0">
                <a:solidFill>
                  <a:srgbClr val="5F5E5E"/>
                </a:solidFill>
                <a:latin typeface="Arial" panose="020B0604020202020204" pitchFamily="34" charset="0"/>
                <a:cs typeface="Arial" panose="020B0604020202020204" pitchFamily="34" charset="0"/>
              </a:rPr>
              <a:t> </a:t>
            </a:r>
            <a:r>
              <a:rPr lang="es-CL" sz="1600" u="sng" dirty="0" smtClean="0">
                <a:solidFill>
                  <a:srgbClr val="5F5E5E"/>
                </a:solidFill>
                <a:latin typeface="Arial" panose="020B0604020202020204" pitchFamily="34" charset="0"/>
                <a:cs typeface="Arial" panose="020B0604020202020204" pitchFamily="34" charset="0"/>
              </a:rPr>
              <a:t>de cumplimiento</a:t>
            </a:r>
            <a:r>
              <a:rPr lang="es-CL" sz="1600" dirty="0" smtClean="0">
                <a:solidFill>
                  <a:srgbClr val="5F5E5E"/>
                </a:solidFill>
                <a:latin typeface="Arial" panose="020B0604020202020204" pitchFamily="34" charset="0"/>
                <a:cs typeface="Arial" panose="020B0604020202020204" pitchFamily="34" charset="0"/>
              </a:rPr>
              <a:t>.</a:t>
            </a:r>
            <a:endParaRPr lang="es-CL" sz="1600" dirty="0">
              <a:solidFill>
                <a:srgbClr val="5F5E5E"/>
              </a:solidFill>
              <a:latin typeface="Arial" panose="020B0604020202020204" pitchFamily="34" charset="0"/>
              <a:cs typeface="Arial" panose="020B0604020202020204" pitchFamily="34" charset="0"/>
            </a:endParaRPr>
          </a:p>
          <a:p>
            <a:pPr algn="just"/>
            <a:endParaRPr lang="es-CL" sz="1600" dirty="0">
              <a:solidFill>
                <a:srgbClr val="5F5E5E"/>
              </a:solidFill>
              <a:latin typeface="Arial" panose="020B0604020202020204" pitchFamily="34" charset="0"/>
              <a:cs typeface="Arial" panose="020B0604020202020204" pitchFamily="34" charset="0"/>
            </a:endParaRPr>
          </a:p>
          <a:p>
            <a:pPr algn="just"/>
            <a:r>
              <a:rPr lang="es-CL" sz="1600" b="1" dirty="0">
                <a:solidFill>
                  <a:srgbClr val="0061A1"/>
                </a:solidFill>
                <a:latin typeface="Arial" panose="020B0604020202020204" pitchFamily="34" charset="0"/>
                <a:cs typeface="Arial" panose="020B0604020202020204" pitchFamily="34" charset="0"/>
              </a:rPr>
              <a:t>Agentes Retenedores: </a:t>
            </a:r>
          </a:p>
          <a:p>
            <a:pPr algn="just"/>
            <a:r>
              <a:rPr lang="es-CL" sz="1600" dirty="0">
                <a:solidFill>
                  <a:srgbClr val="5F5E5E"/>
                </a:solidFill>
                <a:latin typeface="Arial" panose="020B0604020202020204" pitchFamily="34" charset="0"/>
                <a:cs typeface="Arial" panose="020B0604020202020204" pitchFamily="34" charset="0"/>
              </a:rPr>
              <a:t>Contribuyentes incluidos en la “Nómina de Agentes Retenedores” </a:t>
            </a:r>
            <a:r>
              <a:rPr lang="es-CL" sz="1600" dirty="0" smtClean="0">
                <a:solidFill>
                  <a:srgbClr val="5F5E5E"/>
                </a:solidFill>
                <a:latin typeface="Arial" panose="020B0604020202020204" pitchFamily="34" charset="0"/>
                <a:cs typeface="Arial" panose="020B0604020202020204" pitchFamily="34" charset="0"/>
              </a:rPr>
              <a:t>que </a:t>
            </a:r>
            <a:r>
              <a:rPr lang="es-CL" sz="1600" dirty="0">
                <a:solidFill>
                  <a:srgbClr val="5F5E5E"/>
                </a:solidFill>
                <a:latin typeface="Arial" panose="020B0604020202020204" pitchFamily="34" charset="0"/>
                <a:cs typeface="Arial" panose="020B0604020202020204" pitchFamily="34" charset="0"/>
              </a:rPr>
              <a:t>asumen, desde su </a:t>
            </a:r>
            <a:r>
              <a:rPr lang="es-CL" sz="1600" dirty="0" smtClean="0">
                <a:solidFill>
                  <a:srgbClr val="5F5E5E"/>
                </a:solidFill>
                <a:latin typeface="Arial" panose="020B0604020202020204" pitchFamily="34" charset="0"/>
                <a:cs typeface="Arial" panose="020B0604020202020204" pitchFamily="34" charset="0"/>
              </a:rPr>
              <a:t>incorporación, la </a:t>
            </a:r>
            <a:r>
              <a:rPr lang="es-CL" sz="1600" dirty="0">
                <a:solidFill>
                  <a:srgbClr val="5F5E5E"/>
                </a:solidFill>
                <a:latin typeface="Arial" panose="020B0604020202020204" pitchFamily="34" charset="0"/>
                <a:cs typeface="Arial" panose="020B0604020202020204" pitchFamily="34" charset="0"/>
              </a:rPr>
              <a:t>calidad de sujeto del impuesto, quedando obligados a retener, declarar y enterar en arcas fiscales el total del IVA de las ventas que les efectúen y/o servicios que les presten a Contribuyentes Sujetos a Retención.</a:t>
            </a:r>
          </a:p>
          <a:p>
            <a:pPr algn="just"/>
            <a:endParaRPr lang="es-CL" sz="1600" dirty="0">
              <a:solidFill>
                <a:srgbClr val="5F5E5E"/>
              </a:solidFill>
              <a:latin typeface="Arial" panose="020B0604020202020204" pitchFamily="34" charset="0"/>
              <a:cs typeface="Arial" panose="020B0604020202020204" pitchFamily="34" charset="0"/>
            </a:endParaRPr>
          </a:p>
          <a:p>
            <a:pPr algn="just"/>
            <a:r>
              <a:rPr lang="es-CL" sz="1600" b="1" dirty="0">
                <a:solidFill>
                  <a:srgbClr val="0061A1"/>
                </a:solidFill>
                <a:latin typeface="Arial" panose="020B0604020202020204" pitchFamily="34" charset="0"/>
                <a:cs typeface="Arial" panose="020B0604020202020204" pitchFamily="34" charset="0"/>
              </a:rPr>
              <a:t>Nómina de Contribuyentes Sujetos a </a:t>
            </a:r>
            <a:r>
              <a:rPr lang="es-CL" sz="1600" b="1" dirty="0" smtClean="0">
                <a:solidFill>
                  <a:srgbClr val="0061A1"/>
                </a:solidFill>
                <a:latin typeface="Arial" panose="020B0604020202020204" pitchFamily="34" charset="0"/>
                <a:cs typeface="Arial" panose="020B0604020202020204" pitchFamily="34" charset="0"/>
              </a:rPr>
              <a:t>Retención:</a:t>
            </a:r>
            <a:endParaRPr lang="es-CL" sz="1600" b="1" dirty="0">
              <a:solidFill>
                <a:srgbClr val="0061A1"/>
              </a:solidFill>
              <a:latin typeface="Arial" panose="020B0604020202020204" pitchFamily="34" charset="0"/>
              <a:cs typeface="Arial" panose="020B0604020202020204" pitchFamily="34" charset="0"/>
            </a:endParaRPr>
          </a:p>
          <a:p>
            <a:pPr algn="just"/>
            <a:r>
              <a:rPr lang="es-CL" sz="1600" dirty="0">
                <a:solidFill>
                  <a:srgbClr val="5F5E5E"/>
                </a:solidFill>
                <a:latin typeface="Arial" panose="020B0604020202020204" pitchFamily="34" charset="0"/>
                <a:cs typeface="Arial" panose="020B0604020202020204" pitchFamily="34" charset="0"/>
              </a:rPr>
              <a:t>Estará conformada por Contribuyentes (vendedores y/o prestadores de servicios) que el SII determinó que cuando realicen ventas o presten servicios a contribuyentes que son Agentes Retenedores no </a:t>
            </a:r>
            <a:r>
              <a:rPr lang="es-CL" sz="1600" dirty="0" smtClean="0">
                <a:solidFill>
                  <a:srgbClr val="5F5E5E"/>
                </a:solidFill>
                <a:latin typeface="Arial" panose="020B0604020202020204" pitchFamily="34" charset="0"/>
                <a:cs typeface="Arial" panose="020B0604020202020204" pitchFamily="34" charset="0"/>
              </a:rPr>
              <a:t>podrán emitir </a:t>
            </a:r>
            <a:r>
              <a:rPr lang="es-CL" sz="1600" dirty="0">
                <a:solidFill>
                  <a:srgbClr val="5F5E5E"/>
                </a:solidFill>
                <a:latin typeface="Arial" panose="020B0604020202020204" pitchFamily="34" charset="0"/>
                <a:cs typeface="Arial" panose="020B0604020202020204" pitchFamily="34" charset="0"/>
              </a:rPr>
              <a:t>las Facturas por dichas </a:t>
            </a:r>
            <a:r>
              <a:rPr lang="es-CL" sz="1600" dirty="0" smtClean="0">
                <a:solidFill>
                  <a:srgbClr val="5F5E5E"/>
                </a:solidFill>
                <a:latin typeface="Arial" panose="020B0604020202020204" pitchFamily="34" charset="0"/>
                <a:cs typeface="Arial" panose="020B0604020202020204" pitchFamily="34" charset="0"/>
              </a:rPr>
              <a:t>ventas.</a:t>
            </a:r>
            <a:endParaRPr lang="es-CL" sz="1600" dirty="0">
              <a:solidFill>
                <a:srgbClr val="5F5E5E"/>
              </a:solidFill>
              <a:latin typeface="Arial" panose="020B0604020202020204" pitchFamily="34" charset="0"/>
              <a:cs typeface="Arial" panose="020B0604020202020204" pitchFamily="34" charset="0"/>
            </a:endParaRPr>
          </a:p>
          <a:p>
            <a:pPr algn="just"/>
            <a:endParaRPr lang="es-CL" sz="1600" dirty="0">
              <a:solidFill>
                <a:srgbClr val="5F5E5E"/>
              </a:solidFill>
              <a:latin typeface="Arial" panose="020B0604020202020204" pitchFamily="34" charset="0"/>
              <a:cs typeface="Arial" panose="020B0604020202020204" pitchFamily="34" charset="0"/>
            </a:endParaRPr>
          </a:p>
          <a:p>
            <a:pPr algn="just"/>
            <a:r>
              <a:rPr lang="es-CL" sz="1600" b="1" dirty="0">
                <a:solidFill>
                  <a:srgbClr val="0061A1"/>
                </a:solidFill>
                <a:latin typeface="Arial" panose="020B0604020202020204" pitchFamily="34" charset="0"/>
                <a:cs typeface="Arial" panose="020B0604020202020204" pitchFamily="34" charset="0"/>
              </a:rPr>
              <a:t>Nómina de Agentes </a:t>
            </a:r>
            <a:r>
              <a:rPr lang="es-CL" sz="1600" b="1" dirty="0" smtClean="0">
                <a:solidFill>
                  <a:srgbClr val="0061A1"/>
                </a:solidFill>
                <a:latin typeface="Arial" panose="020B0604020202020204" pitchFamily="34" charset="0"/>
                <a:cs typeface="Arial" panose="020B0604020202020204" pitchFamily="34" charset="0"/>
              </a:rPr>
              <a:t>Retenedores:</a:t>
            </a:r>
            <a:endParaRPr lang="es-CL" sz="1600" b="1" dirty="0">
              <a:solidFill>
                <a:srgbClr val="0061A1"/>
              </a:solidFill>
              <a:latin typeface="Arial" panose="020B0604020202020204" pitchFamily="34" charset="0"/>
              <a:cs typeface="Arial" panose="020B0604020202020204" pitchFamily="34" charset="0"/>
            </a:endParaRPr>
          </a:p>
          <a:p>
            <a:pPr algn="just"/>
            <a:r>
              <a:rPr lang="es-CL" sz="1600" dirty="0">
                <a:solidFill>
                  <a:srgbClr val="5F5E5E"/>
                </a:solidFill>
                <a:latin typeface="Arial" panose="020B0604020202020204" pitchFamily="34" charset="0"/>
                <a:cs typeface="Arial" panose="020B0604020202020204" pitchFamily="34" charset="0"/>
              </a:rPr>
              <a:t>Estará conformada por </a:t>
            </a:r>
            <a:r>
              <a:rPr lang="es-CL" sz="1600" dirty="0" smtClean="0">
                <a:solidFill>
                  <a:srgbClr val="5F5E5E"/>
                </a:solidFill>
                <a:latin typeface="Arial" panose="020B0604020202020204" pitchFamily="34" charset="0"/>
                <a:cs typeface="Arial" panose="020B0604020202020204" pitchFamily="34" charset="0"/>
              </a:rPr>
              <a:t>contribuyentes </a:t>
            </a:r>
            <a:r>
              <a:rPr lang="es-CL" sz="1600" dirty="0">
                <a:solidFill>
                  <a:srgbClr val="5F5E5E"/>
                </a:solidFill>
                <a:latin typeface="Arial" panose="020B0604020202020204" pitchFamily="34" charset="0"/>
                <a:cs typeface="Arial" panose="020B0604020202020204" pitchFamily="34" charset="0"/>
              </a:rPr>
              <a:t>que asumen la calidad de sujeto del impuesto, quedando obligados a retener, declarar y enterar en arcas fiscales el total del IVA de las ventas que les efectúen </a:t>
            </a:r>
            <a:r>
              <a:rPr lang="es-CL" sz="1600" dirty="0" smtClean="0">
                <a:solidFill>
                  <a:srgbClr val="5F5E5E"/>
                </a:solidFill>
                <a:latin typeface="Arial" panose="020B0604020202020204" pitchFamily="34" charset="0"/>
                <a:cs typeface="Arial" panose="020B0604020202020204" pitchFamily="34" charset="0"/>
              </a:rPr>
              <a:t>o </a:t>
            </a:r>
            <a:r>
              <a:rPr lang="es-CL" sz="1600" dirty="0">
                <a:solidFill>
                  <a:srgbClr val="5F5E5E"/>
                </a:solidFill>
                <a:latin typeface="Arial" panose="020B0604020202020204" pitchFamily="34" charset="0"/>
                <a:cs typeface="Arial" panose="020B0604020202020204" pitchFamily="34" charset="0"/>
              </a:rPr>
              <a:t>servicios que les presten Contribuyentes Sujetos a </a:t>
            </a:r>
            <a:r>
              <a:rPr lang="es-CL" sz="1600" dirty="0" smtClean="0">
                <a:solidFill>
                  <a:srgbClr val="5F5E5E"/>
                </a:solidFill>
                <a:latin typeface="Arial" panose="020B0604020202020204" pitchFamily="34" charset="0"/>
                <a:cs typeface="Arial" panose="020B0604020202020204" pitchFamily="34" charset="0"/>
              </a:rPr>
              <a:t>Retención.</a:t>
            </a:r>
            <a:endParaRPr lang="es-CL" sz="1600" dirty="0">
              <a:solidFill>
                <a:srgbClr val="5F5E5E"/>
              </a:solidFill>
              <a:latin typeface="Arial" panose="020B0604020202020204" pitchFamily="34" charset="0"/>
              <a:cs typeface="Arial" panose="020B0604020202020204" pitchFamily="34" charset="0"/>
            </a:endParaRPr>
          </a:p>
          <a:p>
            <a:pPr algn="just"/>
            <a:endParaRPr lang="es-CL" sz="1000" dirty="0">
              <a:solidFill>
                <a:srgbClr val="5F5E5E"/>
              </a:solidFill>
              <a:latin typeface="Arial" panose="020B0604020202020204" pitchFamily="34" charset="0"/>
              <a:cs typeface="Arial" panose="020B0604020202020204" pitchFamily="34" charset="0"/>
            </a:endParaRPr>
          </a:p>
        </p:txBody>
      </p:sp>
      <p:sp>
        <p:nvSpPr>
          <p:cNvPr id="6" name="Marcador de número de diapositiva 5"/>
          <p:cNvSpPr>
            <a:spLocks noGrp="1"/>
          </p:cNvSpPr>
          <p:nvPr>
            <p:ph type="sldNum" sz="quarter" idx="12"/>
          </p:nvPr>
        </p:nvSpPr>
        <p:spPr/>
        <p:txBody>
          <a:bodyPr/>
          <a:lstStyle/>
          <a:p>
            <a:fld id="{403EE764-2D7F-4FE1-ADC4-47742C1F2A52}" type="slidenum">
              <a:rPr lang="es-CL" smtClean="0"/>
              <a:t>5</a:t>
            </a:fld>
            <a:endParaRPr lang="es-CL"/>
          </a:p>
        </p:txBody>
      </p:sp>
      <p:pic>
        <p:nvPicPr>
          <p:cNvPr id="7" name="Imagen 6"/>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1190" t="32471" r="1324" b="60527"/>
          <a:stretch/>
        </p:blipFill>
        <p:spPr>
          <a:xfrm>
            <a:off x="1190872" y="0"/>
            <a:ext cx="7953127" cy="408537"/>
          </a:xfrm>
          <a:prstGeom prst="rect">
            <a:avLst/>
          </a:prstGeom>
          <a:noFill/>
        </p:spPr>
      </p:pic>
      <p:sp>
        <p:nvSpPr>
          <p:cNvPr id="9" name="Rectángulo 8"/>
          <p:cNvSpPr/>
          <p:nvPr/>
        </p:nvSpPr>
        <p:spPr>
          <a:xfrm>
            <a:off x="1190873" y="1"/>
            <a:ext cx="7953127" cy="40853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b="1" dirty="0" smtClean="0">
                <a:solidFill>
                  <a:prstClr val="white"/>
                </a:solidFill>
                <a:latin typeface="Arial" panose="020B0604020202020204" pitchFamily="34" charset="0"/>
                <a:cs typeface="Arial" panose="020B0604020202020204" pitchFamily="34" charset="0"/>
              </a:rPr>
              <a:t>2.- </a:t>
            </a:r>
            <a:r>
              <a:rPr lang="es-CL" b="1" dirty="0" smtClean="0">
                <a:solidFill>
                  <a:schemeClr val="bg1"/>
                </a:solidFill>
                <a:latin typeface="Arial" panose="020B0604020202020204" pitchFamily="34" charset="0"/>
                <a:cs typeface="Arial" panose="020B0604020202020204" pitchFamily="34" charset="0"/>
              </a:rPr>
              <a:t>Conceptos Básicos                                                                         </a:t>
            </a:r>
            <a:r>
              <a:rPr lang="es-CL" sz="2000" b="1" dirty="0" smtClean="0">
                <a:solidFill>
                  <a:srgbClr val="FFFFFF"/>
                </a:solidFill>
                <a:latin typeface="Gill Sans MT" panose="020B0502020104020203" pitchFamily="34" charset="0"/>
                <a:ea typeface="Calibri" panose="020F0502020204030204" pitchFamily="34" charset="0"/>
                <a:cs typeface="Times New Roman" panose="02020603050405020304" pitchFamily="18" charset="0"/>
              </a:rPr>
              <a:t>sii.cl</a:t>
            </a:r>
            <a:endParaRPr lang="es-CL" sz="2000" dirty="0">
              <a:latin typeface="Gill Sans MT" panose="020B0502020104020203" pitchFamily="34" charset="0"/>
              <a:ea typeface="Calibri" panose="020F0502020204030204" pitchFamily="34" charset="0"/>
              <a:cs typeface="Times New Roman" panose="02020603050405020304" pitchFamily="18" charset="0"/>
            </a:endParaRPr>
          </a:p>
        </p:txBody>
      </p:sp>
      <p:sp>
        <p:nvSpPr>
          <p:cNvPr id="10" name="Rectángulo 9"/>
          <p:cNvSpPr/>
          <p:nvPr/>
        </p:nvSpPr>
        <p:spPr>
          <a:xfrm>
            <a:off x="6056860" y="6431191"/>
            <a:ext cx="2732810" cy="215444"/>
          </a:xfrm>
          <a:prstGeom prst="rect">
            <a:avLst/>
          </a:prstGeom>
        </p:spPr>
        <p:txBody>
          <a:bodyPr wrap="square">
            <a:spAutoFit/>
          </a:bodyPr>
          <a:lstStyle/>
          <a:p>
            <a:pPr>
              <a:defRPr/>
            </a:pPr>
            <a:r>
              <a:rPr lang="es-CL" sz="800" dirty="0">
                <a:solidFill>
                  <a:srgbClr val="9C9A9A"/>
                </a:solidFill>
                <a:latin typeface="Gill Sans MT" panose="020B0502020104020203" pitchFamily="34" charset="0"/>
              </a:rPr>
              <a:t>Cambio de Sujeto para el </a:t>
            </a:r>
            <a:r>
              <a:rPr lang="es-CL" sz="800" dirty="0" smtClean="0">
                <a:solidFill>
                  <a:srgbClr val="9C9A9A"/>
                </a:solidFill>
                <a:latin typeface="Gill Sans MT" panose="020B0502020104020203" pitchFamily="34" charset="0"/>
              </a:rPr>
              <a:t>Cumplimiento </a:t>
            </a:r>
            <a:r>
              <a:rPr lang="es-CL" sz="800" dirty="0">
                <a:solidFill>
                  <a:srgbClr val="9C9A9A"/>
                </a:solidFill>
                <a:latin typeface="Gill Sans MT" panose="020B0502020104020203" pitchFamily="34" charset="0"/>
              </a:rPr>
              <a:t>del IVA</a:t>
            </a:r>
          </a:p>
        </p:txBody>
      </p:sp>
    </p:spTree>
    <p:extLst>
      <p:ext uri="{BB962C8B-B14F-4D97-AF65-F5344CB8AC3E}">
        <p14:creationId xmlns:p14="http://schemas.microsoft.com/office/powerpoint/2010/main" val="4064800321"/>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r="11111"/>
          <a:stretch/>
        </p:blipFill>
        <p:spPr>
          <a:xfrm flipH="1">
            <a:off x="-26988" y="0"/>
            <a:ext cx="9170988" cy="6858000"/>
          </a:xfrm>
          <a:prstGeom prst="rect">
            <a:avLst/>
          </a:prstGeom>
        </p:spPr>
      </p:pic>
      <p:sp>
        <p:nvSpPr>
          <p:cNvPr id="8" name="Rectángulo 7"/>
          <p:cNvSpPr/>
          <p:nvPr/>
        </p:nvSpPr>
        <p:spPr>
          <a:xfrm>
            <a:off x="0" y="0"/>
            <a:ext cx="4572000" cy="6858000"/>
          </a:xfrm>
          <a:prstGeom prst="rect">
            <a:avLst/>
          </a:prstGeom>
          <a:solidFill>
            <a:srgbClr val="002060">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sz="1600" dirty="0">
              <a:solidFill>
                <a:schemeClr val="bg1"/>
              </a:solidFill>
            </a:endParaRPr>
          </a:p>
        </p:txBody>
      </p:sp>
      <p:sp>
        <p:nvSpPr>
          <p:cNvPr id="3" name="2 CuadroTexto"/>
          <p:cNvSpPr txBox="1"/>
          <p:nvPr/>
        </p:nvSpPr>
        <p:spPr>
          <a:xfrm>
            <a:off x="179512" y="2798058"/>
            <a:ext cx="4680520" cy="1261884"/>
          </a:xfrm>
          <a:prstGeom prst="rect">
            <a:avLst/>
          </a:prstGeom>
          <a:noFill/>
        </p:spPr>
        <p:txBody>
          <a:bodyPr wrap="square" rtlCol="0">
            <a:spAutoFit/>
          </a:bodyPr>
          <a:lstStyle/>
          <a:p>
            <a:r>
              <a:rPr lang="es-CL" sz="3800" b="1" dirty="0" smtClean="0">
                <a:solidFill>
                  <a:schemeClr val="bg1"/>
                </a:solidFill>
                <a:latin typeface="Arial" panose="020B0604020202020204" pitchFamily="34" charset="0"/>
                <a:cs typeface="Arial" panose="020B0604020202020204" pitchFamily="34" charset="0"/>
              </a:rPr>
              <a:t>3.Nómina de Contribuyentes</a:t>
            </a:r>
          </a:p>
        </p:txBody>
      </p:sp>
      <p:sp>
        <p:nvSpPr>
          <p:cNvPr id="2" name="Marcador de número de diapositiva 1"/>
          <p:cNvSpPr>
            <a:spLocks noGrp="1"/>
          </p:cNvSpPr>
          <p:nvPr>
            <p:ph type="sldNum" sz="quarter" idx="12"/>
          </p:nvPr>
        </p:nvSpPr>
        <p:spPr/>
        <p:txBody>
          <a:bodyPr/>
          <a:lstStyle/>
          <a:p>
            <a:pPr>
              <a:defRPr/>
            </a:pPr>
            <a:fld id="{8CC1170F-7A19-460D-9521-FE490A8CF6D5}" type="slidenum">
              <a:rPr lang="es-CL" smtClean="0"/>
              <a:pPr>
                <a:defRPr/>
              </a:pPr>
              <a:t>6</a:t>
            </a:fld>
            <a:endParaRPr lang="es-CL" dirty="0"/>
          </a:p>
        </p:txBody>
      </p:sp>
    </p:spTree>
    <p:extLst>
      <p:ext uri="{BB962C8B-B14F-4D97-AF65-F5344CB8AC3E}">
        <p14:creationId xmlns:p14="http://schemas.microsoft.com/office/powerpoint/2010/main" val="3489919555"/>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l="18057" r="17982" b="94193"/>
          <a:stretch/>
        </p:blipFill>
        <p:spPr>
          <a:xfrm>
            <a:off x="1190873" y="0"/>
            <a:ext cx="7953127" cy="408537"/>
          </a:xfrm>
          <a:prstGeom prst="rect">
            <a:avLst/>
          </a:prstGeom>
        </p:spPr>
      </p:pic>
      <p:sp>
        <p:nvSpPr>
          <p:cNvPr id="2" name="CuadroTexto 1"/>
          <p:cNvSpPr txBox="1"/>
          <p:nvPr/>
        </p:nvSpPr>
        <p:spPr>
          <a:xfrm>
            <a:off x="591014" y="761766"/>
            <a:ext cx="8370105" cy="5201424"/>
          </a:xfrm>
          <a:prstGeom prst="rect">
            <a:avLst/>
          </a:prstGeom>
          <a:noFill/>
        </p:spPr>
        <p:txBody>
          <a:bodyPr wrap="square" rtlCol="0">
            <a:spAutoFit/>
          </a:bodyPr>
          <a:lstStyle/>
          <a:p>
            <a:pPr algn="just"/>
            <a:r>
              <a:rPr lang="es-CL" b="1" dirty="0">
                <a:solidFill>
                  <a:srgbClr val="0070C0"/>
                </a:solidFill>
                <a:latin typeface="Arial" panose="020B0604020202020204" pitchFamily="34" charset="0"/>
                <a:cs typeface="Arial" panose="020B0604020202020204" pitchFamily="34" charset="0"/>
              </a:rPr>
              <a:t>Nómina de Contribuyentes Sujetos a Retención</a:t>
            </a:r>
          </a:p>
          <a:p>
            <a:pPr algn="just"/>
            <a:endParaRPr lang="es-CL" sz="1600" dirty="0" smtClean="0">
              <a:latin typeface="Arial" panose="020B0604020202020204" pitchFamily="34" charset="0"/>
              <a:cs typeface="Arial" panose="020B0604020202020204" pitchFamily="34" charset="0"/>
            </a:endParaRPr>
          </a:p>
          <a:p>
            <a:pPr algn="just"/>
            <a:r>
              <a:rPr lang="es-CL" sz="1600" dirty="0" smtClean="0">
                <a:solidFill>
                  <a:srgbClr val="5F5E5E"/>
                </a:solidFill>
                <a:latin typeface="Arial" panose="020B0604020202020204" pitchFamily="34" charset="0"/>
                <a:cs typeface="Arial" panose="020B0604020202020204" pitchFamily="34" charset="0"/>
              </a:rPr>
              <a:t>Aquellos </a:t>
            </a:r>
            <a:r>
              <a:rPr lang="es-CL" sz="1600" dirty="0">
                <a:solidFill>
                  <a:srgbClr val="5F5E5E"/>
                </a:solidFill>
                <a:latin typeface="Arial" panose="020B0604020202020204" pitchFamily="34" charset="0"/>
                <a:cs typeface="Arial" panose="020B0604020202020204" pitchFamily="34" charset="0"/>
              </a:rPr>
              <a:t>contribuyentes que presenten reiteradamente</a:t>
            </a:r>
            <a:r>
              <a:rPr lang="es-CL" sz="1600" dirty="0" smtClean="0">
                <a:solidFill>
                  <a:srgbClr val="5F5E5E"/>
                </a:solidFill>
                <a:latin typeface="Arial" panose="020B0604020202020204" pitchFamily="34" charset="0"/>
                <a:cs typeface="Arial" panose="020B0604020202020204" pitchFamily="34" charset="0"/>
              </a:rPr>
              <a:t>, (dos o mas periodos), </a:t>
            </a:r>
            <a:r>
              <a:rPr lang="es-CL" sz="1600" dirty="0">
                <a:solidFill>
                  <a:srgbClr val="5F5E5E"/>
                </a:solidFill>
                <a:latin typeface="Arial" panose="020B0604020202020204" pitchFamily="34" charset="0"/>
                <a:cs typeface="Arial" panose="020B0604020202020204" pitchFamily="34" charset="0"/>
              </a:rPr>
              <a:t>entre otras, las siguientes brechas de cumplimiento tributario asociadas a las obligaciones del IVA:</a:t>
            </a:r>
          </a:p>
          <a:p>
            <a:pPr algn="just"/>
            <a:endParaRPr lang="es-CL" sz="1600" dirty="0">
              <a:solidFill>
                <a:srgbClr val="5F5E5E"/>
              </a:solidFill>
              <a:latin typeface="Arial" panose="020B0604020202020204" pitchFamily="34" charset="0"/>
              <a:cs typeface="Arial" panose="020B0604020202020204" pitchFamily="34" charset="0"/>
            </a:endParaRPr>
          </a:p>
          <a:p>
            <a:pPr marL="285750" indent="-285750" algn="just">
              <a:buClr>
                <a:srgbClr val="E9510C"/>
              </a:buClr>
              <a:buFont typeface="Wingdings" panose="05000000000000000000" pitchFamily="2" charset="2"/>
              <a:buChar char="ü"/>
            </a:pPr>
            <a:r>
              <a:rPr lang="es-CL" sz="1600" dirty="0">
                <a:solidFill>
                  <a:srgbClr val="5F5E5E"/>
                </a:solidFill>
                <a:latin typeface="Arial" panose="020B0604020202020204" pitchFamily="34" charset="0"/>
                <a:cs typeface="Arial" panose="020B0604020202020204" pitchFamily="34" charset="0"/>
              </a:rPr>
              <a:t>Omisión de declaraciones de </a:t>
            </a:r>
            <a:r>
              <a:rPr lang="es-CL" sz="1600" dirty="0" smtClean="0">
                <a:solidFill>
                  <a:srgbClr val="5F5E5E"/>
                </a:solidFill>
                <a:latin typeface="Arial" panose="020B0604020202020204" pitchFamily="34" charset="0"/>
                <a:cs typeface="Arial" panose="020B0604020202020204" pitchFamily="34" charset="0"/>
              </a:rPr>
              <a:t>F29</a:t>
            </a:r>
            <a:r>
              <a:rPr lang="es-CL" sz="1600" dirty="0">
                <a:solidFill>
                  <a:srgbClr val="5F5E5E"/>
                </a:solidFill>
                <a:latin typeface="Arial" panose="020B0604020202020204" pitchFamily="34" charset="0"/>
                <a:cs typeface="Arial" panose="020B0604020202020204" pitchFamily="34" charset="0"/>
              </a:rPr>
              <a:t>, habiendo emitido DTE con </a:t>
            </a:r>
            <a:r>
              <a:rPr lang="es-CL" sz="1600" dirty="0" smtClean="0">
                <a:solidFill>
                  <a:srgbClr val="5F5E5E"/>
                </a:solidFill>
                <a:latin typeface="Arial" panose="020B0604020202020204" pitchFamily="34" charset="0"/>
                <a:cs typeface="Arial" panose="020B0604020202020204" pitchFamily="34" charset="0"/>
              </a:rPr>
              <a:t>DF.</a:t>
            </a:r>
            <a:endParaRPr lang="es-CL" sz="1600" dirty="0">
              <a:solidFill>
                <a:srgbClr val="5F5E5E"/>
              </a:solidFill>
              <a:latin typeface="Arial" panose="020B0604020202020204" pitchFamily="34" charset="0"/>
              <a:cs typeface="Arial" panose="020B0604020202020204" pitchFamily="34" charset="0"/>
            </a:endParaRPr>
          </a:p>
          <a:p>
            <a:pPr marL="285750" indent="-285750" algn="just">
              <a:buClr>
                <a:srgbClr val="E9510C"/>
              </a:buClr>
              <a:buFont typeface="Wingdings" panose="05000000000000000000" pitchFamily="2" charset="2"/>
              <a:buChar char="ü"/>
            </a:pPr>
            <a:r>
              <a:rPr lang="es-CL" sz="1600" dirty="0" err="1">
                <a:solidFill>
                  <a:srgbClr val="5F5E5E"/>
                </a:solidFill>
                <a:latin typeface="Arial" panose="020B0604020202020204" pitchFamily="34" charset="0"/>
                <a:cs typeface="Arial" panose="020B0604020202020204" pitchFamily="34" charset="0"/>
              </a:rPr>
              <a:t>Subdeclaración</a:t>
            </a:r>
            <a:r>
              <a:rPr lang="es-CL" sz="1600" dirty="0">
                <a:solidFill>
                  <a:srgbClr val="5F5E5E"/>
                </a:solidFill>
                <a:latin typeface="Arial" panose="020B0604020202020204" pitchFamily="34" charset="0"/>
                <a:cs typeface="Arial" panose="020B0604020202020204" pitchFamily="34" charset="0"/>
              </a:rPr>
              <a:t> de </a:t>
            </a:r>
            <a:r>
              <a:rPr lang="es-CL" sz="1600" dirty="0" smtClean="0">
                <a:solidFill>
                  <a:srgbClr val="5F5E5E"/>
                </a:solidFill>
                <a:latin typeface="Arial" panose="020B0604020202020204" pitchFamily="34" charset="0"/>
                <a:cs typeface="Arial" panose="020B0604020202020204" pitchFamily="34" charset="0"/>
              </a:rPr>
              <a:t>DF </a:t>
            </a:r>
            <a:r>
              <a:rPr lang="es-CL" sz="1600" dirty="0">
                <a:solidFill>
                  <a:srgbClr val="5F5E5E"/>
                </a:solidFill>
                <a:latin typeface="Arial" panose="020B0604020202020204" pitchFamily="34" charset="0"/>
                <a:cs typeface="Arial" panose="020B0604020202020204" pitchFamily="34" charset="0"/>
              </a:rPr>
              <a:t>en sus </a:t>
            </a:r>
            <a:r>
              <a:rPr lang="es-CL" sz="1600" dirty="0" smtClean="0">
                <a:solidFill>
                  <a:srgbClr val="5F5E5E"/>
                </a:solidFill>
                <a:latin typeface="Arial" panose="020B0604020202020204" pitchFamily="34" charset="0"/>
                <a:cs typeface="Arial" panose="020B0604020202020204" pitchFamily="34" charset="0"/>
              </a:rPr>
              <a:t>F29</a:t>
            </a:r>
            <a:r>
              <a:rPr lang="es-CL" sz="1600" dirty="0">
                <a:solidFill>
                  <a:srgbClr val="5F5E5E"/>
                </a:solidFill>
                <a:latin typeface="Arial" panose="020B0604020202020204" pitchFamily="34" charset="0"/>
                <a:cs typeface="Arial" panose="020B0604020202020204" pitchFamily="34" charset="0"/>
              </a:rPr>
              <a:t>, habiendo emitido DTE superiores a los declarados.</a:t>
            </a:r>
          </a:p>
          <a:p>
            <a:pPr marL="285750" indent="-285750" algn="just">
              <a:buClr>
                <a:srgbClr val="E9510C"/>
              </a:buClr>
              <a:buFont typeface="Wingdings" panose="05000000000000000000" pitchFamily="2" charset="2"/>
              <a:buChar char="ü"/>
            </a:pPr>
            <a:r>
              <a:rPr lang="es-CL" sz="1600" dirty="0">
                <a:solidFill>
                  <a:srgbClr val="5F5E5E"/>
                </a:solidFill>
                <a:latin typeface="Arial" panose="020B0604020202020204" pitchFamily="34" charset="0"/>
                <a:cs typeface="Arial" panose="020B0604020202020204" pitchFamily="34" charset="0"/>
              </a:rPr>
              <a:t>Sobre-declaración de IVA </a:t>
            </a:r>
            <a:r>
              <a:rPr lang="es-CL" sz="1600" dirty="0" smtClean="0">
                <a:solidFill>
                  <a:srgbClr val="5F5E5E"/>
                </a:solidFill>
                <a:latin typeface="Arial" panose="020B0604020202020204" pitchFamily="34" charset="0"/>
                <a:cs typeface="Arial" panose="020B0604020202020204" pitchFamily="34" charset="0"/>
              </a:rPr>
              <a:t>CF </a:t>
            </a:r>
            <a:r>
              <a:rPr lang="es-CL" sz="1600" dirty="0">
                <a:solidFill>
                  <a:srgbClr val="5F5E5E"/>
                </a:solidFill>
                <a:latin typeface="Arial" panose="020B0604020202020204" pitchFamily="34" charset="0"/>
                <a:cs typeface="Arial" panose="020B0604020202020204" pitchFamily="34" charset="0"/>
              </a:rPr>
              <a:t>en sus </a:t>
            </a:r>
            <a:r>
              <a:rPr lang="es-CL" sz="1600" dirty="0" smtClean="0">
                <a:solidFill>
                  <a:srgbClr val="5F5E5E"/>
                </a:solidFill>
                <a:latin typeface="Arial" panose="020B0604020202020204" pitchFamily="34" charset="0"/>
                <a:cs typeface="Arial" panose="020B0604020202020204" pitchFamily="34" charset="0"/>
              </a:rPr>
              <a:t>F29</a:t>
            </a:r>
            <a:r>
              <a:rPr lang="es-CL" sz="1600" dirty="0">
                <a:solidFill>
                  <a:srgbClr val="5F5E5E"/>
                </a:solidFill>
                <a:latin typeface="Arial" panose="020B0604020202020204" pitchFamily="34" charset="0"/>
                <a:cs typeface="Arial" panose="020B0604020202020204" pitchFamily="34" charset="0"/>
              </a:rPr>
              <a:t>, en relación a los DTE recibidos.</a:t>
            </a:r>
          </a:p>
          <a:p>
            <a:pPr algn="just"/>
            <a:endParaRPr lang="es-CL" sz="1600" dirty="0" smtClean="0">
              <a:solidFill>
                <a:srgbClr val="5F5E5E"/>
              </a:solidFill>
              <a:latin typeface="Arial" panose="020B0604020202020204" pitchFamily="34" charset="0"/>
              <a:cs typeface="Arial" panose="020B0604020202020204" pitchFamily="34" charset="0"/>
            </a:endParaRPr>
          </a:p>
          <a:p>
            <a:pPr algn="just"/>
            <a:endParaRPr lang="es-CL" sz="1600" dirty="0" smtClean="0">
              <a:solidFill>
                <a:srgbClr val="5F5E5E"/>
              </a:solidFill>
              <a:latin typeface="Arial" panose="020B0604020202020204" pitchFamily="34" charset="0"/>
              <a:cs typeface="Arial" panose="020B0604020202020204" pitchFamily="34" charset="0"/>
            </a:endParaRPr>
          </a:p>
          <a:p>
            <a:pPr algn="just"/>
            <a:endParaRPr lang="es-CL" sz="1600" dirty="0">
              <a:solidFill>
                <a:srgbClr val="5F5E5E"/>
              </a:solidFill>
              <a:latin typeface="Arial" panose="020B0604020202020204" pitchFamily="34" charset="0"/>
              <a:cs typeface="Arial" panose="020B0604020202020204" pitchFamily="34" charset="0"/>
            </a:endParaRPr>
          </a:p>
          <a:p>
            <a:pPr algn="just"/>
            <a:r>
              <a:rPr lang="es-CL" sz="1600" dirty="0" smtClean="0">
                <a:solidFill>
                  <a:srgbClr val="5F5E5E"/>
                </a:solidFill>
                <a:latin typeface="Arial" panose="020B0604020202020204" pitchFamily="34" charset="0"/>
                <a:cs typeface="Arial" panose="020B0604020202020204" pitchFamily="34" charset="0"/>
              </a:rPr>
              <a:t>Aquellos </a:t>
            </a:r>
            <a:r>
              <a:rPr lang="es-CL" sz="1600" dirty="0">
                <a:solidFill>
                  <a:srgbClr val="5F5E5E"/>
                </a:solidFill>
                <a:latin typeface="Arial" panose="020B0604020202020204" pitchFamily="34" charset="0"/>
                <a:cs typeface="Arial" panose="020B0604020202020204" pitchFamily="34" charset="0"/>
              </a:rPr>
              <a:t>contribuyentes que presenten de forma </a:t>
            </a:r>
            <a:r>
              <a:rPr lang="es-CL" sz="1600" dirty="0" smtClean="0">
                <a:solidFill>
                  <a:srgbClr val="5F5E5E"/>
                </a:solidFill>
                <a:latin typeface="Arial" panose="020B0604020202020204" pitchFamily="34" charset="0"/>
                <a:cs typeface="Arial" panose="020B0604020202020204" pitchFamily="34" charset="0"/>
              </a:rPr>
              <a:t>reiterada, (dos o mas periodos), algunas </a:t>
            </a:r>
            <a:r>
              <a:rPr lang="es-CL" sz="1600" dirty="0">
                <a:solidFill>
                  <a:srgbClr val="5F5E5E"/>
                </a:solidFill>
                <a:latin typeface="Arial" panose="020B0604020202020204" pitchFamily="34" charset="0"/>
                <a:cs typeface="Arial" panose="020B0604020202020204" pitchFamily="34" charset="0"/>
              </a:rPr>
              <a:t>de las siguientes brechas de cumplimiento tributario:</a:t>
            </a:r>
          </a:p>
          <a:p>
            <a:pPr algn="just"/>
            <a:endParaRPr lang="es-CL" sz="1600" dirty="0">
              <a:solidFill>
                <a:srgbClr val="5F5E5E"/>
              </a:solidFill>
              <a:latin typeface="Arial" panose="020B0604020202020204" pitchFamily="34" charset="0"/>
              <a:cs typeface="Arial" panose="020B0604020202020204" pitchFamily="34" charset="0"/>
            </a:endParaRPr>
          </a:p>
          <a:p>
            <a:pPr marL="285750" indent="-285750" algn="just">
              <a:buClr>
                <a:srgbClr val="E9510C"/>
              </a:buClr>
              <a:buFont typeface="Wingdings" panose="05000000000000000000" pitchFamily="2" charset="2"/>
              <a:buChar char="ü"/>
            </a:pPr>
            <a:r>
              <a:rPr lang="es-CL" sz="1600" dirty="0">
                <a:solidFill>
                  <a:srgbClr val="5F5E5E"/>
                </a:solidFill>
                <a:latin typeface="Arial" panose="020B0604020202020204" pitchFamily="34" charset="0"/>
                <a:cs typeface="Arial" panose="020B0604020202020204" pitchFamily="34" charset="0"/>
              </a:rPr>
              <a:t>Falta de pago de giros emitidos por postergación de IVA .</a:t>
            </a:r>
          </a:p>
          <a:p>
            <a:pPr marL="285750" indent="-285750" algn="just">
              <a:buClr>
                <a:srgbClr val="E9510C"/>
              </a:buClr>
              <a:buFont typeface="Wingdings" panose="05000000000000000000" pitchFamily="2" charset="2"/>
              <a:buChar char="ü"/>
            </a:pPr>
            <a:r>
              <a:rPr lang="es-CL" sz="1600" dirty="0">
                <a:solidFill>
                  <a:srgbClr val="5F5E5E"/>
                </a:solidFill>
                <a:latin typeface="Arial" panose="020B0604020202020204" pitchFamily="34" charset="0"/>
                <a:cs typeface="Arial" panose="020B0604020202020204" pitchFamily="34" charset="0"/>
              </a:rPr>
              <a:t>Falta de pago de giros por declaraciones fuera de plazo de IVA.</a:t>
            </a:r>
          </a:p>
          <a:p>
            <a:pPr marL="285750" indent="-285750" algn="just">
              <a:buClr>
                <a:srgbClr val="E9510C"/>
              </a:buClr>
              <a:buFont typeface="Wingdings" panose="05000000000000000000" pitchFamily="2" charset="2"/>
              <a:buChar char="ü"/>
            </a:pPr>
            <a:r>
              <a:rPr lang="es-CL" sz="1600" dirty="0">
                <a:solidFill>
                  <a:srgbClr val="5F5E5E"/>
                </a:solidFill>
                <a:latin typeface="Arial" panose="020B0604020202020204" pitchFamily="34" charset="0"/>
                <a:cs typeface="Arial" panose="020B0604020202020204" pitchFamily="34" charset="0"/>
              </a:rPr>
              <a:t>Domicilio inexistente, no ubicado y/o inconcurrente a notificaciones de requerimiento de antecedentes del SII o en recopilación de antecedentes.</a:t>
            </a:r>
          </a:p>
          <a:p>
            <a:pPr marL="285750" indent="-285750" algn="just">
              <a:buClr>
                <a:srgbClr val="E9510C"/>
              </a:buClr>
              <a:buFont typeface="Wingdings" panose="05000000000000000000" pitchFamily="2" charset="2"/>
              <a:buChar char="ü"/>
            </a:pPr>
            <a:r>
              <a:rPr lang="es-CL" sz="1600" dirty="0">
                <a:solidFill>
                  <a:srgbClr val="5F5E5E"/>
                </a:solidFill>
                <a:latin typeface="Arial" panose="020B0604020202020204" pitchFamily="34" charset="0"/>
                <a:cs typeface="Arial" panose="020B0604020202020204" pitchFamily="34" charset="0"/>
              </a:rPr>
              <a:t>Falta de declaración del impuesto anual a la renta que implique la omisión de los ingresos </a:t>
            </a:r>
            <a:r>
              <a:rPr lang="es-CL" sz="1600" dirty="0" smtClean="0">
                <a:solidFill>
                  <a:srgbClr val="5F5E5E"/>
                </a:solidFill>
                <a:latin typeface="Arial" panose="020B0604020202020204" pitchFamily="34" charset="0"/>
                <a:cs typeface="Arial" panose="020B0604020202020204" pitchFamily="34" charset="0"/>
              </a:rPr>
              <a:t>facturados.</a:t>
            </a:r>
            <a:endParaRPr lang="es-CL" sz="1600" dirty="0">
              <a:solidFill>
                <a:srgbClr val="5F5E5E"/>
              </a:solidFill>
              <a:latin typeface="Arial" panose="020B0604020202020204" pitchFamily="34" charset="0"/>
              <a:cs typeface="Arial" panose="020B0604020202020204" pitchFamily="34" charset="0"/>
            </a:endParaRPr>
          </a:p>
          <a:p>
            <a:pPr algn="just"/>
            <a:endParaRPr lang="es-CL" sz="1000" dirty="0">
              <a:latin typeface="Arial" panose="020B0604020202020204" pitchFamily="34" charset="0"/>
              <a:cs typeface="Arial" panose="020B0604020202020204" pitchFamily="34" charset="0"/>
            </a:endParaRPr>
          </a:p>
        </p:txBody>
      </p:sp>
      <p:sp>
        <p:nvSpPr>
          <p:cNvPr id="6" name="Marcador de número de diapositiva 5"/>
          <p:cNvSpPr>
            <a:spLocks noGrp="1"/>
          </p:cNvSpPr>
          <p:nvPr>
            <p:ph type="sldNum" sz="quarter" idx="12"/>
          </p:nvPr>
        </p:nvSpPr>
        <p:spPr/>
        <p:txBody>
          <a:bodyPr/>
          <a:lstStyle/>
          <a:p>
            <a:fld id="{403EE764-2D7F-4FE1-ADC4-47742C1F2A52}" type="slidenum">
              <a:rPr lang="es-CL" smtClean="0"/>
              <a:t>7</a:t>
            </a:fld>
            <a:endParaRPr lang="es-CL"/>
          </a:p>
        </p:txBody>
      </p:sp>
      <p:sp>
        <p:nvSpPr>
          <p:cNvPr id="9" name="Rectángulo 8"/>
          <p:cNvSpPr/>
          <p:nvPr/>
        </p:nvSpPr>
        <p:spPr>
          <a:xfrm>
            <a:off x="1190873" y="1"/>
            <a:ext cx="7953127" cy="40853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b="1" dirty="0" smtClean="0">
                <a:solidFill>
                  <a:prstClr val="white"/>
                </a:solidFill>
                <a:latin typeface="Arial" panose="020B0604020202020204" pitchFamily="34" charset="0"/>
                <a:cs typeface="Arial" panose="020B0604020202020204" pitchFamily="34" charset="0"/>
              </a:rPr>
              <a:t>3.- </a:t>
            </a:r>
            <a:r>
              <a:rPr lang="es-CL" b="1" dirty="0" smtClean="0">
                <a:solidFill>
                  <a:schemeClr val="bg1"/>
                </a:solidFill>
                <a:latin typeface="Arial" panose="020B0604020202020204" pitchFamily="34" charset="0"/>
                <a:cs typeface="Arial" panose="020B0604020202020204" pitchFamily="34" charset="0"/>
              </a:rPr>
              <a:t>Nómina de Contribuyentes                                                            </a:t>
            </a:r>
            <a:r>
              <a:rPr lang="es-CL" sz="2000" b="1" dirty="0" smtClean="0">
                <a:solidFill>
                  <a:srgbClr val="FFFFFF"/>
                </a:solidFill>
                <a:latin typeface="Gill Sans MT" panose="020B0502020104020203" pitchFamily="34" charset="0"/>
                <a:ea typeface="Calibri" panose="020F0502020204030204" pitchFamily="34" charset="0"/>
                <a:cs typeface="Times New Roman" panose="02020603050405020304" pitchFamily="18" charset="0"/>
              </a:rPr>
              <a:t>sii.cl</a:t>
            </a:r>
            <a:endParaRPr lang="es-CL" sz="2000" dirty="0">
              <a:latin typeface="Gill Sans MT" panose="020B0502020104020203" pitchFamily="34" charset="0"/>
              <a:ea typeface="Calibri" panose="020F0502020204030204" pitchFamily="34" charset="0"/>
              <a:cs typeface="Times New Roman" panose="02020603050405020304" pitchFamily="18" charset="0"/>
            </a:endParaRPr>
          </a:p>
        </p:txBody>
      </p:sp>
      <p:sp>
        <p:nvSpPr>
          <p:cNvPr id="11" name="Rectángulo 10"/>
          <p:cNvSpPr/>
          <p:nvPr/>
        </p:nvSpPr>
        <p:spPr>
          <a:xfrm>
            <a:off x="6056860" y="6431191"/>
            <a:ext cx="2732810" cy="215444"/>
          </a:xfrm>
          <a:prstGeom prst="rect">
            <a:avLst/>
          </a:prstGeom>
        </p:spPr>
        <p:txBody>
          <a:bodyPr wrap="square">
            <a:spAutoFit/>
          </a:bodyPr>
          <a:lstStyle/>
          <a:p>
            <a:pPr>
              <a:defRPr/>
            </a:pPr>
            <a:r>
              <a:rPr lang="es-CL" sz="800" dirty="0">
                <a:solidFill>
                  <a:srgbClr val="9C9A9A"/>
                </a:solidFill>
                <a:latin typeface="Gill Sans MT" panose="020B0502020104020203" pitchFamily="34" charset="0"/>
              </a:rPr>
              <a:t>Cambio de Sujeto para el </a:t>
            </a:r>
            <a:r>
              <a:rPr lang="es-CL" sz="800" dirty="0" smtClean="0">
                <a:solidFill>
                  <a:srgbClr val="9C9A9A"/>
                </a:solidFill>
                <a:latin typeface="Gill Sans MT" panose="020B0502020104020203" pitchFamily="34" charset="0"/>
              </a:rPr>
              <a:t>Cumplimiento </a:t>
            </a:r>
            <a:r>
              <a:rPr lang="es-CL" sz="800" dirty="0">
                <a:solidFill>
                  <a:srgbClr val="9C9A9A"/>
                </a:solidFill>
                <a:latin typeface="Gill Sans MT" panose="020B0502020104020203" pitchFamily="34" charset="0"/>
              </a:rPr>
              <a:t>del IVA</a:t>
            </a:r>
          </a:p>
        </p:txBody>
      </p:sp>
    </p:spTree>
    <p:extLst>
      <p:ext uri="{BB962C8B-B14F-4D97-AF65-F5344CB8AC3E}">
        <p14:creationId xmlns:p14="http://schemas.microsoft.com/office/powerpoint/2010/main" val="4005122536"/>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57561" y="878715"/>
            <a:ext cx="8339490" cy="3570208"/>
          </a:xfrm>
          <a:prstGeom prst="rect">
            <a:avLst/>
          </a:prstGeom>
          <a:noFill/>
        </p:spPr>
        <p:txBody>
          <a:bodyPr wrap="square" rtlCol="0">
            <a:spAutoFit/>
          </a:bodyPr>
          <a:lstStyle/>
          <a:p>
            <a:pPr lvl="0" algn="just"/>
            <a:r>
              <a:rPr lang="es-CL" b="1" dirty="0">
                <a:solidFill>
                  <a:srgbClr val="0070C0"/>
                </a:solidFill>
                <a:latin typeface="Arial" panose="020B0604020202020204" pitchFamily="34" charset="0"/>
                <a:cs typeface="Arial" panose="020B0604020202020204" pitchFamily="34" charset="0"/>
              </a:rPr>
              <a:t>Nómina de Contribuyentes Sujetos a Retención</a:t>
            </a:r>
          </a:p>
          <a:p>
            <a:pPr lvl="0" algn="just"/>
            <a:endParaRPr lang="es-CL" sz="1600" dirty="0">
              <a:latin typeface="Arial" panose="020B0604020202020204" pitchFamily="34" charset="0"/>
              <a:cs typeface="Arial" panose="020B0604020202020204" pitchFamily="34" charset="0"/>
            </a:endParaRPr>
          </a:p>
          <a:p>
            <a:pPr lvl="0" algn="just"/>
            <a:r>
              <a:rPr lang="es-CL" sz="1600" dirty="0" smtClean="0">
                <a:solidFill>
                  <a:srgbClr val="5F5E5E"/>
                </a:solidFill>
                <a:latin typeface="Arial" panose="020B0604020202020204" pitchFamily="34" charset="0"/>
                <a:cs typeface="Arial" panose="020B0604020202020204" pitchFamily="34" charset="0"/>
              </a:rPr>
              <a:t>La </a:t>
            </a:r>
            <a:r>
              <a:rPr lang="es-CL" sz="1600" dirty="0">
                <a:solidFill>
                  <a:srgbClr val="5F5E5E"/>
                </a:solidFill>
                <a:latin typeface="Arial" panose="020B0604020202020204" pitchFamily="34" charset="0"/>
                <a:cs typeface="Arial" panose="020B0604020202020204" pitchFamily="34" charset="0"/>
              </a:rPr>
              <a:t>permanencia en la Nómina de Contribuyentes Retenidos tendrá una duración mínima de seis meses. </a:t>
            </a:r>
          </a:p>
          <a:p>
            <a:pPr lvl="0" algn="just"/>
            <a:endParaRPr lang="es-CL" sz="1600" dirty="0">
              <a:solidFill>
                <a:srgbClr val="5F5E5E"/>
              </a:solidFill>
              <a:latin typeface="Arial" panose="020B0604020202020204" pitchFamily="34" charset="0"/>
              <a:cs typeface="Arial" panose="020B0604020202020204" pitchFamily="34" charset="0"/>
            </a:endParaRPr>
          </a:p>
          <a:p>
            <a:pPr lvl="0" algn="just"/>
            <a:r>
              <a:rPr lang="es-CL" sz="1600" dirty="0">
                <a:solidFill>
                  <a:srgbClr val="5F5E5E"/>
                </a:solidFill>
                <a:latin typeface="Arial" panose="020B0604020202020204" pitchFamily="34" charset="0"/>
                <a:cs typeface="Arial" panose="020B0604020202020204" pitchFamily="34" charset="0"/>
              </a:rPr>
              <a:t>El contribuyente retenido podrá ser excluido de la nómina:</a:t>
            </a:r>
          </a:p>
          <a:p>
            <a:pPr lvl="0" algn="just"/>
            <a:endParaRPr lang="es-CL" sz="1600" dirty="0">
              <a:solidFill>
                <a:srgbClr val="5F5E5E"/>
              </a:solidFill>
              <a:latin typeface="Arial" panose="020B0604020202020204" pitchFamily="34" charset="0"/>
              <a:cs typeface="Arial" panose="020B0604020202020204" pitchFamily="34" charset="0"/>
            </a:endParaRPr>
          </a:p>
          <a:p>
            <a:pPr marL="285750" lvl="0" indent="-285750" algn="just">
              <a:buClr>
                <a:srgbClr val="E9510C"/>
              </a:buClr>
              <a:buFont typeface="Wingdings" panose="05000000000000000000" pitchFamily="2" charset="2"/>
              <a:buChar char="ü"/>
            </a:pPr>
            <a:r>
              <a:rPr lang="es-CL" sz="1600" dirty="0">
                <a:solidFill>
                  <a:srgbClr val="5F5E5E"/>
                </a:solidFill>
                <a:latin typeface="Arial" panose="020B0604020202020204" pitchFamily="34" charset="0"/>
                <a:cs typeface="Arial" panose="020B0604020202020204" pitchFamily="34" charset="0"/>
              </a:rPr>
              <a:t>Si es que </a:t>
            </a:r>
            <a:r>
              <a:rPr lang="es-CL" sz="1600" dirty="0" smtClean="0">
                <a:solidFill>
                  <a:srgbClr val="5F5E5E"/>
                </a:solidFill>
                <a:latin typeface="Arial" panose="020B0604020202020204" pitchFamily="34" charset="0"/>
                <a:cs typeface="Arial" panose="020B0604020202020204" pitchFamily="34" charset="0"/>
              </a:rPr>
              <a:t>solucionó </a:t>
            </a:r>
            <a:r>
              <a:rPr lang="es-CL" sz="1600" dirty="0">
                <a:solidFill>
                  <a:srgbClr val="5F5E5E"/>
                </a:solidFill>
                <a:latin typeface="Arial" panose="020B0604020202020204" pitchFamily="34" charset="0"/>
                <a:cs typeface="Arial" panose="020B0604020202020204" pitchFamily="34" charset="0"/>
              </a:rPr>
              <a:t>sus brechas de cumplimiento tributario.</a:t>
            </a:r>
          </a:p>
          <a:p>
            <a:pPr marL="285750" lvl="0" indent="-285750" algn="just">
              <a:buClr>
                <a:srgbClr val="E9510C"/>
              </a:buClr>
              <a:buFont typeface="Wingdings" panose="05000000000000000000" pitchFamily="2" charset="2"/>
              <a:buChar char="ü"/>
            </a:pPr>
            <a:endParaRPr lang="es-CL" sz="1600" dirty="0">
              <a:solidFill>
                <a:srgbClr val="5F5E5E"/>
              </a:solidFill>
              <a:latin typeface="Arial" panose="020B0604020202020204" pitchFamily="34" charset="0"/>
              <a:cs typeface="Arial" panose="020B0604020202020204" pitchFamily="34" charset="0"/>
            </a:endParaRPr>
          </a:p>
          <a:p>
            <a:pPr marL="285750" lvl="0" indent="-285750" algn="just">
              <a:buClr>
                <a:srgbClr val="E9510C"/>
              </a:buClr>
              <a:buFont typeface="Wingdings" panose="05000000000000000000" pitchFamily="2" charset="2"/>
              <a:buChar char="ü"/>
            </a:pPr>
            <a:r>
              <a:rPr lang="es-CL" sz="1600" dirty="0">
                <a:solidFill>
                  <a:srgbClr val="5F5E5E"/>
                </a:solidFill>
                <a:latin typeface="Arial" panose="020B0604020202020204" pitchFamily="34" charset="0"/>
                <a:cs typeface="Arial" panose="020B0604020202020204" pitchFamily="34" charset="0"/>
              </a:rPr>
              <a:t>No haber incurrido en nuevas brechas de cumplimiento tributario.</a:t>
            </a:r>
          </a:p>
          <a:p>
            <a:pPr lvl="0" algn="just"/>
            <a:endParaRPr lang="es-CL" sz="1600" dirty="0">
              <a:solidFill>
                <a:srgbClr val="5F5E5E"/>
              </a:solidFill>
              <a:latin typeface="Arial" panose="020B0604020202020204" pitchFamily="34" charset="0"/>
              <a:cs typeface="Arial" panose="020B0604020202020204" pitchFamily="34" charset="0"/>
            </a:endParaRPr>
          </a:p>
          <a:p>
            <a:pPr lvl="0" algn="just"/>
            <a:endParaRPr lang="es-CL" sz="1600" dirty="0">
              <a:solidFill>
                <a:srgbClr val="5F5E5E"/>
              </a:solidFill>
              <a:latin typeface="Arial" panose="020B0604020202020204" pitchFamily="34" charset="0"/>
              <a:cs typeface="Arial" panose="020B0604020202020204" pitchFamily="34" charset="0"/>
            </a:endParaRPr>
          </a:p>
          <a:p>
            <a:pPr lvl="0" algn="just"/>
            <a:r>
              <a:rPr lang="es-CL" sz="1600" b="1" dirty="0">
                <a:solidFill>
                  <a:srgbClr val="5F5E5E"/>
                </a:solidFill>
                <a:latin typeface="Arial" panose="020B0604020202020204" pitchFamily="34" charset="0"/>
                <a:cs typeface="Arial" panose="020B0604020202020204" pitchFamily="34" charset="0"/>
              </a:rPr>
              <a:t>Nota: </a:t>
            </a:r>
            <a:r>
              <a:rPr lang="es-CL" sz="1600" dirty="0" smtClean="0">
                <a:solidFill>
                  <a:srgbClr val="5F5E5E"/>
                </a:solidFill>
                <a:latin typeface="Arial" panose="020B0604020202020204" pitchFamily="34" charset="0"/>
                <a:cs typeface="Arial" panose="020B0604020202020204" pitchFamily="34" charset="0"/>
              </a:rPr>
              <a:t>Corresponde a </a:t>
            </a:r>
            <a:r>
              <a:rPr lang="es-CL" sz="1600" dirty="0">
                <a:solidFill>
                  <a:srgbClr val="5F5E5E"/>
                </a:solidFill>
                <a:latin typeface="Arial" panose="020B0604020202020204" pitchFamily="34" charset="0"/>
                <a:cs typeface="Arial" panose="020B0604020202020204" pitchFamily="34" charset="0"/>
              </a:rPr>
              <a:t>las brechas descritas en la presente Resolución.</a:t>
            </a:r>
          </a:p>
          <a:p>
            <a:pPr lvl="0" algn="just"/>
            <a:r>
              <a:rPr lang="es-CL" sz="1600" dirty="0">
                <a:solidFill>
                  <a:srgbClr val="0070C0"/>
                </a:solidFill>
                <a:latin typeface="Arial" panose="020B0604020202020204" pitchFamily="34" charset="0"/>
                <a:cs typeface="Arial" panose="020B0604020202020204" pitchFamily="34" charset="0"/>
              </a:rPr>
              <a:t> </a:t>
            </a:r>
          </a:p>
        </p:txBody>
      </p:sp>
      <p:sp>
        <p:nvSpPr>
          <p:cNvPr id="6" name="Marcador de número de diapositiva 5"/>
          <p:cNvSpPr>
            <a:spLocks noGrp="1"/>
          </p:cNvSpPr>
          <p:nvPr>
            <p:ph type="sldNum" sz="quarter" idx="12"/>
          </p:nvPr>
        </p:nvSpPr>
        <p:spPr/>
        <p:txBody>
          <a:bodyPr/>
          <a:lstStyle/>
          <a:p>
            <a:fld id="{403EE764-2D7F-4FE1-ADC4-47742C1F2A52}" type="slidenum">
              <a:rPr lang="es-CL" smtClean="0"/>
              <a:t>8</a:t>
            </a:fld>
            <a:endParaRPr lang="es-CL"/>
          </a:p>
        </p:txBody>
      </p:sp>
      <p:pic>
        <p:nvPicPr>
          <p:cNvPr id="3" name="Imagen 2"/>
          <p:cNvPicPr>
            <a:picLocks noChangeAspect="1"/>
          </p:cNvPicPr>
          <p:nvPr/>
        </p:nvPicPr>
        <p:blipFill>
          <a:blip r:embed="rId3"/>
          <a:stretch>
            <a:fillRect/>
          </a:stretch>
        </p:blipFill>
        <p:spPr>
          <a:xfrm>
            <a:off x="6056860" y="4584962"/>
            <a:ext cx="2205590" cy="1808809"/>
          </a:xfrm>
          <a:prstGeom prst="rect">
            <a:avLst/>
          </a:prstGeom>
        </p:spPr>
      </p:pic>
      <p:pic>
        <p:nvPicPr>
          <p:cNvPr id="10" name="Imagen 9"/>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Lst>
          </a:blip>
          <a:srcRect l="18057" r="17982" b="94193"/>
          <a:stretch/>
        </p:blipFill>
        <p:spPr>
          <a:xfrm>
            <a:off x="1190873" y="0"/>
            <a:ext cx="7953127" cy="408537"/>
          </a:xfrm>
          <a:prstGeom prst="rect">
            <a:avLst/>
          </a:prstGeom>
        </p:spPr>
      </p:pic>
      <p:sp>
        <p:nvSpPr>
          <p:cNvPr id="12" name="Rectángulo 11"/>
          <p:cNvSpPr/>
          <p:nvPr/>
        </p:nvSpPr>
        <p:spPr>
          <a:xfrm>
            <a:off x="1190873" y="1"/>
            <a:ext cx="7953127" cy="40853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b="1" dirty="0" smtClean="0">
                <a:solidFill>
                  <a:prstClr val="white"/>
                </a:solidFill>
                <a:latin typeface="Arial" panose="020B0604020202020204" pitchFamily="34" charset="0"/>
                <a:cs typeface="Arial" panose="020B0604020202020204" pitchFamily="34" charset="0"/>
              </a:rPr>
              <a:t>3.- </a:t>
            </a:r>
            <a:r>
              <a:rPr lang="es-CL" b="1" dirty="0" smtClean="0">
                <a:solidFill>
                  <a:schemeClr val="bg1"/>
                </a:solidFill>
                <a:latin typeface="Arial" panose="020B0604020202020204" pitchFamily="34" charset="0"/>
                <a:cs typeface="Arial" panose="020B0604020202020204" pitchFamily="34" charset="0"/>
              </a:rPr>
              <a:t>Nómina de Contribuyentes                                                            </a:t>
            </a:r>
            <a:r>
              <a:rPr lang="es-CL" sz="2000" b="1" dirty="0" smtClean="0">
                <a:solidFill>
                  <a:srgbClr val="FFFFFF"/>
                </a:solidFill>
                <a:latin typeface="Gill Sans MT" panose="020B0502020104020203" pitchFamily="34" charset="0"/>
                <a:ea typeface="Calibri" panose="020F0502020204030204" pitchFamily="34" charset="0"/>
                <a:cs typeface="Times New Roman" panose="02020603050405020304" pitchFamily="18" charset="0"/>
              </a:rPr>
              <a:t>sii.cl</a:t>
            </a:r>
            <a:endParaRPr lang="es-CL" sz="2000" dirty="0">
              <a:latin typeface="Gill Sans MT" panose="020B0502020104020203" pitchFamily="34" charset="0"/>
              <a:ea typeface="Calibri" panose="020F0502020204030204" pitchFamily="34" charset="0"/>
              <a:cs typeface="Times New Roman" panose="02020603050405020304" pitchFamily="18" charset="0"/>
            </a:endParaRPr>
          </a:p>
        </p:txBody>
      </p:sp>
      <p:sp>
        <p:nvSpPr>
          <p:cNvPr id="14" name="Rectángulo 13"/>
          <p:cNvSpPr/>
          <p:nvPr/>
        </p:nvSpPr>
        <p:spPr>
          <a:xfrm>
            <a:off x="6056860" y="6431191"/>
            <a:ext cx="2732810" cy="215444"/>
          </a:xfrm>
          <a:prstGeom prst="rect">
            <a:avLst/>
          </a:prstGeom>
        </p:spPr>
        <p:txBody>
          <a:bodyPr wrap="square">
            <a:spAutoFit/>
          </a:bodyPr>
          <a:lstStyle/>
          <a:p>
            <a:pPr>
              <a:defRPr/>
            </a:pPr>
            <a:r>
              <a:rPr lang="es-CL" sz="800" dirty="0">
                <a:solidFill>
                  <a:srgbClr val="9C9A9A"/>
                </a:solidFill>
                <a:latin typeface="Gill Sans MT" panose="020B0502020104020203" pitchFamily="34" charset="0"/>
              </a:rPr>
              <a:t>Cambio de Sujeto para el </a:t>
            </a:r>
            <a:r>
              <a:rPr lang="es-CL" sz="800" dirty="0" smtClean="0">
                <a:solidFill>
                  <a:srgbClr val="9C9A9A"/>
                </a:solidFill>
                <a:latin typeface="Gill Sans MT" panose="020B0502020104020203" pitchFamily="34" charset="0"/>
              </a:rPr>
              <a:t>Cumplimiento </a:t>
            </a:r>
            <a:r>
              <a:rPr lang="es-CL" sz="800" dirty="0">
                <a:solidFill>
                  <a:srgbClr val="9C9A9A"/>
                </a:solidFill>
                <a:latin typeface="Gill Sans MT" panose="020B0502020104020203" pitchFamily="34" charset="0"/>
              </a:rPr>
              <a:t>del IVA</a:t>
            </a:r>
          </a:p>
        </p:txBody>
      </p:sp>
    </p:spTree>
    <p:extLst>
      <p:ext uri="{BB962C8B-B14F-4D97-AF65-F5344CB8AC3E}">
        <p14:creationId xmlns:p14="http://schemas.microsoft.com/office/powerpoint/2010/main" val="2115103854"/>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35621" y="869326"/>
            <a:ext cx="8333813" cy="1600438"/>
          </a:xfrm>
          <a:prstGeom prst="rect">
            <a:avLst/>
          </a:prstGeom>
          <a:noFill/>
        </p:spPr>
        <p:txBody>
          <a:bodyPr wrap="square" rtlCol="0">
            <a:spAutoFit/>
          </a:bodyPr>
          <a:lstStyle/>
          <a:p>
            <a:pPr algn="just"/>
            <a:r>
              <a:rPr lang="es-CL" b="1" dirty="0">
                <a:solidFill>
                  <a:srgbClr val="0070C0"/>
                </a:solidFill>
                <a:latin typeface="Arial" panose="020B0604020202020204" pitchFamily="34" charset="0"/>
                <a:cs typeface="Arial" panose="020B0604020202020204" pitchFamily="34" charset="0"/>
              </a:rPr>
              <a:t>Nómina de Agentes Retenedores</a:t>
            </a:r>
          </a:p>
          <a:p>
            <a:pPr lvl="0" algn="just"/>
            <a:endParaRPr lang="es-CL" sz="1600" dirty="0" smtClean="0">
              <a:latin typeface="Arial" panose="020B0604020202020204" pitchFamily="34" charset="0"/>
              <a:cs typeface="Arial" panose="020B0604020202020204" pitchFamily="34" charset="0"/>
            </a:endParaRPr>
          </a:p>
          <a:p>
            <a:pPr lvl="0" algn="just"/>
            <a:r>
              <a:rPr lang="es-CL" sz="1600" dirty="0" smtClean="0">
                <a:solidFill>
                  <a:srgbClr val="5F5E5E"/>
                </a:solidFill>
                <a:latin typeface="Arial" panose="020B0604020202020204" pitchFamily="34" charset="0"/>
                <a:cs typeface="Arial" panose="020B0604020202020204" pitchFamily="34" charset="0"/>
              </a:rPr>
              <a:t>Corresponderá </a:t>
            </a:r>
            <a:r>
              <a:rPr lang="es-CL" sz="1600" dirty="0">
                <a:solidFill>
                  <a:srgbClr val="5F5E5E"/>
                </a:solidFill>
                <a:latin typeface="Arial" panose="020B0604020202020204" pitchFamily="34" charset="0"/>
                <a:cs typeface="Arial" panose="020B0604020202020204" pitchFamily="34" charset="0"/>
              </a:rPr>
              <a:t>al listado al cual se incorporarán, por una o más resoluciones dictadas al efecto, los contribuyentes obligados a actuar como Agentes Retenedores en las operaciones que realicen con Contribuyentes Sujetos a Retención.</a:t>
            </a:r>
          </a:p>
          <a:p>
            <a:pPr lvl="0"/>
            <a:r>
              <a:rPr lang="es-CL" sz="1600" b="1" dirty="0">
                <a:latin typeface="Arial" panose="020B0604020202020204" pitchFamily="34" charset="0"/>
                <a:cs typeface="Arial" panose="020B0604020202020204" pitchFamily="34" charset="0"/>
              </a:rPr>
              <a:t> </a:t>
            </a:r>
          </a:p>
        </p:txBody>
      </p:sp>
      <p:sp>
        <p:nvSpPr>
          <p:cNvPr id="6" name="Marcador de número de diapositiva 5"/>
          <p:cNvSpPr>
            <a:spLocks noGrp="1"/>
          </p:cNvSpPr>
          <p:nvPr>
            <p:ph type="sldNum" sz="quarter" idx="12"/>
          </p:nvPr>
        </p:nvSpPr>
        <p:spPr/>
        <p:txBody>
          <a:bodyPr/>
          <a:lstStyle/>
          <a:p>
            <a:fld id="{403EE764-2D7F-4FE1-ADC4-47742C1F2A52}" type="slidenum">
              <a:rPr lang="es-CL" smtClean="0"/>
              <a:t>9</a:t>
            </a:fld>
            <a:endParaRPr lang="es-CL"/>
          </a:p>
        </p:txBody>
      </p:sp>
      <p:pic>
        <p:nvPicPr>
          <p:cNvPr id="5" name="Imagen 4"/>
          <p:cNvPicPr>
            <a:picLocks noChangeAspect="1"/>
          </p:cNvPicPr>
          <p:nvPr/>
        </p:nvPicPr>
        <p:blipFill>
          <a:blip r:embed="rId3"/>
          <a:stretch>
            <a:fillRect/>
          </a:stretch>
        </p:blipFill>
        <p:spPr>
          <a:xfrm>
            <a:off x="571419" y="3166094"/>
            <a:ext cx="3367667" cy="2499577"/>
          </a:xfrm>
          <a:prstGeom prst="rect">
            <a:avLst/>
          </a:prstGeom>
        </p:spPr>
      </p:pic>
      <p:pic>
        <p:nvPicPr>
          <p:cNvPr id="3" name="Imagen 2"/>
          <p:cNvPicPr>
            <a:picLocks noChangeAspect="1"/>
          </p:cNvPicPr>
          <p:nvPr/>
        </p:nvPicPr>
        <p:blipFill>
          <a:blip r:embed="rId4"/>
          <a:stretch>
            <a:fillRect/>
          </a:stretch>
        </p:blipFill>
        <p:spPr>
          <a:xfrm>
            <a:off x="4333296" y="3138736"/>
            <a:ext cx="4636138" cy="847417"/>
          </a:xfrm>
          <a:prstGeom prst="rect">
            <a:avLst/>
          </a:prstGeom>
        </p:spPr>
      </p:pic>
      <p:pic>
        <p:nvPicPr>
          <p:cNvPr id="7" name="Imagen 6"/>
          <p:cNvPicPr>
            <a:picLocks noChangeAspect="1"/>
          </p:cNvPicPr>
          <p:nvPr/>
        </p:nvPicPr>
        <p:blipFill>
          <a:blip r:embed="rId5"/>
          <a:stretch>
            <a:fillRect/>
          </a:stretch>
        </p:blipFill>
        <p:spPr>
          <a:xfrm>
            <a:off x="5167435" y="4686803"/>
            <a:ext cx="2773920" cy="1115665"/>
          </a:xfrm>
          <a:prstGeom prst="rect">
            <a:avLst/>
          </a:prstGeom>
        </p:spPr>
      </p:pic>
      <p:pic>
        <p:nvPicPr>
          <p:cNvPr id="13" name="Imagen 12"/>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Lst>
          </a:blip>
          <a:srcRect l="18057" r="17982" b="94193"/>
          <a:stretch/>
        </p:blipFill>
        <p:spPr>
          <a:xfrm>
            <a:off x="1190873" y="0"/>
            <a:ext cx="7953127" cy="408537"/>
          </a:xfrm>
          <a:prstGeom prst="rect">
            <a:avLst/>
          </a:prstGeom>
        </p:spPr>
      </p:pic>
      <p:sp>
        <p:nvSpPr>
          <p:cNvPr id="14" name="Rectángulo 13"/>
          <p:cNvSpPr/>
          <p:nvPr/>
        </p:nvSpPr>
        <p:spPr>
          <a:xfrm>
            <a:off x="1190873" y="1"/>
            <a:ext cx="7953127" cy="40853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b="1" dirty="0" smtClean="0">
                <a:solidFill>
                  <a:prstClr val="white"/>
                </a:solidFill>
                <a:latin typeface="Arial" panose="020B0604020202020204" pitchFamily="34" charset="0"/>
                <a:cs typeface="Arial" panose="020B0604020202020204" pitchFamily="34" charset="0"/>
              </a:rPr>
              <a:t>3.- </a:t>
            </a:r>
            <a:r>
              <a:rPr lang="es-CL" b="1" dirty="0" smtClean="0">
                <a:solidFill>
                  <a:schemeClr val="bg1"/>
                </a:solidFill>
                <a:latin typeface="Arial" panose="020B0604020202020204" pitchFamily="34" charset="0"/>
                <a:cs typeface="Arial" panose="020B0604020202020204" pitchFamily="34" charset="0"/>
              </a:rPr>
              <a:t>Nómina de Contribuyentes                                                            </a:t>
            </a:r>
            <a:r>
              <a:rPr lang="es-CL" sz="2000" b="1" dirty="0" smtClean="0">
                <a:solidFill>
                  <a:srgbClr val="FFFFFF"/>
                </a:solidFill>
                <a:latin typeface="Gill Sans MT" panose="020B0502020104020203" pitchFamily="34" charset="0"/>
                <a:ea typeface="Calibri" panose="020F0502020204030204" pitchFamily="34" charset="0"/>
                <a:cs typeface="Times New Roman" panose="02020603050405020304" pitchFamily="18" charset="0"/>
              </a:rPr>
              <a:t>sii.cl</a:t>
            </a:r>
            <a:endParaRPr lang="es-CL" sz="2000" dirty="0">
              <a:latin typeface="Gill Sans MT" panose="020B0502020104020203" pitchFamily="34" charset="0"/>
              <a:ea typeface="Calibri" panose="020F0502020204030204" pitchFamily="34" charset="0"/>
              <a:cs typeface="Times New Roman" panose="02020603050405020304" pitchFamily="18" charset="0"/>
            </a:endParaRPr>
          </a:p>
        </p:txBody>
      </p:sp>
      <p:sp>
        <p:nvSpPr>
          <p:cNvPr id="16" name="Rectángulo 15"/>
          <p:cNvSpPr/>
          <p:nvPr/>
        </p:nvSpPr>
        <p:spPr>
          <a:xfrm>
            <a:off x="6056860" y="6431191"/>
            <a:ext cx="2732810" cy="215444"/>
          </a:xfrm>
          <a:prstGeom prst="rect">
            <a:avLst/>
          </a:prstGeom>
        </p:spPr>
        <p:txBody>
          <a:bodyPr wrap="square">
            <a:spAutoFit/>
          </a:bodyPr>
          <a:lstStyle/>
          <a:p>
            <a:pPr>
              <a:defRPr/>
            </a:pPr>
            <a:r>
              <a:rPr lang="es-CL" sz="800" dirty="0">
                <a:solidFill>
                  <a:srgbClr val="9C9A9A"/>
                </a:solidFill>
                <a:latin typeface="Gill Sans MT" panose="020B0502020104020203" pitchFamily="34" charset="0"/>
              </a:rPr>
              <a:t>Cambio de Sujeto para el </a:t>
            </a:r>
            <a:r>
              <a:rPr lang="es-CL" sz="800" dirty="0" smtClean="0">
                <a:solidFill>
                  <a:srgbClr val="9C9A9A"/>
                </a:solidFill>
                <a:latin typeface="Gill Sans MT" panose="020B0502020104020203" pitchFamily="34" charset="0"/>
              </a:rPr>
              <a:t>Cumplimiento </a:t>
            </a:r>
            <a:r>
              <a:rPr lang="es-CL" sz="800" dirty="0">
                <a:solidFill>
                  <a:srgbClr val="9C9A9A"/>
                </a:solidFill>
                <a:latin typeface="Gill Sans MT" panose="020B0502020104020203" pitchFamily="34" charset="0"/>
              </a:rPr>
              <a:t>del IVA</a:t>
            </a:r>
          </a:p>
        </p:txBody>
      </p:sp>
      <p:sp>
        <p:nvSpPr>
          <p:cNvPr id="4" name="Abrir llave 3"/>
          <p:cNvSpPr/>
          <p:nvPr/>
        </p:nvSpPr>
        <p:spPr>
          <a:xfrm>
            <a:off x="4125952" y="2930552"/>
            <a:ext cx="207344" cy="2871915"/>
          </a:xfrm>
          <a:prstGeom prst="leftBrace">
            <a:avLst/>
          </a:prstGeom>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CL"/>
          </a:p>
        </p:txBody>
      </p:sp>
    </p:spTree>
    <p:extLst>
      <p:ext uri="{BB962C8B-B14F-4D97-AF65-F5344CB8AC3E}">
        <p14:creationId xmlns:p14="http://schemas.microsoft.com/office/powerpoint/2010/main" val="1793668940"/>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3847</TotalTime>
  <Words>2864</Words>
  <Application>Microsoft Office PowerPoint</Application>
  <PresentationFormat>Presentación en pantalla (4:3)</PresentationFormat>
  <Paragraphs>304</Paragraphs>
  <Slides>28</Slides>
  <Notes>28</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28</vt:i4>
      </vt:variant>
    </vt:vector>
  </HeadingPairs>
  <TitlesOfParts>
    <vt:vector size="36" baseType="lpstr">
      <vt:lpstr>Arial</vt:lpstr>
      <vt:lpstr>Calibri</vt:lpstr>
      <vt:lpstr>Calibri Light</vt:lpstr>
      <vt:lpstr>Gill Sans MT</vt:lpstr>
      <vt:lpstr>Times New Roman</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Servicio de Impuestos Internos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Antonio Ayala Vargas</dc:creator>
  <cp:lastModifiedBy>Nemesio Eduardo Araya Ayala</cp:lastModifiedBy>
  <cp:revision>278</cp:revision>
  <cp:lastPrinted>2019-09-25T12:54:31Z</cp:lastPrinted>
  <dcterms:created xsi:type="dcterms:W3CDTF">2014-04-07T17:33:15Z</dcterms:created>
  <dcterms:modified xsi:type="dcterms:W3CDTF">2019-09-26T20:34:46Z</dcterms:modified>
</cp:coreProperties>
</file>