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>
        <p:scale>
          <a:sx n="81" d="100"/>
          <a:sy n="81" d="100"/>
        </p:scale>
        <p:origin x="-28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ED724-CE3B-4533-8F71-8E84D61E0394}" type="datetimeFigureOut">
              <a:rPr lang="es-CL" smtClean="0"/>
              <a:t>24-04-2018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90445-17BF-4DF7-809B-A41E30A64F7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0234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883271F-F52A-4AB0-8AB7-DC686EFC7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54716521-3DE5-4826-99CF-C288F2C92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14DBB212-9A45-4720-8711-9C515B50A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1B5E-CB72-466A-A253-9567E1E667C1}" type="datetimeFigureOut">
              <a:rPr lang="es-CL" smtClean="0"/>
              <a:t>24-04-2018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509B444-9C31-4FE9-9821-D8D4A0273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6F9922A5-D484-4505-902E-8783A8E4D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EBDA7-3095-48FC-A4BD-875073DDAB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2068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3A53602-7DDD-4E96-8BCE-5DB37D016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95481DC2-5B91-413B-AE1A-D8F6990606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28FCA6E8-905B-4652-BAF5-87D2156FF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1B5E-CB72-466A-A253-9567E1E667C1}" type="datetimeFigureOut">
              <a:rPr lang="es-CL" smtClean="0"/>
              <a:t>24-04-2018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D83E3CDC-F2D5-4801-8CC2-D3C36C9EB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F4637E4-6859-4F45-BA5D-4E4DB1F16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EBDA7-3095-48FC-A4BD-875073DDAB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12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A8E8CA6-316F-45A8-9112-248FCE7A8F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89B5C497-5431-4EDE-AF1C-2F0CCDAD1F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998B080-4423-4120-BD84-ACC116D2E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1B5E-CB72-466A-A253-9567E1E667C1}" type="datetimeFigureOut">
              <a:rPr lang="es-CL" smtClean="0"/>
              <a:t>24-04-2018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EB8999D-0B67-4C82-825D-80EF4419B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E8CBD82-B219-4AC8-87A9-A50C7D2F9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EBDA7-3095-48FC-A4BD-875073DDAB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375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61E650F-256C-4AA6-B526-13C38C974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6973C38-B150-4BF9-84FA-47795D4EE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3913CC4-0466-4B6B-BFDD-8A7A156B4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1B5E-CB72-466A-A253-9567E1E667C1}" type="datetimeFigureOut">
              <a:rPr lang="es-CL" smtClean="0"/>
              <a:t>24-04-2018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BCF5291-CF9D-41F9-B349-A23342960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37EC0E0D-CA01-43AD-B8A0-B9C98F8EF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EBDA7-3095-48FC-A4BD-875073DDAB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619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861A0D9-1A38-4CDB-839E-6998B8CBD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DB9EEA29-B40F-47FC-9C57-FC243F60F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A76F1179-9658-4FA8-A95F-19AA4E66F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1B5E-CB72-466A-A253-9567E1E667C1}" type="datetimeFigureOut">
              <a:rPr lang="es-CL" smtClean="0"/>
              <a:t>24-04-2018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88C2121-631F-42AF-B2C2-40CF4E761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21E6614E-E624-4CC1-A4A7-DBE0008F9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EBDA7-3095-48FC-A4BD-875073DDAB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742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7762F1F-0A49-4DAB-B016-168FD927E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5F326B8-DD6F-47B0-825D-C0999F4BD1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A8E730A4-D33A-4E00-8100-14DD23B26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69260CF7-B321-4C49-9F89-A898775D1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1B5E-CB72-466A-A253-9567E1E667C1}" type="datetimeFigureOut">
              <a:rPr lang="es-CL" smtClean="0"/>
              <a:t>24-04-2018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28CA3F46-3A22-47D9-B143-90FD9717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85372716-F67B-466D-978C-CA387D7DE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EBDA7-3095-48FC-A4BD-875073DDAB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461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8FAA29E-F5BD-43BE-ACA6-017E8BC6E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EF9A4BD0-BD87-4D21-882E-96392B765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623ECB6-4E62-42FB-9EB7-812FF218F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4B594172-AED0-4BA2-9358-3B7850CB4A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9B7C2A38-CFED-4E01-B556-4299F7F3EC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389254D1-AA63-43EB-BC3B-F017DF8DC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1B5E-CB72-466A-A253-9567E1E667C1}" type="datetimeFigureOut">
              <a:rPr lang="es-CL" smtClean="0"/>
              <a:t>24-04-2018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1FBF1EF8-CE4A-43EA-8EE8-01EB4D826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0CB89485-33EF-48F1-8995-DBBE86A7C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EBDA7-3095-48FC-A4BD-875073DDAB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017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33427B-0C7F-4640-9BFC-1812B6881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BACE113B-1822-41F4-BC95-471B2E647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1B5E-CB72-466A-A253-9567E1E667C1}" type="datetimeFigureOut">
              <a:rPr lang="es-CL" smtClean="0"/>
              <a:t>24-04-2018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250F3E5D-C582-41BA-8245-EFF9EF14A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B87F01DA-CD67-40E6-95F6-2DF6DA01A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EBDA7-3095-48FC-A4BD-875073DDAB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8687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499AE8A3-3E15-4DAD-B31F-C04CF391B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1B5E-CB72-466A-A253-9567E1E667C1}" type="datetimeFigureOut">
              <a:rPr lang="es-CL" smtClean="0"/>
              <a:t>24-04-2018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8319A510-BA3C-4DE8-B5AD-138D0A2DF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91A04CB4-DE4B-49C8-B304-92563B0DB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EBDA7-3095-48FC-A4BD-875073DDAB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0655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583C288-E24B-4602-B075-43AC6D6EF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1A89FC6D-8F0B-4E33-903D-D4B8E9511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EA2EEEFE-C60F-43A1-959A-493F50DC24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63939881-E8A0-418A-A6C9-676B8BBA1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1B5E-CB72-466A-A253-9567E1E667C1}" type="datetimeFigureOut">
              <a:rPr lang="es-CL" smtClean="0"/>
              <a:t>24-04-2018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DDEDB123-2CC7-4D2E-9E88-8326A4FC6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CE74DF29-191C-483C-A86A-5473314FF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EBDA7-3095-48FC-A4BD-875073DDAB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9584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239B6D0-6928-44ED-8000-EBB106F9B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FDBE77B6-9BBF-441B-BD09-B90BAAFA57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88A61EC0-DE79-4FD7-8264-5ABD1EA18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C3BFADE8-A3B4-4FFD-8052-BF2A79C3E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1B5E-CB72-466A-A253-9567E1E667C1}" type="datetimeFigureOut">
              <a:rPr lang="es-CL" smtClean="0"/>
              <a:t>24-04-2018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E90A816-9056-45F0-A133-0A8417D35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37C2B349-6A1A-48B8-B9F0-32E481E8E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EBDA7-3095-48FC-A4BD-875073DDAB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437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35AB0B74-EAAD-4DBA-BBEE-BCD07E2AA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72B98C24-698B-4F73-96AC-492B6C20D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8927F67D-2D2D-4418-A1AF-4A85D6A846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F1B5E-CB72-466A-A253-9567E1E667C1}" type="datetimeFigureOut">
              <a:rPr lang="es-CL" smtClean="0"/>
              <a:t>24-04-2018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4FCAB24-6EF9-48BE-9FD4-027D72364A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C9D5E5A-56C3-4C44-8F37-2FF694ADF1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EBDA7-3095-48FC-A4BD-875073DDAB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895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F108D7A-68BF-4F0B-976B-4DDB892A1E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Algunas dificultades en la Reforma Tributaria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DD6D0F0E-8E70-4009-88CB-C376E89E94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s-CL" sz="2600" dirty="0"/>
              <a:t>Presentación:  Mario Cayupán Epul</a:t>
            </a:r>
          </a:p>
          <a:p>
            <a:r>
              <a:rPr lang="es-CL" sz="2600" dirty="0"/>
              <a:t>Socio Tributario </a:t>
            </a:r>
            <a:r>
              <a:rPr lang="es-CL" sz="2600" dirty="0" err="1"/>
              <a:t>Auren</a:t>
            </a:r>
            <a:r>
              <a:rPr lang="es-CL" sz="2600" dirty="0"/>
              <a:t> Consultores </a:t>
            </a:r>
            <a:r>
              <a:rPr lang="es-CL" sz="2600" dirty="0" err="1"/>
              <a:t>Ltda</a:t>
            </a:r>
            <a:endParaRPr lang="es-CL" sz="2600" dirty="0"/>
          </a:p>
          <a:p>
            <a:r>
              <a:rPr lang="es-CL" sz="2600" dirty="0"/>
              <a:t>Contador Público y Auditor UFRO </a:t>
            </a:r>
          </a:p>
          <a:p>
            <a:r>
              <a:rPr lang="es-CL" sz="2600" dirty="0"/>
              <a:t>Magister en Planificación y Gestión Tributaria, USACH</a:t>
            </a:r>
          </a:p>
          <a:p>
            <a:endParaRPr lang="es-CL" dirty="0"/>
          </a:p>
          <a:p>
            <a:r>
              <a:rPr lang="es-CL" sz="2600" dirty="0"/>
              <a:t>Colegio de Contadores de Chile </a:t>
            </a:r>
          </a:p>
          <a:p>
            <a:r>
              <a:rPr lang="es-CL" sz="2600" dirty="0"/>
              <a:t>Santiago, 20 de Abril de 2018</a:t>
            </a:r>
          </a:p>
        </p:txBody>
      </p:sp>
      <p:pic>
        <p:nvPicPr>
          <p:cNvPr id="5" name="Imagen 4" descr="Imagen que contiene imágenes prediseñadas&#10;&#10;Descripción generada con confianza muy alta">
            <a:extLst>
              <a:ext uri="{FF2B5EF4-FFF2-40B4-BE49-F238E27FC236}">
                <a16:creationId xmlns="" xmlns:a16="http://schemas.microsoft.com/office/drawing/2014/main" id="{457B4C00-8BB4-4481-B646-DB3A446FB0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05" y="118771"/>
            <a:ext cx="3099422" cy="151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052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7EC6444-C41A-4C15-85DE-E9CCB8660D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Muchas Gracias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C6ED408E-789C-43FC-8CEB-4E8ACF848E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  <a:p>
            <a:r>
              <a:rPr lang="es-CL" dirty="0" err="1">
                <a:solidFill>
                  <a:schemeClr val="accent2">
                    <a:lumMod val="75000"/>
                  </a:schemeClr>
                </a:solidFill>
              </a:rPr>
              <a:t>Auren</a:t>
            </a: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 es una firma de auditoria y consultoría tributaria</a:t>
            </a:r>
            <a:r>
              <a:rPr lang="es-CL" dirty="0"/>
              <a:t>.</a:t>
            </a:r>
          </a:p>
        </p:txBody>
      </p:sp>
      <p:pic>
        <p:nvPicPr>
          <p:cNvPr id="5" name="Imagen 4" descr="Imagen que contiene imágenes prediseñadas&#10;&#10;Descripción generada con confianza muy alta">
            <a:extLst>
              <a:ext uri="{FF2B5EF4-FFF2-40B4-BE49-F238E27FC236}">
                <a16:creationId xmlns="" xmlns:a16="http://schemas.microsoft.com/office/drawing/2014/main" id="{B9DE1F26-08B2-41C7-B412-4361DC11A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394" y="5762263"/>
            <a:ext cx="1697830" cy="8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21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218BF6E-FD15-4AC2-936B-EEF60A036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L" sz="4000" dirty="0">
                <a:solidFill>
                  <a:schemeClr val="accent2">
                    <a:lumMod val="75000"/>
                  </a:schemeClr>
                </a:solidFill>
              </a:rPr>
              <a:t>Tratamiento tributario de las pérdidas tributarias asociadas al </a:t>
            </a:r>
            <a:r>
              <a:rPr lang="es-CL" sz="4000" dirty="0" err="1">
                <a:solidFill>
                  <a:schemeClr val="accent2">
                    <a:lumMod val="75000"/>
                  </a:schemeClr>
                </a:solidFill>
              </a:rPr>
              <a:t>Funt</a:t>
            </a:r>
            <a:r>
              <a:rPr lang="es-CL" sz="4000" dirty="0">
                <a:solidFill>
                  <a:schemeClr val="accent2">
                    <a:lumMod val="75000"/>
                  </a:schemeClr>
                </a:solidFill>
              </a:rPr>
              <a:t>- Hoy Rex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987F3D5E-5E5E-433A-9CD3-4E2B38C82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00330"/>
          </a:xfrm>
        </p:spPr>
        <p:txBody>
          <a:bodyPr/>
          <a:lstStyle/>
          <a:p>
            <a:r>
              <a:rPr lang="es-CL" dirty="0"/>
              <a:t>SII en Noviembre de 2010,  aclaró un criterio respecto del tratamiento tributario de los gastos, costos y otros desembolsos imputables a:</a:t>
            </a:r>
          </a:p>
          <a:p>
            <a:pPr lvl="1"/>
            <a:r>
              <a:rPr lang="es-CL" dirty="0"/>
              <a:t>Rentas Exentas;</a:t>
            </a:r>
          </a:p>
          <a:p>
            <a:pPr lvl="1"/>
            <a:r>
              <a:rPr lang="es-CL" dirty="0"/>
              <a:t>Rentas Afectas al IU-DPC Ex-art 17 N°8; </a:t>
            </a:r>
            <a:r>
              <a:rPr lang="es-CL" dirty="0" err="1"/>
              <a:t>inc</a:t>
            </a:r>
            <a:r>
              <a:rPr lang="es-CL" dirty="0"/>
              <a:t> 2 y 3</a:t>
            </a:r>
          </a:p>
          <a:p>
            <a:pPr lvl="1"/>
            <a:r>
              <a:rPr lang="es-CL" dirty="0"/>
              <a:t>Ingresos no renta.</a:t>
            </a:r>
          </a:p>
          <a:p>
            <a:r>
              <a:rPr lang="es-CL" dirty="0"/>
              <a:t>Fuente:   Circular 68 de 2010</a:t>
            </a:r>
          </a:p>
          <a:p>
            <a:endParaRPr lang="es-CL" dirty="0"/>
          </a:p>
        </p:txBody>
      </p:sp>
      <p:pic>
        <p:nvPicPr>
          <p:cNvPr id="6" name="Imagen 5" descr="Imagen que contiene imágenes prediseñadas&#10;&#10;Descripción generada con confianza muy alta">
            <a:extLst>
              <a:ext uri="{FF2B5EF4-FFF2-40B4-BE49-F238E27FC236}">
                <a16:creationId xmlns="" xmlns:a16="http://schemas.microsoft.com/office/drawing/2014/main" id="{D22B0BDF-AD63-4EAB-97ED-E858387F7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541" y="5536117"/>
            <a:ext cx="1697830" cy="8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604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BC26E63-26AF-404E-8D32-10256F5D6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Tratamiento tributario de las pérdidas tributarias asociadas al </a:t>
            </a:r>
            <a:r>
              <a:rPr lang="es-CL" dirty="0" err="1">
                <a:solidFill>
                  <a:schemeClr val="accent2">
                    <a:lumMod val="75000"/>
                  </a:schemeClr>
                </a:solidFill>
              </a:rPr>
              <a:t>Funt</a:t>
            </a: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- Hoy Rex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E351473-40A8-4A93-93A5-11819AD37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Los ingresos que deben anotarse en el </a:t>
            </a:r>
            <a:r>
              <a:rPr lang="es-CL" dirty="0" err="1"/>
              <a:t>Funt</a:t>
            </a:r>
            <a:r>
              <a:rPr lang="es-CL" dirty="0"/>
              <a:t>-Rex son:</a:t>
            </a:r>
          </a:p>
          <a:p>
            <a:pPr lvl="1"/>
            <a:r>
              <a:rPr lang="es-CL" dirty="0"/>
              <a:t>Ingresos del Artículo 17 LIR</a:t>
            </a:r>
          </a:p>
          <a:p>
            <a:pPr lvl="1"/>
            <a:r>
              <a:rPr lang="es-CL" dirty="0"/>
              <a:t>Mayores valores obtenidos en acciones Art 107  LIR;</a:t>
            </a:r>
          </a:p>
          <a:p>
            <a:pPr lvl="1"/>
            <a:r>
              <a:rPr lang="es-CL" dirty="0"/>
              <a:t>Rentas explotación bienes raíces no agrícolas, DFL 2;</a:t>
            </a:r>
          </a:p>
          <a:p>
            <a:pPr lvl="1"/>
            <a:r>
              <a:rPr lang="es-CL" dirty="0"/>
              <a:t>Rentas de Fuente Argentina;</a:t>
            </a:r>
          </a:p>
          <a:p>
            <a:pPr lvl="1"/>
            <a:r>
              <a:rPr lang="es-CL" dirty="0"/>
              <a:t>Rentas Afectas al </a:t>
            </a:r>
            <a:r>
              <a:rPr lang="es-CL" dirty="0" err="1"/>
              <a:t>Impto</a:t>
            </a:r>
            <a:r>
              <a:rPr lang="es-CL" dirty="0"/>
              <a:t> Primera Categoría carácter de único, </a:t>
            </a:r>
            <a:r>
              <a:rPr lang="es-CL" dirty="0" err="1"/>
              <a:t>inc</a:t>
            </a:r>
            <a:r>
              <a:rPr lang="es-CL" dirty="0"/>
              <a:t> 3 art 17 N°8</a:t>
            </a:r>
          </a:p>
        </p:txBody>
      </p:sp>
      <p:pic>
        <p:nvPicPr>
          <p:cNvPr id="5" name="Imagen 4" descr="Imagen que contiene imágenes prediseñadas&#10;&#10;Descripción generada con confianza muy alta">
            <a:extLst>
              <a:ext uri="{FF2B5EF4-FFF2-40B4-BE49-F238E27FC236}">
                <a16:creationId xmlns="" xmlns:a16="http://schemas.microsoft.com/office/drawing/2014/main" id="{E4B11C0D-310A-48B3-A0D6-57D0CC0A6C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541" y="5536117"/>
            <a:ext cx="1697830" cy="8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198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4A01D04-1B92-4E6F-8DD1-292346289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Tratamiento tributario de las pérdidas tributarias asociadas al </a:t>
            </a:r>
            <a:r>
              <a:rPr lang="es-CL" dirty="0" err="1">
                <a:solidFill>
                  <a:schemeClr val="accent2">
                    <a:lumMod val="75000"/>
                  </a:schemeClr>
                </a:solidFill>
              </a:rPr>
              <a:t>Funt</a:t>
            </a: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- Hoy Rex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D3F4B55B-54A2-491B-927E-57CC833F9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Forma de aplicar Costos, gastos y desembolsos imputables </a:t>
            </a:r>
            <a:r>
              <a:rPr lang="es-CL" dirty="0" err="1"/>
              <a:t>Funt</a:t>
            </a:r>
            <a:r>
              <a:rPr lang="es-CL" dirty="0"/>
              <a:t>:</a:t>
            </a:r>
          </a:p>
          <a:p>
            <a:pPr lvl="1"/>
            <a:r>
              <a:rPr lang="es-CL" dirty="0"/>
              <a:t>Identificar los costos, gastos y desembolsos según la naturaleza del ingreso;</a:t>
            </a:r>
          </a:p>
          <a:p>
            <a:pPr lvl="1"/>
            <a:r>
              <a:rPr lang="es-CL" dirty="0"/>
              <a:t>Esto es,  Régimen General;  Ingreso no renta o </a:t>
            </a:r>
            <a:r>
              <a:rPr lang="es-CL" dirty="0" err="1"/>
              <a:t>Impto</a:t>
            </a:r>
            <a:r>
              <a:rPr lang="es-CL" dirty="0"/>
              <a:t> Único 1ª Categoría;</a:t>
            </a:r>
          </a:p>
          <a:p>
            <a:pPr lvl="1"/>
            <a:endParaRPr lang="es-CL" dirty="0"/>
          </a:p>
          <a:p>
            <a:pPr lvl="1"/>
            <a:r>
              <a:rPr lang="es-CL" dirty="0"/>
              <a:t>Criterio ha de aplicarse en la medida que sea posible relacionar directamente los costos, gastos y desembolsos con los ingresos del mismo ejercicio;</a:t>
            </a:r>
          </a:p>
          <a:p>
            <a:pPr lvl="1"/>
            <a:r>
              <a:rPr lang="es-CL" dirty="0"/>
              <a:t>O bien, con inversiones o activos de los cuales se tenga certeza que van a generar tales </a:t>
            </a: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ingresos en ejercicios futuros. </a:t>
            </a:r>
          </a:p>
          <a:p>
            <a:pPr lvl="1"/>
            <a:endParaRPr lang="es-CL" dirty="0"/>
          </a:p>
          <a:p>
            <a:pPr lvl="1"/>
            <a:r>
              <a:rPr lang="es-CL" dirty="0"/>
              <a:t>Cuando sea de utilización común generar una prorrata.</a:t>
            </a:r>
          </a:p>
        </p:txBody>
      </p:sp>
      <p:pic>
        <p:nvPicPr>
          <p:cNvPr id="5" name="Imagen 4" descr="Imagen que contiene imágenes prediseñadas&#10;&#10;Descripción generada con confianza muy alta">
            <a:extLst>
              <a:ext uri="{FF2B5EF4-FFF2-40B4-BE49-F238E27FC236}">
                <a16:creationId xmlns="" xmlns:a16="http://schemas.microsoft.com/office/drawing/2014/main" id="{69936948-0F47-4898-B996-83F6F996CA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541" y="5536117"/>
            <a:ext cx="1697830" cy="8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3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7194C8A-4813-45A1-ACEA-FEB9981DD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Tratamiento tributario de las pérdidas tributarias asociadas al </a:t>
            </a:r>
            <a:r>
              <a:rPr lang="es-CL" dirty="0" err="1">
                <a:solidFill>
                  <a:schemeClr val="accent2">
                    <a:lumMod val="75000"/>
                  </a:schemeClr>
                </a:solidFill>
              </a:rPr>
              <a:t>Funt</a:t>
            </a: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- Hoy Rex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EB99ACF-5290-4049-8125-87E826A1D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En donde surge el problema?.</a:t>
            </a:r>
          </a:p>
          <a:p>
            <a:pPr algn="just"/>
            <a:r>
              <a:rPr lang="es-CL" dirty="0"/>
              <a:t>En aquellas inversiones que fueron destinadas o identificadas con beneficios futuros asociados a INR; RAIPCU o REX, cuyos gastos o desembolsos efectuados, se deben imputar cuando se generen los ingresos,  deben controlarse a través del </a:t>
            </a:r>
            <a:r>
              <a:rPr lang="es-CL" u="sng" dirty="0"/>
              <a:t>FUNT Negativo</a:t>
            </a:r>
            <a:r>
              <a:rPr lang="es-CL" dirty="0"/>
              <a:t>.  Hoy con la reforma al REX Negativo.</a:t>
            </a:r>
          </a:p>
          <a:p>
            <a:endParaRPr lang="es-CL" dirty="0"/>
          </a:p>
          <a:p>
            <a:pPr algn="just"/>
            <a:r>
              <a:rPr lang="es-CL" dirty="0"/>
              <a:t>La reforma tributaria, eliminó en RAIPCU afectando los beneficios al régimen general con IDPC:</a:t>
            </a:r>
          </a:p>
          <a:p>
            <a:pPr marL="0" indent="0" algn="just">
              <a:buNone/>
            </a:pPr>
            <a:r>
              <a:rPr lang="es-CL" dirty="0"/>
              <a:t>	</a:t>
            </a: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¿qué hacemos con las </a:t>
            </a:r>
            <a:r>
              <a:rPr lang="es-CL" u="sng" dirty="0">
                <a:solidFill>
                  <a:schemeClr val="accent2">
                    <a:lumMod val="75000"/>
                  </a:schemeClr>
                </a:solidFill>
              </a:rPr>
              <a:t>erogaciones o  gastos </a:t>
            </a: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identificados con estas 	inversiones cuando eran no habituales o inversiones de 	complementación industrial y ahora se enajenen?.</a:t>
            </a:r>
          </a:p>
        </p:txBody>
      </p:sp>
      <p:pic>
        <p:nvPicPr>
          <p:cNvPr id="4" name="Imagen 3" descr="Imagen que contiene imágenes prediseñadas&#10;&#10;Descripción generada con confianza muy alta">
            <a:extLst>
              <a:ext uri="{FF2B5EF4-FFF2-40B4-BE49-F238E27FC236}">
                <a16:creationId xmlns="" xmlns:a16="http://schemas.microsoft.com/office/drawing/2014/main" id="{20813625-2402-466E-AD86-5A7C2E6D00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541" y="5536117"/>
            <a:ext cx="1697830" cy="8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826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CF11798-93CC-47EF-8B26-CB8B9EF0B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Tratamiento tributario de las pérdidas tributarias asociadas al </a:t>
            </a:r>
            <a:r>
              <a:rPr lang="es-CL" dirty="0" err="1">
                <a:solidFill>
                  <a:schemeClr val="accent2">
                    <a:lumMod val="75000"/>
                  </a:schemeClr>
                </a:solidFill>
              </a:rPr>
              <a:t>Funt</a:t>
            </a: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- Hoy Rex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17BAC6CD-9D8B-4A02-A22B-9184CEFB2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Inversiones o Rentas de Fuente Argentina:</a:t>
            </a:r>
          </a:p>
          <a:p>
            <a:pPr lvl="1"/>
            <a:r>
              <a:rPr lang="es-CL" dirty="0"/>
              <a:t>Mismo problema surge en aquellas inversiones de fuente argentina cuyos gastos o desembolsos o registros por diferencia de cambio, obtuvieron pérdidas en aquel periodo de vigencia de DS 32 de 1986.</a:t>
            </a:r>
          </a:p>
          <a:p>
            <a:pPr lvl="1"/>
            <a:r>
              <a:rPr lang="es-CL" dirty="0"/>
              <a:t>Aquí surge que los gastos y desembolsos o pérdidas identificables a esta inversión fueron registrados en el FUNT y cuando obtenían retornos de utilidades estas se imputaron a estos gastos, tratando de empatar.</a:t>
            </a:r>
          </a:p>
          <a:p>
            <a:pPr lvl="1"/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Donde esta el problema?.</a:t>
            </a:r>
          </a:p>
          <a:p>
            <a:pPr lvl="1"/>
            <a:r>
              <a:rPr lang="es-CL" dirty="0"/>
              <a:t>En aquellos gastos incluidos en el FUNT o Hoy REX, que perciban beneficios a partir del 2013 con la denuncia del tratado de Argentina;</a:t>
            </a:r>
          </a:p>
          <a:p>
            <a:pPr lvl="1"/>
            <a:r>
              <a:rPr lang="es-CL" dirty="0"/>
              <a:t>O a partir de la vigencia 1 enero de 2017  del CDI,  ambos son rentas del régimen general?  </a:t>
            </a:r>
          </a:p>
        </p:txBody>
      </p:sp>
      <p:pic>
        <p:nvPicPr>
          <p:cNvPr id="4" name="Imagen 3" descr="Imagen que contiene imágenes prediseñadas&#10;&#10;Descripción generada con confianza muy alta">
            <a:extLst>
              <a:ext uri="{FF2B5EF4-FFF2-40B4-BE49-F238E27FC236}">
                <a16:creationId xmlns="" xmlns:a16="http://schemas.microsoft.com/office/drawing/2014/main" id="{A21A728B-CDE0-41BB-96BB-9DC07C124F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541" y="5536117"/>
            <a:ext cx="1697830" cy="8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103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9A6A840-CABF-4CFB-BBA4-C341ECAEA5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Situación asociado al ISFUT y STUT con retiros al 31.12.2017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2AA89FCE-86E3-48BD-BE97-F0EDEE7CAE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Para empresas en Régimen A  Renta Atribuida</a:t>
            </a:r>
          </a:p>
        </p:txBody>
      </p:sp>
      <p:pic>
        <p:nvPicPr>
          <p:cNvPr id="4" name="Imagen 3" descr="Imagen que contiene imágenes prediseñadas&#10;&#10;Descripción generada con confianza muy alta">
            <a:extLst>
              <a:ext uri="{FF2B5EF4-FFF2-40B4-BE49-F238E27FC236}">
                <a16:creationId xmlns="" xmlns:a16="http://schemas.microsoft.com/office/drawing/2014/main" id="{36063160-DC41-4463-A225-7D518487F8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541" y="5536117"/>
            <a:ext cx="1697830" cy="8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65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5C8DE5C-734C-4A25-9A66-1D12C55FC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Situación asociado al ISFUT y STUT con retiros al 31.12.2017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D083E1CD-677C-45A6-A923-CC3AC5EBF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/>
              <a:t>Antecedente:   Empresa acogido al sistema RENTA ATRIBUIDA con pérdida en el ejercicio comercial 2017 y con saldo ISFUT y STUT con SAC correspondiente y RETIROS por imputar:</a:t>
            </a:r>
          </a:p>
          <a:p>
            <a:endParaRPr lang="es-CL" dirty="0"/>
          </a:p>
          <a:p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Dudas:  Los retiros del ejercicio están obligados a imputar ISFUT y después al STUT?.</a:t>
            </a:r>
          </a:p>
          <a:p>
            <a:r>
              <a:rPr lang="es-CL" dirty="0"/>
              <a:t>Análisis:   Circular 49  </a:t>
            </a:r>
            <a:r>
              <a:rPr lang="es-CL" dirty="0" err="1"/>
              <a:t>Pág</a:t>
            </a:r>
            <a:r>
              <a:rPr lang="es-CL" dirty="0"/>
              <a:t> 33, Orden Imputación: RAP-DDAN-REX:</a:t>
            </a:r>
          </a:p>
          <a:p>
            <a:pPr lvl="3"/>
            <a:r>
              <a:rPr lang="es-CL" dirty="0"/>
              <a:t> </a:t>
            </a:r>
            <a:r>
              <a:rPr lang="es-CL" sz="2800" dirty="0"/>
              <a:t>Circular  17   </a:t>
            </a:r>
            <a:r>
              <a:rPr lang="es-CL" sz="2800" dirty="0" err="1"/>
              <a:t>Pág</a:t>
            </a:r>
            <a:r>
              <a:rPr lang="es-CL" sz="2800" dirty="0"/>
              <a:t> 10,  “Con preferencia a cualquier otra suma y sin considerar las reglas de imputación”.</a:t>
            </a:r>
          </a:p>
          <a:p>
            <a:pPr lvl="3"/>
            <a:r>
              <a:rPr lang="es-CL" dirty="0"/>
              <a:t>Concepto de prelación:  Orden de prioridad o preferencia. Prioridad  o predilección que se tiene frente a otro asunto….</a:t>
            </a:r>
          </a:p>
        </p:txBody>
      </p:sp>
      <p:pic>
        <p:nvPicPr>
          <p:cNvPr id="4" name="Imagen 3" descr="Imagen que contiene imágenes prediseñadas&#10;&#10;Descripción generada con confianza muy alta">
            <a:extLst>
              <a:ext uri="{FF2B5EF4-FFF2-40B4-BE49-F238E27FC236}">
                <a16:creationId xmlns="" xmlns:a16="http://schemas.microsoft.com/office/drawing/2014/main" id="{FA750637-2672-4B23-A065-04F2300968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394" y="5762263"/>
            <a:ext cx="1697830" cy="8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615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BF64845-5CE6-4CA1-9A8D-4C4E2F173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solidFill>
                  <a:schemeClr val="accent2">
                    <a:lumMod val="75000"/>
                  </a:schemeClr>
                </a:solidFill>
              </a:rPr>
              <a:t>¿ Qué hacemos con la diferencia inicial del RAI?.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2BCFB61A-EE7D-4CA5-B28F-960B9AC0F3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700516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641</Words>
  <Application>Microsoft Office PowerPoint</Application>
  <PresentationFormat>Personalizado</PresentationFormat>
  <Paragraphs>56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Algunas dificultades en la Reforma Tributaria</vt:lpstr>
      <vt:lpstr>Tratamiento tributario de las pérdidas tributarias asociadas al Funt- Hoy Rex</vt:lpstr>
      <vt:lpstr>Tratamiento tributario de las pérdidas tributarias asociadas al Funt- Hoy Rex</vt:lpstr>
      <vt:lpstr>Tratamiento tributario de las pérdidas tributarias asociadas al Funt- Hoy Rex</vt:lpstr>
      <vt:lpstr>Tratamiento tributario de las pérdidas tributarias asociadas al Funt- Hoy Rex</vt:lpstr>
      <vt:lpstr>Tratamiento tributario de las pérdidas tributarias asociadas al Funt- Hoy Rex</vt:lpstr>
      <vt:lpstr>Situación asociado al ISFUT y STUT con retiros al 31.12.2017</vt:lpstr>
      <vt:lpstr>Situación asociado al ISFUT y STUT con retiros al 31.12.2017</vt:lpstr>
      <vt:lpstr>¿ Qué hacemos con la diferencia inicial del RAI?.</vt:lpstr>
      <vt:lpstr>Muchas 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Cayupan</dc:creator>
  <cp:lastModifiedBy>Nicolas</cp:lastModifiedBy>
  <cp:revision>19</cp:revision>
  <dcterms:created xsi:type="dcterms:W3CDTF">2018-04-20T00:44:21Z</dcterms:created>
  <dcterms:modified xsi:type="dcterms:W3CDTF">2018-04-24T20:12:28Z</dcterms:modified>
</cp:coreProperties>
</file>