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4" r:id="rId8"/>
    <p:sldId id="263" r:id="rId9"/>
    <p:sldId id="260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3" autoAdjust="0"/>
  </p:normalViewPr>
  <p:slideViewPr>
    <p:cSldViewPr>
      <p:cViewPr>
        <p:scale>
          <a:sx n="75" d="100"/>
          <a:sy n="75" d="100"/>
        </p:scale>
        <p:origin x="-122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015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17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261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387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98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008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359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82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166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662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90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BEEE-1AE8-4D61-923B-980B5079B240}" type="datetimeFigureOut">
              <a:rPr lang="es-CL" smtClean="0"/>
              <a:t>24-04-2018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35C4-BDE8-49A1-B174-56B64D834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650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4632" cy="2331691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accent6">
                    <a:lumMod val="50000"/>
                  </a:schemeClr>
                </a:solidFill>
              </a:rPr>
              <a:t>MODIFICACIONES </a:t>
            </a:r>
            <a:br>
              <a:rPr lang="es-C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50000"/>
                  </a:schemeClr>
                </a:solidFill>
              </a:rPr>
              <a:t>DE ALGUNOS ELEMENTOS DE CIERTAS DECLARACIONES JURADA</a:t>
            </a:r>
            <a:br>
              <a:rPr lang="es-C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50000"/>
                  </a:schemeClr>
                </a:solidFill>
              </a:rPr>
              <a:t>(INDEFINICIONES DEL S.I.I.)</a:t>
            </a:r>
            <a:endParaRPr lang="es-C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sz="2800" dirty="0" smtClean="0">
                <a:solidFill>
                  <a:srgbClr val="002060"/>
                </a:solidFill>
              </a:rPr>
              <a:t>PROFESOR</a:t>
            </a:r>
            <a:r>
              <a:rPr lang="es-CL" dirty="0" smtClean="0">
                <a:solidFill>
                  <a:srgbClr val="002060"/>
                </a:solidFill>
              </a:rPr>
              <a:t>: SR. JOSE FAJARDO CASTRO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SANTIAGO, 20-04-2018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2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 smtClean="0"/>
              <a:t>EFECTOS DEL CREDITO POR DIVIDENDOS PERCIBIDOS, POR UNA EMPRESA 14-B, CON SAC 2016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92500" lnSpcReduction="10000"/>
          </a:bodyPr>
          <a:lstStyle/>
          <a:p>
            <a:r>
              <a:rPr lang="es-CL" b="1" dirty="0" smtClean="0"/>
              <a:t>EN EL CASO EN QUE UNA EMPRESA 14-B, PERCIBA UTILIDADES AFECTAS DE OTRAS EMPRESAS 14-A O 14-B, CON CREDITO SAC 2016, </a:t>
            </a:r>
            <a:r>
              <a:rPr lang="es-CL" dirty="0" smtClean="0"/>
              <a:t>LA ÚLTIMA INSTRUCCIÓN DEL S.I.I. INDICA QUE SE DEBE INGRESAR AL </a:t>
            </a:r>
            <a:r>
              <a:rPr lang="es-CL" b="1" dirty="0" smtClean="0"/>
              <a:t>SAC 2016 Y AL STUT 2016</a:t>
            </a:r>
            <a:r>
              <a:rPr lang="es-CL" dirty="0" smtClean="0"/>
              <a:t>.</a:t>
            </a:r>
          </a:p>
          <a:p>
            <a:r>
              <a:rPr lang="es-CL" dirty="0" smtClean="0"/>
              <a:t>EN LAS INSTRUCCIONES ANTERIORES, DICHOS CREDITOS, SE DEBÍAN INGRESAR AL </a:t>
            </a:r>
            <a:r>
              <a:rPr lang="es-CL" b="1" dirty="0" smtClean="0"/>
              <a:t>SAC 2017, SIN RESTITUCIÓN.</a:t>
            </a:r>
          </a:p>
          <a:p>
            <a:r>
              <a:rPr lang="es-CL" dirty="0" smtClean="0"/>
              <a:t>ESTO PUEDE GENERAR DISTORSIONES, EN LA ASIGNACIÓN DE LOS CRÉDITOS, A LAS DISTRIBUCIONES DE UTILIDADES, DESDE LAS 14-B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0151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/>
          <a:lstStyle/>
          <a:p>
            <a:r>
              <a:rPr lang="es-CL" dirty="0" smtClean="0">
                <a:solidFill>
                  <a:schemeClr val="accent6">
                    <a:lumMod val="50000"/>
                  </a:schemeClr>
                </a:solidFill>
              </a:rPr>
              <a:t>EL «FUT NETO»  y NO EL «BRUTO»</a:t>
            </a:r>
            <a:endParaRPr lang="es-C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1) EL S.I.I. SIN EMITIR CIRCULAR NI RESOLUCIÓN ESPECÍFICA, </a:t>
            </a:r>
            <a:r>
              <a:rPr lang="es-CL" b="1" dirty="0" smtClean="0">
                <a:solidFill>
                  <a:srgbClr val="002060"/>
                </a:solidFill>
              </a:rPr>
              <a:t>MODIFICÓ </a:t>
            </a:r>
            <a:r>
              <a:rPr lang="es-CL" dirty="0" smtClean="0">
                <a:solidFill>
                  <a:srgbClr val="002060"/>
                </a:solidFill>
              </a:rPr>
              <a:t>EL CONCEPTO Y MONTO A CONSIDERAR PARA DETERMINAR EL «</a:t>
            </a:r>
            <a:r>
              <a:rPr lang="es-CL" b="1" dirty="0" smtClean="0">
                <a:solidFill>
                  <a:srgbClr val="002060"/>
                </a:solidFill>
              </a:rPr>
              <a:t>SALDO INICIAL DEL S.T.U.T.»</a:t>
            </a:r>
            <a:r>
              <a:rPr lang="es-CL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002060"/>
                </a:solidFill>
              </a:rPr>
              <a:t>1) SEGÚN INSTRUCCIONES QUE EMANAN DE LOS EJEMPLOS CONTENIDOS EN EL SUPLEMENTO TRIBUTARIO DEL FORM. 22; Págs. 95 y 140, aprox. (Suplemento en PDF DE 900 PAGINAS en Web SII).</a:t>
            </a:r>
          </a:p>
          <a:p>
            <a:r>
              <a:rPr lang="es-CL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CL" b="1" dirty="0" smtClean="0">
                <a:solidFill>
                  <a:schemeClr val="accent3">
                    <a:lumMod val="50000"/>
                  </a:schemeClr>
                </a:solidFill>
              </a:rPr>
              <a:t>ESTA MODIFICACION CONSISTE EN QUE PARA DETERMINAR EL STUT INICIAL, AL 01-01-2017, SE DEBE COMPUTAR EL «FUT NETO» Y NO EL «FUT BRUTO».</a:t>
            </a:r>
          </a:p>
        </p:txBody>
      </p:sp>
    </p:spTree>
    <p:extLst>
      <p:ext uri="{BB962C8B-B14F-4D97-AF65-F5344CB8AC3E}">
        <p14:creationId xmlns:p14="http://schemas.microsoft.com/office/powerpoint/2010/main" val="96265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EFECTOS DEL FUT EN EL STUT</a:t>
            </a: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CL" sz="2800" dirty="0">
                <a:solidFill>
                  <a:prstClr val="black"/>
                </a:solidFill>
              </a:rPr>
              <a:t>2</a:t>
            </a:r>
            <a:r>
              <a:rPr lang="es-CL" sz="2800" dirty="0" smtClean="0">
                <a:solidFill>
                  <a:prstClr val="black"/>
                </a:solidFill>
              </a:rPr>
              <a:t>) LA </a:t>
            </a:r>
            <a:r>
              <a:rPr lang="es-CL" sz="2800" dirty="0">
                <a:solidFill>
                  <a:prstClr val="black"/>
                </a:solidFill>
              </a:rPr>
              <a:t>LEY NO SEÑALA NADA AL RESPECTO.</a:t>
            </a:r>
          </a:p>
          <a:p>
            <a:pPr marL="0" lvl="0" indent="0">
              <a:buNone/>
            </a:pPr>
            <a:r>
              <a:rPr lang="es-CL" sz="28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s-CL" sz="2800" b="1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CL" sz="2800" b="1" dirty="0">
                <a:solidFill>
                  <a:schemeClr val="accent1">
                    <a:lumMod val="50000"/>
                  </a:schemeClr>
                </a:solidFill>
              </a:rPr>
              <a:t>SII, EN LA CIRCULAR N° 49 DE 2016</a:t>
            </a:r>
            <a:r>
              <a:rPr lang="es-CL" sz="2800" dirty="0">
                <a:solidFill>
                  <a:schemeClr val="accent1">
                    <a:lumMod val="50000"/>
                  </a:schemeClr>
                </a:solidFill>
              </a:rPr>
              <a:t>; EN LA RESOLUCION N° 130 DE 2016 Y EN EL SUPLEMENTO TRIBUTARIO DE DDJJ, </a:t>
            </a:r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HABIA INSTRUIDO QUE SE DEBÍA CONSIDERAR EL FUT BRUTO.</a:t>
            </a:r>
          </a:p>
          <a:p>
            <a:pPr marL="0" lvl="0" indent="0">
              <a:buNone/>
            </a:pPr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4) </a:t>
            </a:r>
            <a:r>
              <a:rPr lang="es-CL" sz="2800" b="1" i="1" dirty="0" smtClean="0">
                <a:solidFill>
                  <a:schemeClr val="accent1">
                    <a:lumMod val="50000"/>
                  </a:schemeClr>
                </a:solidFill>
              </a:rPr>
              <a:t>EN ALGUNOS EJEMPLOS PUBLICADOS EN LA PAGINA DEL S.I.I.</a:t>
            </a:r>
            <a:r>
              <a:rPr lang="es-CL" sz="2800" dirty="0" smtClean="0">
                <a:solidFill>
                  <a:schemeClr val="accent1">
                    <a:lumMod val="50000"/>
                  </a:schemeClr>
                </a:solidFill>
              </a:rPr>
              <a:t> Y EN CIERTA FORMA EN EL OFICIO 471 Y 476 DE 2018; SE INSTRUYE QUE SE DEBE CONSIDERAR EL FUT BRUTO.</a:t>
            </a:r>
            <a:endParaRPr lang="es-CL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19854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EFECTOS DEL FUT EN EL STUT INICIAL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CL" sz="2800" b="1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es-CL" sz="2800" b="1" dirty="0" smtClean="0">
                <a:solidFill>
                  <a:srgbClr val="9BBB59">
                    <a:lumMod val="50000"/>
                  </a:srgbClr>
                </a:solidFill>
              </a:rPr>
              <a:t>      EFECTOS </a:t>
            </a:r>
            <a:r>
              <a:rPr lang="es-CL" sz="2800" b="1" dirty="0">
                <a:solidFill>
                  <a:srgbClr val="9BBB59">
                    <a:lumMod val="50000"/>
                  </a:srgbClr>
                </a:solidFill>
              </a:rPr>
              <a:t>DE ESTE NUEVO CRITERIO DEL S.I.I.:</a:t>
            </a:r>
          </a:p>
          <a:p>
            <a:pPr marL="0" lvl="0" indent="0">
              <a:buNone/>
            </a:pPr>
            <a:r>
              <a:rPr lang="es-CL" sz="2800" dirty="0">
                <a:solidFill>
                  <a:srgbClr val="9BBB59">
                    <a:lumMod val="50000"/>
                  </a:srgbClr>
                </a:solidFill>
              </a:rPr>
              <a:t>    </a:t>
            </a:r>
          </a:p>
          <a:p>
            <a:pPr marL="0" lvl="0" indent="0">
              <a:buNone/>
            </a:pPr>
            <a:r>
              <a:rPr lang="es-CL" sz="2800" dirty="0">
                <a:solidFill>
                  <a:srgbClr val="9BBB59">
                    <a:lumMod val="50000"/>
                  </a:srgbClr>
                </a:solidFill>
              </a:rPr>
              <a:t>    1</a:t>
            </a:r>
            <a:r>
              <a:rPr lang="es-CL" sz="2800" dirty="0" smtClean="0">
                <a:solidFill>
                  <a:srgbClr val="9BBB59">
                    <a:lumMod val="50000"/>
                  </a:srgbClr>
                </a:solidFill>
              </a:rPr>
              <a:t>) </a:t>
            </a:r>
            <a:r>
              <a:rPr lang="es-CL" sz="2800" dirty="0">
                <a:solidFill>
                  <a:srgbClr val="9BBB59">
                    <a:lumMod val="50000"/>
                  </a:srgbClr>
                </a:solidFill>
              </a:rPr>
              <a:t>NO DEBE INCIDIR  EN EL CALCULO DEL R.A.I., al</a:t>
            </a:r>
          </a:p>
          <a:p>
            <a:pPr marL="0" lvl="0" indent="0">
              <a:buNone/>
            </a:pPr>
            <a:r>
              <a:rPr lang="es-CL" sz="2800" dirty="0">
                <a:solidFill>
                  <a:srgbClr val="9BBB59">
                    <a:lumMod val="50000"/>
                  </a:srgbClr>
                </a:solidFill>
              </a:rPr>
              <a:t>          01-01-17 (dado que se suma y resta el mismo </a:t>
            </a:r>
          </a:p>
          <a:p>
            <a:pPr marL="0" lvl="0" indent="0">
              <a:buNone/>
            </a:pPr>
            <a:r>
              <a:rPr lang="es-CL" sz="2800" dirty="0">
                <a:solidFill>
                  <a:srgbClr val="9BBB59">
                    <a:lumMod val="50000"/>
                  </a:srgbClr>
                </a:solidFill>
              </a:rPr>
              <a:t>          monto) </a:t>
            </a:r>
            <a:endParaRPr lang="es-CL" sz="2800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>
              <a:buNone/>
            </a:pPr>
            <a:r>
              <a:rPr lang="es-CL" sz="2800" dirty="0" smtClean="0">
                <a:solidFill>
                  <a:srgbClr val="9BBB59">
                    <a:lumMod val="50000"/>
                  </a:srgbClr>
                </a:solidFill>
              </a:rPr>
              <a:t>    2) INCIDE </a:t>
            </a:r>
            <a:r>
              <a:rPr lang="es-CL" sz="2800" dirty="0">
                <a:solidFill>
                  <a:srgbClr val="9BBB59">
                    <a:lumMod val="50000"/>
                  </a:srgbClr>
                </a:solidFill>
              </a:rPr>
              <a:t>EN EL STUT PARA EMPRESAS 14-A  y  14-B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679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62074"/>
          </a:xfrm>
        </p:spPr>
        <p:txBody>
          <a:bodyPr>
            <a:normAutofit/>
          </a:bodyPr>
          <a:lstStyle/>
          <a:p>
            <a:r>
              <a:rPr lang="es-CL" sz="2800" dirty="0" smtClean="0"/>
              <a:t>EFECTOS DEL FUT EN EL STUT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8686800" cy="51454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b="1" dirty="0" smtClean="0"/>
              <a:t> 2.1) SI SE INICIA CON EL FUT NETO,  «NO SE DEBE IMPUTAR EL MONTO DE IMPUESTO PAGADO», EN ABRIL 2017:</a:t>
            </a:r>
          </a:p>
          <a:p>
            <a:pPr marL="0" lvl="0" indent="0">
              <a:buNone/>
            </a:pPr>
            <a:r>
              <a:rPr lang="es-CL" dirty="0" smtClean="0">
                <a:solidFill>
                  <a:srgbClr val="8064A2">
                    <a:lumMod val="50000"/>
                  </a:srgbClr>
                </a:solidFill>
              </a:rPr>
              <a:t>              </a:t>
            </a:r>
            <a:r>
              <a:rPr lang="es-CL" b="1" dirty="0" smtClean="0">
                <a:solidFill>
                  <a:srgbClr val="8064A2">
                    <a:lumMod val="50000"/>
                  </a:srgbClr>
                </a:solidFill>
              </a:rPr>
              <a:t>EL IMPUESTO PAGADO, NO </a:t>
            </a:r>
            <a:r>
              <a:rPr lang="es-CL" b="1" dirty="0">
                <a:solidFill>
                  <a:srgbClr val="8064A2">
                    <a:lumMod val="50000"/>
                  </a:srgbClr>
                </a:solidFill>
              </a:rPr>
              <a:t>SE ANOTA NI IMPUTA, DADO QUE EL </a:t>
            </a:r>
          </a:p>
          <a:p>
            <a:pPr marL="0" lvl="0" indent="0">
              <a:buNone/>
            </a:pPr>
            <a:r>
              <a:rPr lang="es-CL" b="1" dirty="0">
                <a:solidFill>
                  <a:srgbClr val="8064A2">
                    <a:lumMod val="50000"/>
                  </a:srgbClr>
                </a:solidFill>
              </a:rPr>
              <a:t>                MONTO DEL MONTO DEL IMPUESTO A.T. 2017, NO ESTÁ</a:t>
            </a:r>
          </a:p>
          <a:p>
            <a:pPr marL="0" lvl="0" indent="0">
              <a:buNone/>
            </a:pPr>
            <a:r>
              <a:rPr lang="es-CL" b="1" dirty="0">
                <a:solidFill>
                  <a:srgbClr val="8064A2">
                    <a:lumMod val="50000"/>
                  </a:srgbClr>
                </a:solidFill>
              </a:rPr>
              <a:t>                FORMANDO PARTE DEL STUT INICIAL.</a:t>
            </a:r>
          </a:p>
          <a:p>
            <a:endParaRPr lang="es-CL" b="1" dirty="0" smtClean="0"/>
          </a:p>
          <a:p>
            <a:pPr marL="0" lvl="0" indent="0">
              <a:buNone/>
            </a:pPr>
            <a:r>
              <a:rPr lang="es-CL" sz="3100" b="1" dirty="0" smtClean="0">
                <a:solidFill>
                  <a:prstClr val="black"/>
                </a:solidFill>
              </a:rPr>
              <a:t>2.2) </a:t>
            </a:r>
            <a:r>
              <a:rPr lang="es-CL" sz="3100" b="1" dirty="0">
                <a:solidFill>
                  <a:prstClr val="black"/>
                </a:solidFill>
              </a:rPr>
              <a:t>SI SE INICIA CON EL FUT </a:t>
            </a:r>
            <a:r>
              <a:rPr lang="es-CL" sz="3100" b="1" dirty="0" smtClean="0">
                <a:solidFill>
                  <a:prstClr val="black"/>
                </a:solidFill>
              </a:rPr>
              <a:t>BRUTO</a:t>
            </a:r>
            <a:r>
              <a:rPr lang="es-CL" sz="3100" b="1" dirty="0">
                <a:solidFill>
                  <a:prstClr val="black"/>
                </a:solidFill>
              </a:rPr>
              <a:t>,  </a:t>
            </a:r>
            <a:r>
              <a:rPr lang="es-CL" sz="3100" b="1" dirty="0" smtClean="0">
                <a:solidFill>
                  <a:prstClr val="black"/>
                </a:solidFill>
              </a:rPr>
              <a:t>«SE </a:t>
            </a:r>
            <a:r>
              <a:rPr lang="es-CL" sz="3100" b="1" dirty="0">
                <a:solidFill>
                  <a:prstClr val="black"/>
                </a:solidFill>
              </a:rPr>
              <a:t>DEBE IMPUTAR EL MONTO DE IMPUESTO PAGADO», EN ABRIL 2017:</a:t>
            </a:r>
          </a:p>
          <a:p>
            <a:pPr marL="0" lvl="0" indent="0">
              <a:buNone/>
            </a:pPr>
            <a:r>
              <a:rPr lang="es-CL" sz="3100" b="1" dirty="0">
                <a:solidFill>
                  <a:srgbClr val="8064A2">
                    <a:lumMod val="50000"/>
                  </a:srgbClr>
                </a:solidFill>
              </a:rPr>
              <a:t>              EL </a:t>
            </a:r>
            <a:r>
              <a:rPr lang="es-CL" sz="3100" b="1" dirty="0" smtClean="0">
                <a:solidFill>
                  <a:srgbClr val="8064A2">
                    <a:lumMod val="50000"/>
                  </a:srgbClr>
                </a:solidFill>
              </a:rPr>
              <a:t>IMPUESTO </a:t>
            </a:r>
            <a:r>
              <a:rPr lang="es-CL" sz="3100" b="1" dirty="0">
                <a:solidFill>
                  <a:srgbClr val="8064A2">
                    <a:lumMod val="50000"/>
                  </a:srgbClr>
                </a:solidFill>
              </a:rPr>
              <a:t>PAGADO, </a:t>
            </a:r>
            <a:r>
              <a:rPr lang="es-CL" sz="3100" b="1" dirty="0" smtClean="0">
                <a:solidFill>
                  <a:srgbClr val="8064A2">
                    <a:lumMod val="50000"/>
                  </a:srgbClr>
                </a:solidFill>
              </a:rPr>
              <a:t> SE DEBE  ANOTAR  O IMPUTAR, EN LA O LAS COLUMNAS RESPECTIVAS, DADO </a:t>
            </a:r>
            <a:r>
              <a:rPr lang="es-CL" sz="3100" b="1" dirty="0">
                <a:solidFill>
                  <a:srgbClr val="8064A2">
                    <a:lumMod val="50000"/>
                  </a:srgbClr>
                </a:solidFill>
              </a:rPr>
              <a:t>QUE </a:t>
            </a:r>
            <a:r>
              <a:rPr lang="es-CL" sz="3100" b="1" dirty="0" smtClean="0">
                <a:solidFill>
                  <a:srgbClr val="8064A2">
                    <a:lumMod val="50000"/>
                  </a:srgbClr>
                </a:solidFill>
              </a:rPr>
              <a:t>EL MONTO DEL </a:t>
            </a:r>
            <a:r>
              <a:rPr lang="es-CL" sz="3100" b="1" dirty="0">
                <a:solidFill>
                  <a:srgbClr val="8064A2">
                    <a:lumMod val="50000"/>
                  </a:srgbClr>
                </a:solidFill>
              </a:rPr>
              <a:t>IMPUESTO A.T. 2017, </a:t>
            </a:r>
            <a:r>
              <a:rPr lang="es-CL" sz="3100" b="1" dirty="0" smtClean="0">
                <a:solidFill>
                  <a:srgbClr val="8064A2">
                    <a:lumMod val="50000"/>
                  </a:srgbClr>
                </a:solidFill>
              </a:rPr>
              <a:t>ESTÁ FORMANDO </a:t>
            </a:r>
            <a:r>
              <a:rPr lang="es-CL" sz="3100" b="1" dirty="0">
                <a:solidFill>
                  <a:srgbClr val="8064A2">
                    <a:lumMod val="50000"/>
                  </a:srgbClr>
                </a:solidFill>
              </a:rPr>
              <a:t>PARTE DEL  </a:t>
            </a:r>
            <a:r>
              <a:rPr lang="es-CL" sz="3100" b="1" dirty="0" smtClean="0">
                <a:solidFill>
                  <a:srgbClr val="8064A2">
                    <a:lumMod val="50000"/>
                  </a:srgbClr>
                </a:solidFill>
              </a:rPr>
              <a:t>STUT </a:t>
            </a:r>
            <a:r>
              <a:rPr lang="es-CL" sz="3100" b="1" dirty="0">
                <a:solidFill>
                  <a:srgbClr val="8064A2">
                    <a:lumMod val="50000"/>
                  </a:srgbClr>
                </a:solidFill>
              </a:rPr>
              <a:t>INICIAL.</a:t>
            </a:r>
          </a:p>
          <a:p>
            <a:pPr marL="0" indent="0">
              <a:buNone/>
            </a:pPr>
            <a:endParaRPr lang="es-CL" b="1" dirty="0" smtClean="0"/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2.3</a:t>
            </a:r>
            <a:r>
              <a:rPr lang="es-CL" b="1" dirty="0" smtClean="0"/>
              <a:t>) </a:t>
            </a:r>
            <a:r>
              <a:rPr lang="es-CL" sz="3400" dirty="0" smtClean="0"/>
              <a:t>EN LAS  DJ 1938, en la Página 69 y para DJ 1939, en página</a:t>
            </a:r>
          </a:p>
          <a:p>
            <a:pPr marL="0" indent="0">
              <a:buNone/>
            </a:pPr>
            <a:r>
              <a:rPr lang="es-CL" sz="3400" dirty="0"/>
              <a:t> </a:t>
            </a:r>
            <a:r>
              <a:rPr lang="es-CL" sz="3400" dirty="0" smtClean="0"/>
              <a:t>               70, ambas del Suplemento </a:t>
            </a:r>
            <a:r>
              <a:rPr lang="es-CL" sz="3400" dirty="0"/>
              <a:t>d</a:t>
            </a:r>
            <a:r>
              <a:rPr lang="es-CL" sz="3400" dirty="0" smtClean="0"/>
              <a:t>e DDJJ; SE INSTRUYE QUE EL IMPUESTO PAGADO EN ABRIL 2017, SE IMPUTE UTILIZANDO EL CÓDIGO 300.</a:t>
            </a:r>
          </a:p>
          <a:p>
            <a:pPr marL="0" indent="0">
              <a:buNone/>
            </a:pPr>
            <a:endParaRPr lang="es-CL" sz="3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9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EFECTOS DEL FUT EN EL STUT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s-CL" sz="2000" b="1" dirty="0">
                <a:solidFill>
                  <a:srgbClr val="7030A0"/>
                </a:solidFill>
              </a:rPr>
              <a:t>OPINION DE JFC: </a:t>
            </a:r>
            <a:endParaRPr lang="es-CL" sz="2000" b="1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s-CL" sz="2000" b="1" dirty="0">
                <a:solidFill>
                  <a:srgbClr val="7030A0"/>
                </a:solidFill>
              </a:rPr>
              <a:t> </a:t>
            </a:r>
            <a:r>
              <a:rPr lang="es-CL" sz="2000" b="1" dirty="0" smtClean="0">
                <a:solidFill>
                  <a:srgbClr val="7030A0"/>
                </a:solidFill>
              </a:rPr>
              <a:t>        ESTE </a:t>
            </a:r>
            <a:r>
              <a:rPr lang="es-CL" sz="2000" b="1" dirty="0">
                <a:solidFill>
                  <a:srgbClr val="7030A0"/>
                </a:solidFill>
              </a:rPr>
              <a:t>CAMBIO </a:t>
            </a:r>
            <a:r>
              <a:rPr lang="es-CL" sz="2000" b="1" dirty="0" smtClean="0">
                <a:solidFill>
                  <a:srgbClr val="7030A0"/>
                </a:solidFill>
              </a:rPr>
              <a:t>DE CRITERIO DEL S.I.I. DE </a:t>
            </a:r>
            <a:r>
              <a:rPr lang="es-CL" sz="2000" b="1" dirty="0">
                <a:solidFill>
                  <a:srgbClr val="7030A0"/>
                </a:solidFill>
              </a:rPr>
              <a:t>FUT BRUTO A  FUT NETO; </a:t>
            </a:r>
            <a:r>
              <a:rPr lang="es-CL" sz="2000" dirty="0">
                <a:solidFill>
                  <a:srgbClr val="7030A0"/>
                </a:solidFill>
              </a:rPr>
              <a:t>TECNICAMENTE, ES MUCHO MEJOR, DADO QUE CON ESTO SE EVITAN </a:t>
            </a:r>
            <a:r>
              <a:rPr lang="es-CL" sz="2000" dirty="0" smtClean="0">
                <a:solidFill>
                  <a:srgbClr val="7030A0"/>
                </a:solidFill>
              </a:rPr>
              <a:t> LOS EFECTO DE LAS DIFERENCIAS </a:t>
            </a:r>
            <a:r>
              <a:rPr lang="es-CL" sz="2000" dirty="0">
                <a:solidFill>
                  <a:srgbClr val="7030A0"/>
                </a:solidFill>
              </a:rPr>
              <a:t>QUE SE </a:t>
            </a:r>
            <a:r>
              <a:rPr lang="es-CL" sz="2000" dirty="0" smtClean="0">
                <a:solidFill>
                  <a:srgbClr val="7030A0"/>
                </a:solidFill>
              </a:rPr>
              <a:t>GENERAN </a:t>
            </a:r>
            <a:r>
              <a:rPr lang="es-CL" sz="2000" dirty="0">
                <a:solidFill>
                  <a:srgbClr val="7030A0"/>
                </a:solidFill>
              </a:rPr>
              <a:t>CON LAS V.I.P.C. </a:t>
            </a:r>
            <a:r>
              <a:rPr lang="es-CL" sz="2000" dirty="0" smtClean="0">
                <a:solidFill>
                  <a:srgbClr val="7030A0"/>
                </a:solidFill>
              </a:rPr>
              <a:t>, EN ATENCIÓN A QUE EL SALDO INICIAL SE APLICA EL 1,9% Y AL IMPUESTO PAGADO, SE APLICA EL 0,9%.</a:t>
            </a:r>
          </a:p>
          <a:p>
            <a:pPr marL="0" lvl="0" indent="0">
              <a:buNone/>
            </a:pPr>
            <a:r>
              <a:rPr lang="es-CL" sz="2000" dirty="0">
                <a:solidFill>
                  <a:srgbClr val="7030A0"/>
                </a:solidFill>
              </a:rPr>
              <a:t> </a:t>
            </a:r>
            <a:r>
              <a:rPr lang="es-CL" sz="2000" dirty="0" smtClean="0">
                <a:solidFill>
                  <a:srgbClr val="7030A0"/>
                </a:solidFill>
              </a:rPr>
              <a:t>         SIN </a:t>
            </a:r>
            <a:r>
              <a:rPr lang="es-CL" sz="2000" dirty="0">
                <a:solidFill>
                  <a:srgbClr val="7030A0"/>
                </a:solidFill>
              </a:rPr>
              <a:t>EMBARGO</a:t>
            </a:r>
            <a:r>
              <a:rPr lang="es-CL" sz="2000" dirty="0" smtClean="0">
                <a:solidFill>
                  <a:srgbClr val="7030A0"/>
                </a:solidFill>
              </a:rPr>
              <a:t>, CON LA APLICACIÓN DEL FUT BRUTO PARA EL STUT INICIAL, AL FINAL DEL EJERCCICIO 2017, SE PUEDEN GENERAR DISTORSIONES:</a:t>
            </a:r>
          </a:p>
          <a:p>
            <a:pPr lvl="0">
              <a:buAutoNum type="arabicParenR"/>
            </a:pPr>
            <a:r>
              <a:rPr lang="es-CL" sz="2000" b="1" dirty="0" smtClean="0">
                <a:solidFill>
                  <a:srgbClr val="7030A0"/>
                </a:solidFill>
              </a:rPr>
              <a:t>DISTORSION  UNO:</a:t>
            </a:r>
          </a:p>
          <a:p>
            <a:pPr marL="0" lvl="0" indent="0">
              <a:buNone/>
            </a:pPr>
            <a:r>
              <a:rPr lang="es-CL" sz="2000" dirty="0">
                <a:solidFill>
                  <a:srgbClr val="7030A0"/>
                </a:solidFill>
              </a:rPr>
              <a:t> </a:t>
            </a:r>
            <a:r>
              <a:rPr lang="es-CL" sz="2000" dirty="0" smtClean="0">
                <a:solidFill>
                  <a:srgbClr val="7030A0"/>
                </a:solidFill>
              </a:rPr>
              <a:t>     EN EL CASO EN QUE SE DISTRIBUYA  EL 100% DEL SAC 2016 Y SE AGOTE LA COLUMNA «SAC 2016» Y EN CONSECUENCIA , SE HAYA AGOTADO EL STUT: CORRESPONDERÍA  IMPUTAR  CON LA TEF INICIAL, CON LO CUAL  EXISTIRÍA  UN CIERTO SALDO DE STUT FINAL Y NO EXISTIRÍA SAC FINAL. </a:t>
            </a:r>
          </a:p>
        </p:txBody>
      </p:sp>
    </p:spTree>
    <p:extLst>
      <p:ext uri="{BB962C8B-B14F-4D97-AF65-F5344CB8AC3E}">
        <p14:creationId xmlns:p14="http://schemas.microsoft.com/office/powerpoint/2010/main" val="50062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EFECTOS DEL FUT EN EL STUT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s-CL" sz="2400" dirty="0">
                <a:solidFill>
                  <a:srgbClr val="7030A0"/>
                </a:solidFill>
              </a:rPr>
              <a:t> </a:t>
            </a:r>
            <a:r>
              <a:rPr lang="es-CL" sz="2400" b="1" dirty="0">
                <a:solidFill>
                  <a:srgbClr val="7030A0"/>
                </a:solidFill>
              </a:rPr>
              <a:t>PESE A QUE NO EXISTEN INSTRUCCIONES,  ESTO OBLIGARÍA A EFECTUAR ALGÚN AJUSTE</a:t>
            </a:r>
            <a:r>
              <a:rPr lang="es-CL" sz="2400" b="1" dirty="0" smtClean="0">
                <a:solidFill>
                  <a:srgbClr val="7030A0"/>
                </a:solidFill>
              </a:rPr>
              <a:t>:</a:t>
            </a:r>
          </a:p>
          <a:p>
            <a:pPr marL="0" lvl="0" indent="0">
              <a:buNone/>
            </a:pPr>
            <a:r>
              <a:rPr lang="es-CL" sz="2400" b="1" dirty="0">
                <a:solidFill>
                  <a:srgbClr val="7030A0"/>
                </a:solidFill>
              </a:rPr>
              <a:t> </a:t>
            </a:r>
            <a:r>
              <a:rPr lang="es-CL" sz="2400" b="1" dirty="0" smtClean="0">
                <a:solidFill>
                  <a:srgbClr val="7030A0"/>
                </a:solidFill>
              </a:rPr>
              <a:t>        POSIBLES AJUSTES:</a:t>
            </a:r>
            <a:endParaRPr lang="es-CL" sz="2400" b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s-CL" sz="2400" b="1" dirty="0">
                <a:solidFill>
                  <a:srgbClr val="7030A0"/>
                </a:solidFill>
              </a:rPr>
              <a:t>1.1) </a:t>
            </a:r>
            <a:r>
              <a:rPr lang="es-CL" sz="2400" b="1" dirty="0" smtClean="0">
                <a:solidFill>
                  <a:srgbClr val="7030A0"/>
                </a:solidFill>
              </a:rPr>
              <a:t>ELIMINAR  </a:t>
            </a:r>
            <a:r>
              <a:rPr lang="es-CL" sz="2400" b="1" dirty="0">
                <a:solidFill>
                  <a:srgbClr val="7030A0"/>
                </a:solidFill>
              </a:rPr>
              <a:t>EL SALDO </a:t>
            </a:r>
            <a:r>
              <a:rPr lang="es-CL" sz="2400" b="1" dirty="0" smtClean="0">
                <a:solidFill>
                  <a:srgbClr val="7030A0"/>
                </a:solidFill>
              </a:rPr>
              <a:t>FINAL  QUE RESULTE  EN   </a:t>
            </a:r>
            <a:r>
              <a:rPr lang="es-CL" sz="2400" b="1" dirty="0">
                <a:solidFill>
                  <a:srgbClr val="7030A0"/>
                </a:solidFill>
              </a:rPr>
              <a:t>LA «COLUMNA STUT» </a:t>
            </a:r>
            <a:endParaRPr lang="es-CL" sz="2400" b="1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es-CL" sz="2400" b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s-CL" sz="2400" b="1" dirty="0">
                <a:solidFill>
                  <a:srgbClr val="7030A0"/>
                </a:solidFill>
              </a:rPr>
              <a:t>1.2) RECALCULANDO LA TEF </a:t>
            </a:r>
            <a:r>
              <a:rPr lang="es-CL" sz="2400" b="1" dirty="0" smtClean="0">
                <a:solidFill>
                  <a:srgbClr val="7030A0"/>
                </a:solidFill>
              </a:rPr>
              <a:t>INICIAL</a:t>
            </a:r>
          </a:p>
          <a:p>
            <a:pPr marL="0" lvl="0" indent="0">
              <a:buNone/>
            </a:pPr>
            <a:endParaRPr lang="es-CL" sz="2400" b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s-CL" sz="2400" b="1" dirty="0">
                <a:solidFill>
                  <a:srgbClr val="7030A0"/>
                </a:solidFill>
              </a:rPr>
              <a:t>1.3) EFECTUAR LA IMPUTACIÓN DEL IMPUESTO PAGADO, CON EL REAJUSTE ANUAL.</a:t>
            </a:r>
          </a:p>
          <a:p>
            <a:pPr marL="0" indent="0">
              <a:buNone/>
            </a:pPr>
            <a:r>
              <a:rPr lang="es-CL" sz="2400" dirty="0" smtClean="0"/>
              <a:t>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357773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CL" b="1" dirty="0" smtClean="0"/>
              <a:t>2) DISTORSIÓN DOS: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EN EL CASO EN QUE NO SE DISTRIBUYA NADA DE SAC 2016, O BIEN, SE DISTRIBUYA EN MONTO PARCIAL:</a:t>
            </a:r>
          </a:p>
          <a:p>
            <a:pPr marL="0" indent="0">
              <a:buNone/>
            </a:pPr>
            <a:r>
              <a:rPr lang="es-CL" b="1" dirty="0" smtClean="0"/>
              <a:t>2.1) SE DEBERÍA RECALCULAR LA TEF INICIAL ?</a:t>
            </a:r>
          </a:p>
          <a:p>
            <a:pPr marL="0" indent="0">
              <a:buNone/>
            </a:pPr>
            <a:r>
              <a:rPr lang="es-CL" b="1" dirty="0" smtClean="0"/>
              <a:t>2.2) EN QUE INSTANTE SE RECALCULA  ESA TEF? </a:t>
            </a:r>
          </a:p>
          <a:p>
            <a:pPr marL="0" indent="0">
              <a:buNone/>
            </a:pPr>
            <a:r>
              <a:rPr lang="es-CL" b="1" dirty="0" smtClean="0"/>
              <a:t>2.2.1) DENTRO DEL MISMO EJERCICIO 2017</a:t>
            </a:r>
          </a:p>
          <a:p>
            <a:pPr marL="0" indent="0">
              <a:buNone/>
            </a:pPr>
            <a:r>
              <a:rPr lang="es-CL" b="1" dirty="0" smtClean="0"/>
              <a:t>2.2.2) AL INICIO DEL 2018.</a:t>
            </a:r>
          </a:p>
          <a:p>
            <a:pPr marL="0" indent="0">
              <a:buNone/>
            </a:pPr>
            <a:r>
              <a:rPr lang="es-CL" b="1" dirty="0" smtClean="0"/>
              <a:t>2.3) SE DEBERÍA EFECTUAR UN AJUSTE EN LA COLUMNA STUT, ELIMINANDO LA DIFRENCIA DE REAJUSTES, ASOCIADO AL IMPUESTO PAGADO ?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822153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EFECTOS DE LA «DIFERENCIA» O «SUB TOTAL DEL R.A.I.; EN EL R.A.I.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s-CL" dirty="0" smtClean="0"/>
              <a:t>ADEMÁS, EL SII, EN ÚLTIMA INSTANCIA, INSTRUYE QUE PARA EL CÁLCULO DEL R.A.I. AL 01-01-17, SI LA «DIFERENCIA ES NEGATIVA» O CÓDIGO 1023 DEL AT 2017, ES NEGATIVO, SE DEBE CONSIDERAR NEGATIVO Y SUMAR NEGATIVO.</a:t>
            </a:r>
          </a:p>
          <a:p>
            <a:r>
              <a:rPr lang="es-CL" dirty="0" smtClean="0"/>
              <a:t>CON ANTERIORIDAD; EL S.I.I. EN EL SUPLEMENTO TRIBUTARIO DEL FORMULARIO 22, SE HABIA DICHO QUE SE DEBÍA  CONSIDERADA A UN  «VALOR CERO».</a:t>
            </a:r>
          </a:p>
          <a:p>
            <a:r>
              <a:rPr lang="es-CL" dirty="0" smtClean="0"/>
              <a:t>EVENTUALES CONSECUENCIAS, SI EL VALOR ES NEGATIVO: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*  UN MENOR R.A.I. 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67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937</Words>
  <Application>Microsoft Office PowerPoint</Application>
  <PresentationFormat>Presentación en pantalla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MODIFICACIONES  DE ALGUNOS ELEMENTOS DE CIERTAS DECLARACIONES JURADA (INDEFINICIONES DEL S.I.I.)</vt:lpstr>
      <vt:lpstr>EL «FUT NETO»  y NO EL «BRUTO»</vt:lpstr>
      <vt:lpstr>EFECTOS DEL FUT EN EL STUT</vt:lpstr>
      <vt:lpstr>EFECTOS DEL FUT EN EL STUT INICIAL</vt:lpstr>
      <vt:lpstr>EFECTOS DEL FUT EN EL STUT</vt:lpstr>
      <vt:lpstr>EFECTOS DEL FUT EN EL STUT</vt:lpstr>
      <vt:lpstr>EFECTOS DEL FUT EN EL STUT</vt:lpstr>
      <vt:lpstr>Presentación de PowerPoint</vt:lpstr>
      <vt:lpstr>EFECTOS DE LA «DIFERENCIA» O «SUB TOTAL DEL R.A.I.; EN EL R.A.I.</vt:lpstr>
      <vt:lpstr>EFECTOS DEL CREDITO POR DIVIDENDOS PERCIBIDOS, POR UNA EMPRESA 14-B, CON SAC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CHARLA RECIENTES MODIFICACIONES  DE LOS ELEMENTOS DE CIERTAS DECLARACIONES JURADAS</dc:title>
  <dc:creator>Jose Fajardo</dc:creator>
  <cp:lastModifiedBy>Nicolas</cp:lastModifiedBy>
  <cp:revision>22</cp:revision>
  <dcterms:created xsi:type="dcterms:W3CDTF">2018-02-02T21:39:34Z</dcterms:created>
  <dcterms:modified xsi:type="dcterms:W3CDTF">2018-04-24T20:08:50Z</dcterms:modified>
</cp:coreProperties>
</file>