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E036-BE31-455C-8D64-AF221DFC76C7}" type="datetimeFigureOut">
              <a:rPr lang="es-CL" smtClean="0"/>
              <a:t>16-11-2017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979C-F2AF-46DA-9087-832C8AF854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271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E036-BE31-455C-8D64-AF221DFC76C7}" type="datetimeFigureOut">
              <a:rPr lang="es-CL" smtClean="0"/>
              <a:t>16-11-2017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979C-F2AF-46DA-9087-832C8AF854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218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E036-BE31-455C-8D64-AF221DFC76C7}" type="datetimeFigureOut">
              <a:rPr lang="es-CL" smtClean="0"/>
              <a:t>16-11-2017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979C-F2AF-46DA-9087-832C8AF854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095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E036-BE31-455C-8D64-AF221DFC76C7}" type="datetimeFigureOut">
              <a:rPr lang="es-CL" smtClean="0"/>
              <a:t>16-11-2017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979C-F2AF-46DA-9087-832C8AF854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918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E036-BE31-455C-8D64-AF221DFC76C7}" type="datetimeFigureOut">
              <a:rPr lang="es-CL" smtClean="0"/>
              <a:t>16-11-2017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979C-F2AF-46DA-9087-832C8AF854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168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E036-BE31-455C-8D64-AF221DFC76C7}" type="datetimeFigureOut">
              <a:rPr lang="es-CL" smtClean="0"/>
              <a:t>16-11-2017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979C-F2AF-46DA-9087-832C8AF854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661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E036-BE31-455C-8D64-AF221DFC76C7}" type="datetimeFigureOut">
              <a:rPr lang="es-CL" smtClean="0"/>
              <a:t>16-11-2017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979C-F2AF-46DA-9087-832C8AF854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609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E036-BE31-455C-8D64-AF221DFC76C7}" type="datetimeFigureOut">
              <a:rPr lang="es-CL" smtClean="0"/>
              <a:t>16-11-2017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979C-F2AF-46DA-9087-832C8AF854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236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E036-BE31-455C-8D64-AF221DFC76C7}" type="datetimeFigureOut">
              <a:rPr lang="es-CL" smtClean="0"/>
              <a:t>16-11-2017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979C-F2AF-46DA-9087-832C8AF854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340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E036-BE31-455C-8D64-AF221DFC76C7}" type="datetimeFigureOut">
              <a:rPr lang="es-CL" smtClean="0"/>
              <a:t>16-11-2017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979C-F2AF-46DA-9087-832C8AF854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896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E036-BE31-455C-8D64-AF221DFC76C7}" type="datetimeFigureOut">
              <a:rPr lang="es-CL" smtClean="0"/>
              <a:t>16-11-2017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979C-F2AF-46DA-9087-832C8AF854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332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CE036-BE31-455C-8D64-AF221DFC76C7}" type="datetimeFigureOut">
              <a:rPr lang="es-CL" smtClean="0"/>
              <a:t>16-11-2017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8979C-F2AF-46DA-9087-832C8AF854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82390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80" y="1586480"/>
            <a:ext cx="3685039" cy="3685039"/>
          </a:xfrm>
          <a:prstGeom prst="rect">
            <a:avLst/>
          </a:prstGeom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Código de Ética Colegio de Contadores de Chile A.G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3613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335846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b="1" dirty="0" smtClean="0"/>
              <a:t>Artículo 15º.- </a:t>
            </a:r>
            <a:r>
              <a:rPr lang="es-CL" dirty="0" smtClean="0"/>
              <a:t>El prestigio profesional y la clientela deben obtenerse mediante el</a:t>
            </a:r>
          </a:p>
          <a:p>
            <a:pPr algn="just"/>
            <a:r>
              <a:rPr lang="es-CL" dirty="0" smtClean="0"/>
              <a:t>esfuerzo personal, laboriosidad y eficiencia, los cuales, unidos a publicaciones de</a:t>
            </a:r>
          </a:p>
          <a:p>
            <a:pPr algn="just"/>
            <a:r>
              <a:rPr lang="es-CL" dirty="0" smtClean="0"/>
              <a:t>carácter técnico y a colaboraciones en el orden institucional y social, permitirán al</a:t>
            </a:r>
          </a:p>
          <a:p>
            <a:pPr algn="just"/>
            <a:r>
              <a:rPr lang="es-CL" dirty="0" smtClean="0"/>
              <a:t>profesional novel recorrer el mismo camino de quienes lo han precedido con éxito</a:t>
            </a:r>
          </a:p>
          <a:p>
            <a:pPr algn="just"/>
            <a:r>
              <a:rPr lang="es-CL" dirty="0" smtClean="0"/>
              <a:t>en el ejercicio profesional. </a:t>
            </a:r>
            <a:r>
              <a:rPr lang="es-CL" b="1" dirty="0" smtClean="0"/>
              <a:t>Por el carácter de las normas de este Código, </a:t>
            </a:r>
            <a:r>
              <a:rPr lang="es-CL" b="1" dirty="0" smtClean="0"/>
              <a:t>su cumplimiento </a:t>
            </a:r>
            <a:r>
              <a:rPr lang="es-CL" b="1" dirty="0" smtClean="0"/>
              <a:t>no debe depender del temor a una sanción sino del convencimiento </a:t>
            </a:r>
            <a:r>
              <a:rPr lang="es-CL" b="1" dirty="0" smtClean="0"/>
              <a:t>de que </a:t>
            </a:r>
            <a:r>
              <a:rPr lang="es-CL" b="1" dirty="0" smtClean="0"/>
              <a:t>su observancia acrecentará el prestigio del Profesional Contador Colegiado en </a:t>
            </a:r>
            <a:r>
              <a:rPr lang="es-CL" b="1" dirty="0" smtClean="0"/>
              <a:t>lo individual </a:t>
            </a:r>
            <a:r>
              <a:rPr lang="es-CL" b="1" dirty="0" smtClean="0"/>
              <a:t>y de la profesión en su conjunto</a:t>
            </a:r>
            <a:r>
              <a:rPr lang="es-CL" dirty="0" smtClean="0"/>
              <a:t>. Las normas que se enuncian en el</a:t>
            </a:r>
          </a:p>
          <a:p>
            <a:pPr algn="just"/>
            <a:r>
              <a:rPr lang="es-CL" dirty="0" smtClean="0"/>
              <a:t>presente Código no incluyen otras de carácter moral cuyo espíritu amplíe el de</a:t>
            </a:r>
          </a:p>
          <a:p>
            <a:pPr algn="just"/>
            <a:r>
              <a:rPr lang="es-CL" dirty="0" smtClean="0"/>
              <a:t>aquellas y que, por tanto, también deben acatarse. </a:t>
            </a:r>
            <a:r>
              <a:rPr lang="es-CL" b="1" dirty="0" smtClean="0"/>
              <a:t>No debe interpretarse que este</a:t>
            </a:r>
          </a:p>
          <a:p>
            <a:pPr algn="just"/>
            <a:r>
              <a:rPr lang="es-CL" b="1" dirty="0" smtClean="0"/>
              <a:t>Código admite lo que no prohíbe expresamente.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59150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332656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dirty="0" smtClean="0"/>
              <a:t>TITULO V</a:t>
            </a:r>
          </a:p>
          <a:p>
            <a:pPr algn="ctr"/>
            <a:r>
              <a:rPr lang="es-CL" b="1" dirty="0" smtClean="0"/>
              <a:t>ALCANCES</a:t>
            </a:r>
          </a:p>
          <a:p>
            <a:pPr algn="just"/>
            <a:r>
              <a:rPr lang="es-CL" b="1" dirty="0" smtClean="0"/>
              <a:t>Artículo 16º.- </a:t>
            </a:r>
            <a:r>
              <a:rPr lang="es-CL" dirty="0" smtClean="0"/>
              <a:t>Las normas que se enuncian en el presente Código de Ética</a:t>
            </a:r>
          </a:p>
          <a:p>
            <a:pPr algn="just"/>
            <a:r>
              <a:rPr lang="es-CL" dirty="0" smtClean="0"/>
              <a:t>Profesional son aplicables a todas las personas naturales que, como profesionales,</a:t>
            </a:r>
          </a:p>
          <a:p>
            <a:pPr algn="just"/>
            <a:r>
              <a:rPr lang="es-CL" dirty="0" smtClean="0"/>
              <a:t>son miembros del Colegio de Contadores de Chile A.G., y que, como tales, ejercen la</a:t>
            </a:r>
          </a:p>
          <a:p>
            <a:pPr algn="just"/>
            <a:r>
              <a:rPr lang="es-CL" dirty="0" smtClean="0"/>
              <a:t>profesión en forma individual o asociada.   </a:t>
            </a:r>
          </a:p>
          <a:p>
            <a:pPr algn="just"/>
            <a:endParaRPr lang="es-CL" dirty="0" smtClean="0"/>
          </a:p>
          <a:p>
            <a:pPr algn="just"/>
            <a:r>
              <a:rPr lang="es-CL" b="1" dirty="0" smtClean="0"/>
              <a:t>Artículo 17º.- Todo Profesional Contador Colegiado está en el deber ineludible de</a:t>
            </a:r>
          </a:p>
          <a:p>
            <a:pPr algn="just"/>
            <a:r>
              <a:rPr lang="es-CL" b="1" dirty="0" smtClean="0"/>
              <a:t>ajustar su conducta a las normas del presente Código.</a:t>
            </a:r>
          </a:p>
          <a:p>
            <a:pPr algn="just"/>
            <a:endParaRPr lang="es-CL" b="1" dirty="0" smtClean="0"/>
          </a:p>
          <a:p>
            <a:pPr algn="just"/>
            <a:r>
              <a:rPr lang="es-CL" b="1" dirty="0" smtClean="0"/>
              <a:t>Artículo 18º.- </a:t>
            </a:r>
            <a:r>
              <a:rPr lang="es-CL" dirty="0" smtClean="0"/>
              <a:t>Este Código normará la conducta profesional del </a:t>
            </a:r>
            <a:r>
              <a:rPr lang="es-CL" dirty="0" smtClean="0"/>
              <a:t>Contador Colegiado </a:t>
            </a:r>
            <a:r>
              <a:rPr lang="es-CL" dirty="0" smtClean="0"/>
              <a:t>en sus actuaciones con las dependencias o entidades donde presta </a:t>
            </a:r>
            <a:r>
              <a:rPr lang="es-CL" dirty="0" smtClean="0"/>
              <a:t>sus servicios, con </a:t>
            </a:r>
            <a:r>
              <a:rPr lang="es-CL" dirty="0" smtClean="0"/>
              <a:t>el público en general y con sus colegas de profesión siéndole </a:t>
            </a:r>
            <a:r>
              <a:rPr lang="es-CL" dirty="0" smtClean="0"/>
              <a:t>aplicable cualquiera </a:t>
            </a:r>
            <a:r>
              <a:rPr lang="es-CL" dirty="0" smtClean="0"/>
              <a:t>que sea la forma que revista su actividad profesional.</a:t>
            </a:r>
          </a:p>
          <a:p>
            <a:pPr algn="just"/>
            <a:r>
              <a:rPr lang="es-CL" dirty="0"/>
              <a:t> </a:t>
            </a:r>
            <a:endParaRPr lang="es-CL" dirty="0" smtClean="0"/>
          </a:p>
          <a:p>
            <a:pPr algn="just"/>
            <a:r>
              <a:rPr lang="es-CL" b="1" dirty="0" smtClean="0"/>
              <a:t>Artículo 19º</a:t>
            </a:r>
            <a:r>
              <a:rPr lang="es-CL" dirty="0" smtClean="0"/>
              <a:t>.- Los Profesionales Contadores Colegiados que ejerzan la profesión</a:t>
            </a:r>
          </a:p>
          <a:p>
            <a:pPr algn="just"/>
            <a:r>
              <a:rPr lang="es-CL" dirty="0" smtClean="0"/>
              <a:t>simultáneamente con otra u otras profesiones liberales deben acatar las normas de</a:t>
            </a:r>
          </a:p>
          <a:p>
            <a:pPr algn="just"/>
            <a:r>
              <a:rPr lang="es-CL" dirty="0" smtClean="0"/>
              <a:t>conducta que señala este Código, independientemente de aquellas que rijan </a:t>
            </a:r>
            <a:r>
              <a:rPr lang="es-CL" dirty="0" smtClean="0"/>
              <a:t>el ejercicio </a:t>
            </a:r>
            <a:r>
              <a:rPr lang="es-CL" dirty="0" smtClean="0"/>
              <a:t>de otra u otras profesiones.</a:t>
            </a:r>
          </a:p>
        </p:txBody>
      </p:sp>
    </p:spTree>
    <p:extLst>
      <p:ext uri="{BB962C8B-B14F-4D97-AF65-F5344CB8AC3E}">
        <p14:creationId xmlns:p14="http://schemas.microsoft.com/office/powerpoint/2010/main" val="359911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548680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/>
              <a:t>Artículo 20º.- El Profesional Contador Colegiado debe cooperar al enaltecimiento</a:t>
            </a:r>
          </a:p>
          <a:p>
            <a:r>
              <a:rPr lang="es-CL" b="1" dirty="0" smtClean="0"/>
              <a:t>de la profesión actuando con probidad y buena fe, manteniendo el honor, dignidad y capacidad profesional, observando las reglas de ética más elevadas en todos sus actos, así como el debido decoro en su vida privada.</a:t>
            </a:r>
          </a:p>
          <a:p>
            <a:endParaRPr lang="es-CL" dirty="0" smtClean="0"/>
          </a:p>
          <a:p>
            <a:r>
              <a:rPr lang="es-CL" dirty="0" smtClean="0"/>
              <a:t>Artículo 21º.- El Tribunal de Honor del Colegio de Contadores de Chile A.G.,</a:t>
            </a:r>
          </a:p>
          <a:p>
            <a:r>
              <a:rPr lang="es-CL" dirty="0" smtClean="0"/>
              <a:t>dirimirá todos los casos en que exista duda acerca de la interpretación del presente</a:t>
            </a:r>
          </a:p>
          <a:p>
            <a:r>
              <a:rPr lang="es-CL" dirty="0" smtClean="0"/>
              <a:t>Código.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3832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2792" y="404663"/>
            <a:ext cx="75616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dirty="0" smtClean="0"/>
              <a:t>TITULO VI</a:t>
            </a:r>
          </a:p>
          <a:p>
            <a:pPr algn="ctr"/>
            <a:r>
              <a:rPr lang="es-CL" b="1" dirty="0" smtClean="0"/>
              <a:t>DEL EJERCICIO PROFESIONAL</a:t>
            </a:r>
          </a:p>
          <a:p>
            <a:r>
              <a:rPr lang="es-CL" dirty="0" smtClean="0"/>
              <a:t>Artículo 22º.- El Profesional Contador, en el ejercicio profesional, no es</a:t>
            </a:r>
          </a:p>
          <a:p>
            <a:r>
              <a:rPr lang="es-CL" dirty="0" smtClean="0"/>
              <a:t>responsable de los actos administrativos de las empresas o personas a las </a:t>
            </a:r>
            <a:r>
              <a:rPr lang="es-CL" dirty="0" smtClean="0"/>
              <a:t>cuales presta </a:t>
            </a:r>
            <a:r>
              <a:rPr lang="es-CL" dirty="0" smtClean="0"/>
              <a:t>sus servicios.</a:t>
            </a:r>
          </a:p>
          <a:p>
            <a:r>
              <a:rPr lang="es-CL" dirty="0" smtClean="0"/>
              <a:t>Artículo 23°.- </a:t>
            </a:r>
            <a:r>
              <a:rPr lang="es-CL" b="1" dirty="0" smtClean="0"/>
              <a:t>El Profesional Contador deberá rehusar la prestación de sus </a:t>
            </a:r>
            <a:r>
              <a:rPr lang="es-CL" b="1" dirty="0" smtClean="0"/>
              <a:t>servicios a </a:t>
            </a:r>
            <a:r>
              <a:rPr lang="es-CL" b="1" dirty="0" smtClean="0"/>
              <a:t>quienes sean contrarios a la moral, a la ética general o a las normas </a:t>
            </a:r>
            <a:r>
              <a:rPr lang="es-CL" b="1" dirty="0" smtClean="0"/>
              <a:t>deontológicas de </a:t>
            </a:r>
            <a:r>
              <a:rPr lang="es-CL" b="1" dirty="0" smtClean="0"/>
              <a:t>la profesión, o cuando existan condiciones que interfieran en el libre y </a:t>
            </a:r>
            <a:r>
              <a:rPr lang="es-CL" b="1" dirty="0" smtClean="0"/>
              <a:t>correcto ejercicio </a:t>
            </a:r>
            <a:r>
              <a:rPr lang="es-CL" b="1" dirty="0" smtClean="0"/>
              <a:t>de ésta.</a:t>
            </a:r>
          </a:p>
          <a:p>
            <a:r>
              <a:rPr lang="es-CL" b="1" dirty="0" smtClean="0"/>
              <a:t>Artículo 24°.- El Profesional Contador no deberá aceptar o ejecutar trabajos </a:t>
            </a:r>
            <a:r>
              <a:rPr lang="es-CL" b="1" dirty="0" smtClean="0"/>
              <a:t>para los </a:t>
            </a:r>
            <a:r>
              <a:rPr lang="es-CL" b="1" dirty="0" smtClean="0"/>
              <a:t>cuales él o sus asociados no se consideren idóneos</a:t>
            </a:r>
            <a:r>
              <a:rPr lang="es-CL" dirty="0" smtClean="0"/>
              <a:t>.</a:t>
            </a:r>
          </a:p>
          <a:p>
            <a:r>
              <a:rPr lang="es-CL" dirty="0" smtClean="0"/>
              <a:t>Artículo 25°.- El Profesional Contador podrá interrumpir la prestación de sus</a:t>
            </a:r>
          </a:p>
          <a:p>
            <a:r>
              <a:rPr lang="es-CL" dirty="0" smtClean="0"/>
              <a:t>servicios en razón de incumplimiento de acuerdo por parte del cliente. Sin </a:t>
            </a:r>
            <a:r>
              <a:rPr lang="es-CL" dirty="0" smtClean="0"/>
              <a:t>embargo se </a:t>
            </a:r>
            <a:r>
              <a:rPr lang="es-CL" dirty="0" smtClean="0"/>
              <a:t>recomienda iniciar como primera gestión una comunicación </a:t>
            </a:r>
            <a:r>
              <a:rPr lang="es-CL" dirty="0" smtClean="0"/>
              <a:t>verbal de advertencia del </a:t>
            </a:r>
            <a:r>
              <a:rPr lang="es-CL" dirty="0" smtClean="0"/>
              <a:t>Profesional Contador al cliente, acerca de la acción a realizar.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0717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86874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/>
              <a:t>Artículo 26°.- El Profesional Contador no debe exponer al usuario de sus </a:t>
            </a:r>
            <a:r>
              <a:rPr lang="es-CL" b="1" dirty="0" smtClean="0"/>
              <a:t>servicios a </a:t>
            </a:r>
            <a:r>
              <a:rPr lang="es-CL" b="1" dirty="0" smtClean="0"/>
              <a:t>ningún riesgo.</a:t>
            </a:r>
          </a:p>
          <a:p>
            <a:endParaRPr lang="es-CL" dirty="0" smtClean="0"/>
          </a:p>
          <a:p>
            <a:r>
              <a:rPr lang="es-CL" dirty="0" smtClean="0"/>
              <a:t>Artículo 27°.- </a:t>
            </a:r>
            <a:r>
              <a:rPr lang="es-CL" b="1" dirty="0" smtClean="0"/>
              <a:t>Siendo la retribución económica de los servicios profesionales un</a:t>
            </a:r>
          </a:p>
          <a:p>
            <a:r>
              <a:rPr lang="es-CL" b="1" dirty="0" smtClean="0"/>
              <a:t>derecho, el Profesional Contador fijará sus honorarios en relación con la </a:t>
            </a:r>
            <a:r>
              <a:rPr lang="es-CL" b="1" dirty="0" smtClean="0"/>
              <a:t>importancia y </a:t>
            </a:r>
            <a:r>
              <a:rPr lang="es-CL" b="1" dirty="0" smtClean="0"/>
              <a:t>circunstancia en cada uno de los casos que le corresponda cumplir</a:t>
            </a:r>
            <a:r>
              <a:rPr lang="es-CL" dirty="0" smtClean="0"/>
              <a:t>, pero </a:t>
            </a:r>
            <a:r>
              <a:rPr lang="es-CL" dirty="0" smtClean="0"/>
              <a:t>siempre con </a:t>
            </a:r>
            <a:r>
              <a:rPr lang="es-CL" dirty="0" smtClean="0"/>
              <a:t>un previo acuerdo por escrito entre el Profesional Contador y el </a:t>
            </a:r>
            <a:r>
              <a:rPr lang="es-CL" dirty="0" smtClean="0"/>
              <a:t>cliente, considerando </a:t>
            </a:r>
            <a:r>
              <a:rPr lang="es-CL" dirty="0" smtClean="0"/>
              <a:t>las pautas referenciales vigentes.</a:t>
            </a:r>
          </a:p>
          <a:p>
            <a:endParaRPr lang="es-CL" dirty="0" smtClean="0"/>
          </a:p>
          <a:p>
            <a:r>
              <a:rPr lang="es-CL" b="1" dirty="0" smtClean="0"/>
              <a:t>Artículo 28°.- El Profesional Contador no deberá aceptar dádivas, gratificaciones </a:t>
            </a:r>
            <a:r>
              <a:rPr lang="es-CL" b="1" dirty="0" smtClean="0"/>
              <a:t>o comisiones </a:t>
            </a:r>
            <a:r>
              <a:rPr lang="es-CL" b="1" dirty="0" smtClean="0"/>
              <a:t>que puedan comprometer la equidad o independencia de sus actuaciones.</a:t>
            </a:r>
          </a:p>
          <a:p>
            <a:endParaRPr lang="es-CL" dirty="0" smtClean="0"/>
          </a:p>
          <a:p>
            <a:r>
              <a:rPr lang="es-CL" dirty="0" smtClean="0"/>
              <a:t>Artículo 29°.- Cuando un Profesional Contador sea requerido para actuar como</a:t>
            </a:r>
          </a:p>
          <a:p>
            <a:r>
              <a:rPr lang="es-CL" dirty="0" smtClean="0"/>
              <a:t>auditor externo, fiscalizador, perito judicial o árbitro en controversias de orden</a:t>
            </a:r>
          </a:p>
          <a:p>
            <a:r>
              <a:rPr lang="es-CL" dirty="0" smtClean="0"/>
              <a:t>contable, </a:t>
            </a:r>
            <a:r>
              <a:rPr lang="es-CL" b="1" dirty="0" smtClean="0"/>
              <a:t>se abstendrá de aceptar tal designación si tiene alguna incompatibilidad que lo inhabilite o cualquier otra circunstancia que pueda restarle independencia u objetividad.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06276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404664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/>
              <a:t>Artículo 30º.- En el ejercicio libre de la profesión, el Profesional Contador, bajo</a:t>
            </a:r>
          </a:p>
          <a:p>
            <a:r>
              <a:rPr lang="es-CL" b="1" dirty="0" smtClean="0"/>
              <a:t>ningún pretexto, situación o circunstancia, deberá retener indebidamente registros,</a:t>
            </a:r>
          </a:p>
          <a:p>
            <a:r>
              <a:rPr lang="es-CL" b="1" dirty="0" smtClean="0"/>
              <a:t>archivos y/o documentación perteneciente a su cliente</a:t>
            </a:r>
            <a:r>
              <a:rPr lang="es-CL" dirty="0" smtClean="0"/>
              <a:t>.</a:t>
            </a:r>
          </a:p>
          <a:p>
            <a:r>
              <a:rPr lang="es-CL" b="1" dirty="0" smtClean="0"/>
              <a:t>Artículo 31º</a:t>
            </a:r>
            <a:r>
              <a:rPr lang="es-CL" dirty="0" smtClean="0"/>
              <a:t>.- Representar, cualquiera sea el campo de su actividad o especialidad en</a:t>
            </a:r>
          </a:p>
          <a:p>
            <a:r>
              <a:rPr lang="es-CL" dirty="0" smtClean="0"/>
              <a:t>el ejercicio independiente o dependiente en forma respetuosa pero inflexible a sus</a:t>
            </a:r>
          </a:p>
          <a:p>
            <a:r>
              <a:rPr lang="es-CL" dirty="0" smtClean="0"/>
              <a:t>clientes y/o mandantes, todo aquello que no se ajusta a la verdad o que altere los</a:t>
            </a:r>
          </a:p>
          <a:p>
            <a:r>
              <a:rPr lang="es-CL" dirty="0" smtClean="0"/>
              <a:t>sanos principios morales y de justicia. </a:t>
            </a:r>
            <a:r>
              <a:rPr lang="es-CL" b="1" dirty="0" smtClean="0"/>
              <a:t>No deben modificar o alterar la contabilidad</a:t>
            </a:r>
          </a:p>
          <a:p>
            <a:r>
              <a:rPr lang="es-CL" b="1" dirty="0" smtClean="0"/>
              <a:t>para beneficiar ilegalmente a sus clientes, con perjuicio del Estado o terceros</a:t>
            </a:r>
            <a:r>
              <a:rPr lang="es-CL" dirty="0" smtClean="0"/>
              <a:t>.</a:t>
            </a:r>
          </a:p>
          <a:p>
            <a:r>
              <a:rPr lang="es-CL" b="1" dirty="0" smtClean="0"/>
              <a:t>Artículo 32º.- Abstenerse de otorgar certificados inexactos e incompletos sobre</a:t>
            </a:r>
          </a:p>
          <a:p>
            <a:r>
              <a:rPr lang="es-CL" b="1" dirty="0" smtClean="0"/>
              <a:t>materias de su incumbencia o actuación. Le estará prohibido emitir un informe de</a:t>
            </a:r>
          </a:p>
          <a:p>
            <a:r>
              <a:rPr lang="es-CL" b="1" dirty="0" smtClean="0"/>
              <a:t>auditoría independiente sobre estados financieros de un cliente para quien además</a:t>
            </a:r>
          </a:p>
          <a:p>
            <a:r>
              <a:rPr lang="es-CL" b="1" dirty="0" smtClean="0"/>
              <a:t>está prestando servicios como contador dependiente</a:t>
            </a:r>
            <a:r>
              <a:rPr lang="es-CL" dirty="0" smtClean="0"/>
              <a:t>.</a:t>
            </a:r>
          </a:p>
          <a:p>
            <a:r>
              <a:rPr lang="es-CL" b="1" dirty="0" smtClean="0"/>
              <a:t>Artículo 33º.- No retener indebidamente la documentación o libros de contabilidad</a:t>
            </a:r>
          </a:p>
          <a:p>
            <a:r>
              <a:rPr lang="es-CL" b="1" dirty="0" smtClean="0"/>
              <a:t>de sus clientes</a:t>
            </a:r>
            <a:r>
              <a:rPr lang="es-CL" dirty="0" smtClean="0"/>
              <a:t>.</a:t>
            </a:r>
          </a:p>
          <a:p>
            <a:r>
              <a:rPr lang="es-CL" b="1" dirty="0" smtClean="0"/>
              <a:t>Artículo 34º.- La responsabilidad por los informes emitidos bajo nombre del</a:t>
            </a:r>
          </a:p>
          <a:p>
            <a:r>
              <a:rPr lang="es-CL" b="1" dirty="0" smtClean="0"/>
              <a:t>Profesional Contador y su firma permanecerá en éste, no obstante que en la</a:t>
            </a:r>
          </a:p>
          <a:p>
            <a:r>
              <a:rPr lang="es-CL" b="1" dirty="0" smtClean="0"/>
              <a:t>ejecución del trabajo hayan participado sus socios y/o dependientes</a:t>
            </a:r>
            <a:r>
              <a:rPr lang="es-CL" dirty="0" smtClean="0"/>
              <a:t>.</a:t>
            </a:r>
          </a:p>
          <a:p>
            <a:r>
              <a:rPr lang="es-CL" b="1" dirty="0" smtClean="0"/>
              <a:t>Artículo 35º.- </a:t>
            </a:r>
            <a:r>
              <a:rPr lang="es-CL" dirty="0" smtClean="0"/>
              <a:t>Deberá ser justo y honesto para con sus clientes y/o mandantes y</a:t>
            </a:r>
          </a:p>
          <a:p>
            <a:r>
              <a:rPr lang="es-CL" dirty="0" smtClean="0"/>
              <a:t>servirles en la mejor forma que su capacidad le permita, con preocupación</a:t>
            </a:r>
          </a:p>
          <a:p>
            <a:r>
              <a:rPr lang="es-CL" dirty="0" smtClean="0"/>
              <a:t>profesional por sus mejores intereses en la medida que ellos sean compatibles con</a:t>
            </a:r>
          </a:p>
          <a:p>
            <a:r>
              <a:rPr lang="es-CL" dirty="0" smtClean="0"/>
              <a:t>sus obligaciones profesionales y responsabilidad hacia el público.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4860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476672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dirty="0" smtClean="0"/>
              <a:t>TÍTULO VII</a:t>
            </a:r>
          </a:p>
          <a:p>
            <a:pPr algn="ctr"/>
            <a:r>
              <a:rPr lang="es-CL" b="1" dirty="0" smtClean="0"/>
              <a:t>DE LA PUBLICIDAD</a:t>
            </a:r>
          </a:p>
          <a:p>
            <a:r>
              <a:rPr lang="es-CL" dirty="0" smtClean="0"/>
              <a:t>Artículo 36.- La publicidad debe hacerse en forma mesurada y los anuncios</a:t>
            </a:r>
          </a:p>
          <a:p>
            <a:r>
              <a:rPr lang="es-CL" dirty="0" smtClean="0"/>
              <a:t>profesionales contendrán el nombre o razón social del profesional, domicilio,</a:t>
            </a:r>
          </a:p>
          <a:p>
            <a:r>
              <a:rPr lang="es-CL" dirty="0" smtClean="0"/>
              <a:t>teléfono, especialidad, títulos o licencias respectivas.</a:t>
            </a:r>
          </a:p>
          <a:p>
            <a:endParaRPr lang="es-CL" dirty="0" smtClean="0"/>
          </a:p>
          <a:p>
            <a:r>
              <a:rPr lang="es-CL" b="1" dirty="0" smtClean="0"/>
              <a:t>No podrá efectuar ningún tipo de publicidad ofreciendo sus servicios en</a:t>
            </a:r>
          </a:p>
          <a:p>
            <a:r>
              <a:rPr lang="es-CL" b="1" dirty="0" smtClean="0"/>
              <a:t>cualquier medio de difusión</a:t>
            </a:r>
            <a:r>
              <a:rPr lang="es-CL" dirty="0" smtClean="0"/>
              <a:t>. Los boletines técnicos, cartas circulares y otros medios de comunicación dirigidos por el Profesional Contador, Firmas o sociedades de contadores independientes a terceras personas, no debe hacerse con fines propagandísticos ni en forma indiscriminada.</a:t>
            </a:r>
          </a:p>
          <a:p>
            <a:r>
              <a:rPr lang="es-CL" b="1" dirty="0" smtClean="0"/>
              <a:t>No se considerará propaganda ni oferta de servicios profesionales los</a:t>
            </a:r>
          </a:p>
          <a:p>
            <a:r>
              <a:rPr lang="es-CL" b="1" dirty="0" smtClean="0"/>
              <a:t>siguientes tipos de publicaciones en que el profesional contador o firma de</a:t>
            </a:r>
          </a:p>
          <a:p>
            <a:r>
              <a:rPr lang="es-CL" b="1" dirty="0" smtClean="0"/>
              <a:t>contadores puede incluir su nombre y domicilio, siempre que no se destaque más de lo que es usual para este tipo de avisos</a:t>
            </a:r>
            <a:r>
              <a:rPr lang="es-CL" dirty="0" smtClean="0"/>
              <a:t>:</a:t>
            </a:r>
          </a:p>
          <a:p>
            <a:endParaRPr lang="es-CL" dirty="0" smtClean="0"/>
          </a:p>
          <a:p>
            <a:r>
              <a:rPr lang="es-CL" dirty="0" smtClean="0"/>
              <a:t>1. Avisos solicitando personal para la oficina del profesional contador o para</a:t>
            </a:r>
          </a:p>
          <a:p>
            <a:r>
              <a:rPr lang="es-CL" dirty="0" smtClean="0"/>
              <a:t>sus clientes;</a:t>
            </a:r>
          </a:p>
          <a:p>
            <a:r>
              <a:rPr lang="es-CL" dirty="0" smtClean="0"/>
              <a:t>2. Avisos comunicando el cambio de domicilio profesional del contador o</a:t>
            </a:r>
          </a:p>
          <a:p>
            <a:r>
              <a:rPr lang="es-CL" dirty="0" smtClean="0"/>
              <a:t>firmas de contadores;</a:t>
            </a:r>
          </a:p>
        </p:txBody>
      </p:sp>
    </p:spTree>
    <p:extLst>
      <p:ext uri="{BB962C8B-B14F-4D97-AF65-F5344CB8AC3E}">
        <p14:creationId xmlns:p14="http://schemas.microsoft.com/office/powerpoint/2010/main" val="37406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566678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b="1" dirty="0" smtClean="0"/>
              <a:t>Artículo 37.- </a:t>
            </a:r>
            <a:r>
              <a:rPr lang="es-CL" dirty="0" smtClean="0"/>
              <a:t>El Profesional Contador no auspiciará en ninguna forma la difusión, por medio de la prensa, la radio, la televisión o cualquier otro medio de información, de avisos o de artículos sobre hechos no comprobados o que se presenten en forma que induzcan a error, bien sea por el contenido de los títulos con que aparezcan, o porque ellos tiendan a demeritar o desacreditar el trabajo de otros profesionales.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0036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548680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dirty="0" smtClean="0"/>
              <a:t>TÍTULO VIII</a:t>
            </a:r>
          </a:p>
          <a:p>
            <a:pPr algn="ctr"/>
            <a:r>
              <a:rPr lang="es-CL" b="1" dirty="0" smtClean="0"/>
              <a:t>DE LA RELACIÓN DEL PROFESIONAL CONTADOR CON</a:t>
            </a:r>
          </a:p>
          <a:p>
            <a:pPr algn="ctr"/>
            <a:r>
              <a:rPr lang="es-CL" b="1" dirty="0" smtClean="0"/>
              <a:t>SUS COLEGAS</a:t>
            </a:r>
          </a:p>
          <a:p>
            <a:r>
              <a:rPr lang="es-CL" b="1" dirty="0" smtClean="0"/>
              <a:t>Artículo 38°.- El Profesional Contador debe tener siempre presente que el</a:t>
            </a:r>
          </a:p>
          <a:p>
            <a:r>
              <a:rPr lang="es-CL" b="1" dirty="0" smtClean="0"/>
              <a:t>comportamiento con sus colegas no sólo debe regirse éticamente sino que debe estar animado por un espíritu de fraternidad y colaboración profesional y tener presente que la sinceridad, la buena fe y la lealtad son condiciones básicas para el libre y honesto ejercicio de la profesión.</a:t>
            </a:r>
          </a:p>
          <a:p>
            <a:endParaRPr lang="es-CL" b="1" dirty="0" smtClean="0"/>
          </a:p>
          <a:p>
            <a:r>
              <a:rPr lang="es-CL" b="1" dirty="0" smtClean="0"/>
              <a:t>Artículo 39°.- Cuando el Profesional Contador tenga conocimiento de actos</a:t>
            </a:r>
          </a:p>
          <a:p>
            <a:r>
              <a:rPr lang="es-CL" b="1" dirty="0" smtClean="0"/>
              <a:t>cometidos por sus colegas, que atentan contra la ética del profesional, está en la obligación de hacerlo saber a las autoridades del Colegio de Contadores, aportando, en todo caso, evidencia suficiente y competente.</a:t>
            </a:r>
          </a:p>
          <a:p>
            <a:endParaRPr lang="es-CL" dirty="0" smtClean="0"/>
          </a:p>
          <a:p>
            <a:r>
              <a:rPr lang="es-CL" dirty="0" smtClean="0"/>
              <a:t>Artículo 40º.- Los disentimientos técnicos entre Contadores serán dirimidos por el Colegio de Contadores de Chile, a través de sus Comisiones Técnicas.</a:t>
            </a:r>
          </a:p>
          <a:p>
            <a:endParaRPr lang="es-CL" dirty="0" smtClean="0"/>
          </a:p>
          <a:p>
            <a:r>
              <a:rPr lang="es-CL" b="1" dirty="0" smtClean="0"/>
              <a:t>Artículo 41º.- Ningún Profesional Contador podrá opinar, dictaminar o enjuiciar actos ejecutados por otro Profesional Contador que perjudiquen su integridad moral o capacidad profesional, sin antes haber solicitado por escrito las debidas explicaciones y aclaraciones de quienes hayan actuado en principio.</a:t>
            </a:r>
          </a:p>
        </p:txBody>
      </p:sp>
    </p:spTree>
    <p:extLst>
      <p:ext uri="{BB962C8B-B14F-4D97-AF65-F5344CB8AC3E}">
        <p14:creationId xmlns:p14="http://schemas.microsoft.com/office/powerpoint/2010/main" val="203242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404664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/>
              <a:t>Artículo 42º.- El Profesional Contador deberá abstenerse de formular críticas</a:t>
            </a:r>
          </a:p>
          <a:p>
            <a:r>
              <a:rPr lang="es-CL" b="1" dirty="0" smtClean="0"/>
              <a:t>infundadas o injustificadas a sus colegas, y no deberá hacerlas cuando tiendan a</a:t>
            </a:r>
          </a:p>
          <a:p>
            <a:r>
              <a:rPr lang="es-CL" b="1" dirty="0" smtClean="0"/>
              <a:t>fomentar un espíritu de discordia o no resuelvan problemas de interés profesional.</a:t>
            </a:r>
          </a:p>
          <a:p>
            <a:endParaRPr lang="es-CL" dirty="0" smtClean="0"/>
          </a:p>
          <a:p>
            <a:r>
              <a:rPr lang="es-CL" b="1" dirty="0" smtClean="0"/>
              <a:t>Artículo 43º</a:t>
            </a:r>
            <a:r>
              <a:rPr lang="es-CL" dirty="0" smtClean="0"/>
              <a:t>.- En los concursos por la prestación de servicios profesionales de un</a:t>
            </a:r>
          </a:p>
          <a:p>
            <a:r>
              <a:rPr lang="es-CL" dirty="0" smtClean="0"/>
              <a:t>Profesional Contador o Sociedades de Contadores, es legítima la competencia, en la medida que la adjudicación se deba a la calidad de los servicios del oferente. No será legítima ni leal cuando la adjudicación obedezca a reducciones posteriores al valor cotizado originalmente o al ofrecimiento gratuito de servicios adicionales a los cotizados.</a:t>
            </a:r>
          </a:p>
          <a:p>
            <a:endParaRPr lang="es-CL" dirty="0" smtClean="0"/>
          </a:p>
          <a:p>
            <a:r>
              <a:rPr lang="es-CL" b="1" dirty="0" smtClean="0"/>
              <a:t>Artículo 44º.- No provocar dificultades ni hacer gestiones para obtener el </a:t>
            </a:r>
            <a:r>
              <a:rPr lang="es-CL" b="1" dirty="0" smtClean="0"/>
              <a:t>término de </a:t>
            </a:r>
            <a:r>
              <a:rPr lang="es-CL" b="1" dirty="0" smtClean="0"/>
              <a:t>los servicios que esté prestando un colega</a:t>
            </a:r>
            <a:r>
              <a:rPr lang="es-CL" dirty="0" smtClean="0"/>
              <a:t>, con intervenciones ante su </a:t>
            </a:r>
            <a:r>
              <a:rPr lang="es-CL" dirty="0" smtClean="0"/>
              <a:t>cliente, destinadas </a:t>
            </a:r>
            <a:r>
              <a:rPr lang="es-CL" dirty="0" smtClean="0"/>
              <a:t>a desacreditarlo o conseguir su desplazamiento.</a:t>
            </a:r>
          </a:p>
          <a:p>
            <a:endParaRPr lang="es-CL" dirty="0" smtClean="0"/>
          </a:p>
          <a:p>
            <a:r>
              <a:rPr lang="es-CL" b="1" dirty="0" smtClean="0"/>
              <a:t>Artículo 45º.- </a:t>
            </a:r>
            <a:r>
              <a:rPr lang="es-CL" dirty="0" smtClean="0"/>
              <a:t>Todo Profesional Contador que actúe ante un cliente por cuenta y</a:t>
            </a:r>
          </a:p>
          <a:p>
            <a:r>
              <a:rPr lang="es-CL" dirty="0" smtClean="0"/>
              <a:t>orden de otro Profesional Contador, no deberá recibir cualquier clase de retribución </a:t>
            </a:r>
            <a:r>
              <a:rPr lang="es-CL" b="1" dirty="0" smtClean="0"/>
              <a:t>sin autorización expresa del Profesional Contador </a:t>
            </a:r>
            <a:r>
              <a:rPr lang="es-CL" dirty="0" smtClean="0"/>
              <a:t>por cuya cuenta interviene.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0804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55576" y="188640"/>
            <a:ext cx="76328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dirty="0" smtClean="0"/>
              <a:t>TITULO I</a:t>
            </a:r>
          </a:p>
          <a:p>
            <a:pPr algn="ctr"/>
            <a:r>
              <a:rPr lang="es-CL" b="1" dirty="0" smtClean="0"/>
              <a:t>INTRODUCCIÓN</a:t>
            </a:r>
          </a:p>
          <a:p>
            <a:pPr algn="just"/>
            <a:r>
              <a:rPr lang="es-CL" dirty="0" smtClean="0"/>
              <a:t>Artículo 1º.- El Colegio de Contadores de Chile, ha elaborado este Código de</a:t>
            </a:r>
          </a:p>
          <a:p>
            <a:pPr algn="just"/>
            <a:r>
              <a:rPr lang="es-CL" dirty="0" smtClean="0"/>
              <a:t>Ética, el que se complementará con el Código de Ética de IFAC y sus anexos. </a:t>
            </a:r>
            <a:r>
              <a:rPr lang="es-CL" b="1" dirty="0" smtClean="0"/>
              <a:t>Sus</a:t>
            </a:r>
          </a:p>
          <a:p>
            <a:pPr algn="just"/>
            <a:r>
              <a:rPr lang="es-CL" b="1" dirty="0" smtClean="0"/>
              <a:t>normas y principios deberán ser seguidos en la práctica nacional </a:t>
            </a:r>
            <a:r>
              <a:rPr lang="es-CL" b="1" dirty="0" smtClean="0"/>
              <a:t>e internacional </a:t>
            </a:r>
            <a:r>
              <a:rPr lang="es-CL" b="1" dirty="0" smtClean="0"/>
              <a:t>de </a:t>
            </a:r>
            <a:r>
              <a:rPr lang="es-CL" b="1" dirty="0" smtClean="0"/>
              <a:t>la profesión </a:t>
            </a:r>
            <a:r>
              <a:rPr lang="es-CL" b="1" dirty="0" smtClean="0"/>
              <a:t>de Contador General, Contador Público y Auditor y Contador Auditor, </a:t>
            </a:r>
            <a:r>
              <a:rPr lang="es-CL" b="1" dirty="0" smtClean="0"/>
              <a:t>en adelante </a:t>
            </a:r>
            <a:r>
              <a:rPr lang="es-CL" b="1" dirty="0" smtClean="0"/>
              <a:t>“Profesional Contador”.</a:t>
            </a:r>
          </a:p>
          <a:p>
            <a:pPr algn="just"/>
            <a:r>
              <a:rPr lang="es-CL" dirty="0" smtClean="0"/>
              <a:t>Este Código de Ética tiene por objeto establecer las responsabilidades y señalar</a:t>
            </a:r>
          </a:p>
          <a:p>
            <a:pPr algn="just"/>
            <a:r>
              <a:rPr lang="es-CL" dirty="0" smtClean="0"/>
              <a:t>las normas de conducta que deben observar los profesionales contadores con la</a:t>
            </a:r>
          </a:p>
          <a:p>
            <a:pPr algn="just"/>
            <a:r>
              <a:rPr lang="es-CL" dirty="0" smtClean="0"/>
              <a:t>sociedad y entre sí.</a:t>
            </a:r>
          </a:p>
          <a:p>
            <a:pPr algn="just"/>
            <a:r>
              <a:rPr lang="es-CL" b="1" dirty="0" smtClean="0"/>
              <a:t>El Profesional Contador al inscribirse en el Registro del Colegio, deberá</a:t>
            </a:r>
          </a:p>
          <a:p>
            <a:pPr algn="just"/>
            <a:r>
              <a:rPr lang="es-CL" b="1" dirty="0" smtClean="0"/>
              <a:t>comprometerse a cumplir las disposiciones del presente Código.</a:t>
            </a:r>
          </a:p>
          <a:p>
            <a:pPr algn="just"/>
            <a:r>
              <a:rPr lang="es-CL" dirty="0" smtClean="0"/>
              <a:t>El cumplimiento de las disposiciones que contiene este código, </a:t>
            </a:r>
            <a:r>
              <a:rPr lang="es-CL" b="1" dirty="0" smtClean="0"/>
              <a:t>involucra una</a:t>
            </a:r>
          </a:p>
          <a:p>
            <a:pPr algn="just"/>
            <a:r>
              <a:rPr lang="es-CL" b="1" dirty="0" smtClean="0"/>
              <a:t>gran responsabilidad por parte del Profesional Contador, que va más allá de </a:t>
            </a:r>
            <a:r>
              <a:rPr lang="es-CL" b="1" dirty="0" smtClean="0"/>
              <a:t>las necesidades </a:t>
            </a:r>
            <a:r>
              <a:rPr lang="es-CL" b="1" dirty="0" smtClean="0"/>
              <a:t>de un cliente o empleador en particular, sino que es una </a:t>
            </a:r>
            <a:r>
              <a:rPr lang="es-CL" b="1" dirty="0" smtClean="0"/>
              <a:t>responsabilidad de </a:t>
            </a:r>
            <a:r>
              <a:rPr lang="es-CL" b="1" dirty="0" smtClean="0"/>
              <a:t>interés público, entendiendo por tal, el bien común de la sociedad y de </a:t>
            </a:r>
            <a:r>
              <a:rPr lang="es-CL" b="1" dirty="0" smtClean="0"/>
              <a:t>las instituciones </a:t>
            </a:r>
            <a:r>
              <a:rPr lang="es-CL" b="1" dirty="0" smtClean="0"/>
              <a:t>a las cuales sirve el profesional.</a:t>
            </a:r>
          </a:p>
        </p:txBody>
      </p:sp>
    </p:spTree>
    <p:extLst>
      <p:ext uri="{BB962C8B-B14F-4D97-AF65-F5344CB8AC3E}">
        <p14:creationId xmlns:p14="http://schemas.microsoft.com/office/powerpoint/2010/main" val="49369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404664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dirty="0" smtClean="0"/>
              <a:t>TÍTULO IX</a:t>
            </a:r>
          </a:p>
          <a:p>
            <a:pPr algn="ctr"/>
            <a:r>
              <a:rPr lang="es-CL" b="1" dirty="0" smtClean="0"/>
              <a:t>DEL SECRETO PROFESIONAL</a:t>
            </a:r>
          </a:p>
          <a:p>
            <a:r>
              <a:rPr lang="es-CL" b="1" dirty="0" smtClean="0"/>
              <a:t>Artículo 46°.- El Profesional Contador está obligado a guardar la reserva</a:t>
            </a:r>
          </a:p>
          <a:p>
            <a:r>
              <a:rPr lang="es-CL" b="1" dirty="0" smtClean="0"/>
              <a:t>profesional en todo aquello que conozca en razón del ejercicio de su profesión, salvo en los casos en que dicha reserva sea levantada por disposiciones legales</a:t>
            </a:r>
            <a:r>
              <a:rPr lang="es-CL" dirty="0" smtClean="0"/>
              <a:t>.</a:t>
            </a:r>
          </a:p>
          <a:p>
            <a:r>
              <a:rPr lang="es-CL" b="1" dirty="0" smtClean="0"/>
              <a:t>Artículo 47°.- </a:t>
            </a:r>
            <a:r>
              <a:rPr lang="es-CL" dirty="0" smtClean="0"/>
              <a:t>Las evidencias del trabajo de un Profesional Contador, son</a:t>
            </a:r>
          </a:p>
          <a:p>
            <a:r>
              <a:rPr lang="es-CL" dirty="0" smtClean="0"/>
              <a:t>documentos privados sometidos a reservas que únicamente pueden ser </a:t>
            </a:r>
            <a:r>
              <a:rPr lang="es-CL" dirty="0" smtClean="0"/>
              <a:t>conocidas por </a:t>
            </a:r>
            <a:r>
              <a:rPr lang="es-CL" dirty="0" smtClean="0"/>
              <a:t>terceros, previa autorización del cliente y del mismo Profesional Contador.</a:t>
            </a:r>
          </a:p>
          <a:p>
            <a:r>
              <a:rPr lang="es-CL" b="1" dirty="0" smtClean="0"/>
              <a:t>Artículo 48°.- </a:t>
            </a:r>
            <a:r>
              <a:rPr lang="es-CL" dirty="0" smtClean="0"/>
              <a:t>El Profesional Contador deberá tomar las medidas apropiadas para</a:t>
            </a:r>
          </a:p>
          <a:p>
            <a:r>
              <a:rPr lang="es-CL" dirty="0" smtClean="0"/>
              <a:t>que tanto el personal a su servicio, como las personas de las que obtenga consejos </a:t>
            </a:r>
            <a:r>
              <a:rPr lang="es-CL" dirty="0" smtClean="0"/>
              <a:t>o asistencia</a:t>
            </a:r>
            <a:r>
              <a:rPr lang="es-CL" dirty="0" smtClean="0"/>
              <a:t>, </a:t>
            </a:r>
            <a:r>
              <a:rPr lang="es-CL" b="1" dirty="0" smtClean="0"/>
              <a:t>respeten fielmente los principios de independencia y de confidencialidad.</a:t>
            </a:r>
          </a:p>
          <a:p>
            <a:r>
              <a:rPr lang="es-CL" b="1" dirty="0" smtClean="0"/>
              <a:t>Artículo 49°.- </a:t>
            </a:r>
            <a:r>
              <a:rPr lang="es-CL" dirty="0" smtClean="0"/>
              <a:t>El Profesional Contador </a:t>
            </a:r>
            <a:r>
              <a:rPr lang="es-CL" b="1" dirty="0" smtClean="0"/>
              <a:t>estará obligado a mantener reserva sobre </a:t>
            </a:r>
            <a:r>
              <a:rPr lang="es-CL" b="1" dirty="0" smtClean="0"/>
              <a:t>los registros </a:t>
            </a:r>
            <a:r>
              <a:rPr lang="es-CL" b="1" dirty="0" smtClean="0"/>
              <a:t>manuales o computacionales, documentos o informaciones de personas </a:t>
            </a:r>
            <a:r>
              <a:rPr lang="es-CL" b="1" dirty="0" smtClean="0"/>
              <a:t>a cuyo </a:t>
            </a:r>
            <a:r>
              <a:rPr lang="es-CL" b="1" dirty="0" smtClean="0"/>
              <a:t>servicio hubiere trabajado </a:t>
            </a:r>
            <a:r>
              <a:rPr lang="es-CL" dirty="0" smtClean="0"/>
              <a:t>o de los que hubiere tenido conocimiento por </a:t>
            </a:r>
            <a:r>
              <a:rPr lang="es-CL" dirty="0" smtClean="0"/>
              <a:t>razón del </a:t>
            </a:r>
            <a:r>
              <a:rPr lang="es-CL" dirty="0" smtClean="0"/>
              <a:t>ejercicio del cargo o funciones públicas, salvo en los casos contemplados </a:t>
            </a:r>
            <a:r>
              <a:rPr lang="es-CL" dirty="0" smtClean="0"/>
              <a:t>por disposiciones </a:t>
            </a:r>
            <a:r>
              <a:rPr lang="es-CL" dirty="0" smtClean="0"/>
              <a:t>legales.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7376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404664"/>
            <a:ext cx="77768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dirty="0" smtClean="0"/>
              <a:t>TÍTULO X</a:t>
            </a:r>
          </a:p>
          <a:p>
            <a:pPr algn="ctr"/>
            <a:r>
              <a:rPr lang="es-CL" b="1" dirty="0" smtClean="0"/>
              <a:t>DE LAS RELACIONES DEL PROFESIONAL CONTADOR</a:t>
            </a:r>
          </a:p>
          <a:p>
            <a:pPr algn="ctr"/>
            <a:r>
              <a:rPr lang="es-CL" b="1" dirty="0" smtClean="0"/>
              <a:t>CON LA SOCIEDAD Y EL ESTADO</a:t>
            </a:r>
          </a:p>
          <a:p>
            <a:r>
              <a:rPr lang="es-CL" b="1" dirty="0" smtClean="0"/>
              <a:t>Artículo 50°.- </a:t>
            </a:r>
            <a:r>
              <a:rPr lang="es-CL" dirty="0" smtClean="0"/>
              <a:t>El certificado o informe expedido por un Profesional Contador</a:t>
            </a:r>
          </a:p>
          <a:p>
            <a:r>
              <a:rPr lang="es-CL" b="1" dirty="0" smtClean="0"/>
              <a:t>deberá ser claro, preciso y ceñido estrictamente a la verdad y a las Normas y</a:t>
            </a:r>
          </a:p>
          <a:p>
            <a:r>
              <a:rPr lang="es-CL" b="1" dirty="0" smtClean="0"/>
              <a:t>Principios de Contabilidad Generalmente Aceptados</a:t>
            </a:r>
            <a:r>
              <a:rPr lang="es-CL" dirty="0" smtClean="0"/>
              <a:t>, así como a las Normas de</a:t>
            </a:r>
          </a:p>
          <a:p>
            <a:r>
              <a:rPr lang="es-CL" dirty="0" smtClean="0"/>
              <a:t>Auditoría Generalmente Aceptadas, emitidas por el Colegio de Contadores de Chile A.G.</a:t>
            </a:r>
          </a:p>
          <a:p>
            <a:endParaRPr lang="es-CL" dirty="0" smtClean="0"/>
          </a:p>
          <a:p>
            <a:r>
              <a:rPr lang="es-CL" b="1" dirty="0" smtClean="0"/>
              <a:t>Artículo 51°.- Para garantizar la confianza pública en sus certificaciones y opiniones, los contadores deberán cumplir estrictamente las disposiciones legales y profesionales y proceder en todo tiempo en forma veraz, digna y de buena </a:t>
            </a:r>
            <a:r>
              <a:rPr lang="es-CL" b="1" dirty="0" smtClean="0"/>
              <a:t>fe</a:t>
            </a:r>
            <a:r>
              <a:rPr lang="es-CL" dirty="0" smtClean="0"/>
              <a:t>, </a:t>
            </a:r>
            <a:r>
              <a:rPr lang="es-CL" b="1" dirty="0" smtClean="0"/>
              <a:t>evitando </a:t>
            </a:r>
            <a:r>
              <a:rPr lang="es-CL" b="1" dirty="0" smtClean="0"/>
              <a:t>actos simulados, participar en operaciones fraudulentas o de cualquier otro tipo que tiendan a ocultar la realidad financiera de sus clientes, en perjuicio de los intereses del Estado o de patrimonio de particulares, sean personas naturales o jurídicas</a:t>
            </a:r>
            <a:r>
              <a:rPr lang="es-CL" dirty="0" smtClean="0"/>
              <a:t>.</a:t>
            </a:r>
          </a:p>
          <a:p>
            <a:endParaRPr lang="es-CL" dirty="0" smtClean="0"/>
          </a:p>
          <a:p>
            <a:r>
              <a:rPr lang="es-CL" b="1" dirty="0" smtClean="0"/>
              <a:t>Artículo 52°.- El Profesional Contador no permitirá la utilización de su nombre</a:t>
            </a:r>
          </a:p>
          <a:p>
            <a:r>
              <a:rPr lang="es-CL" b="1" dirty="0" smtClean="0"/>
              <a:t>para encubrir a personas que ejerzan ilegalmente la profesión.</a:t>
            </a:r>
          </a:p>
        </p:txBody>
      </p:sp>
    </p:spTree>
    <p:extLst>
      <p:ext uri="{BB962C8B-B14F-4D97-AF65-F5344CB8AC3E}">
        <p14:creationId xmlns:p14="http://schemas.microsoft.com/office/powerpoint/2010/main" val="116236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620688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b="1" dirty="0" smtClean="0"/>
              <a:t>Artículo 53º</a:t>
            </a:r>
            <a:r>
              <a:rPr lang="es-CL" dirty="0" smtClean="0"/>
              <a:t>.- Cooperar al desarrollo y progreso de la ciencia contable y de todas las</a:t>
            </a:r>
          </a:p>
          <a:p>
            <a:pPr algn="just"/>
            <a:r>
              <a:rPr lang="es-CL" dirty="0" smtClean="0"/>
              <a:t>disciplinas atingentes con la profesión. </a:t>
            </a:r>
            <a:r>
              <a:rPr lang="es-CL" b="1" dirty="0" smtClean="0"/>
              <a:t>El Profesional Contador en la práctica de la</a:t>
            </a:r>
          </a:p>
          <a:p>
            <a:pPr algn="just"/>
            <a:r>
              <a:rPr lang="es-CL" b="1" dirty="0" smtClean="0"/>
              <a:t>Auditoría Independiente deberá observar las normas de auditoría y los principios de</a:t>
            </a:r>
          </a:p>
          <a:p>
            <a:pPr algn="just"/>
            <a:r>
              <a:rPr lang="es-CL" b="1" dirty="0" smtClean="0"/>
              <a:t>contabilidad generalmente aceptados por la ciencia contable y en especial las</a:t>
            </a:r>
          </a:p>
          <a:p>
            <a:pPr algn="just"/>
            <a:r>
              <a:rPr lang="es-CL" b="1" dirty="0" smtClean="0"/>
              <a:t>establecidas o se establezcan en el futuro para la profesión por el Colegio de</a:t>
            </a:r>
          </a:p>
          <a:p>
            <a:pPr algn="just"/>
            <a:r>
              <a:rPr lang="es-CL" b="1" dirty="0" smtClean="0"/>
              <a:t>Contadores de Chile A.G.</a:t>
            </a:r>
          </a:p>
          <a:p>
            <a:pPr algn="just"/>
            <a:endParaRPr lang="es-CL" dirty="0" smtClean="0"/>
          </a:p>
          <a:p>
            <a:pPr algn="just"/>
            <a:r>
              <a:rPr lang="es-CL" b="1" dirty="0" smtClean="0"/>
              <a:t>Artículo 54º</a:t>
            </a:r>
            <a:r>
              <a:rPr lang="es-CL" dirty="0" smtClean="0"/>
              <a:t>.- Tener presente que las actuaciones en que le corresponde intervenir y</a:t>
            </a:r>
          </a:p>
          <a:p>
            <a:pPr algn="just"/>
            <a:r>
              <a:rPr lang="es-CL" dirty="0" smtClean="0"/>
              <a:t>las opiniones e informes que emita, </a:t>
            </a:r>
            <a:r>
              <a:rPr lang="es-CL" b="1" dirty="0" smtClean="0"/>
              <a:t>deben estar revestidos de completa</a:t>
            </a:r>
          </a:p>
          <a:p>
            <a:pPr algn="just"/>
            <a:r>
              <a:rPr lang="es-CL" b="1" dirty="0" smtClean="0"/>
              <a:t>independencia, ajustados a la más estricta veracidad y exigencia de la técnica</a:t>
            </a:r>
          </a:p>
          <a:p>
            <a:pPr algn="just"/>
            <a:r>
              <a:rPr lang="es-CL" b="1" dirty="0" smtClean="0"/>
              <a:t>contable</a:t>
            </a:r>
            <a:r>
              <a:rPr lang="es-CL" dirty="0" smtClean="0"/>
              <a:t>. Si se desempeña en el campo de la Auditoría Externa, no deberá tener</a:t>
            </a:r>
          </a:p>
          <a:p>
            <a:pPr algn="just"/>
            <a:r>
              <a:rPr lang="es-CL" dirty="0" smtClean="0"/>
              <a:t>relación directa o indirecta alguna de tipo económico o de otra índole con sus</a:t>
            </a:r>
          </a:p>
          <a:p>
            <a:pPr algn="just"/>
            <a:r>
              <a:rPr lang="es-CL" dirty="0" smtClean="0"/>
              <a:t>clientes que afecte su independencia y juicio.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3330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332656"/>
            <a:ext cx="78488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dirty="0" smtClean="0"/>
              <a:t>TÍTULO XI</a:t>
            </a:r>
          </a:p>
          <a:p>
            <a:pPr algn="ctr"/>
            <a:r>
              <a:rPr lang="es-CL" b="1" dirty="0" smtClean="0"/>
              <a:t>DE LAS SANCIONES</a:t>
            </a:r>
          </a:p>
          <a:p>
            <a:pPr algn="just"/>
            <a:r>
              <a:rPr lang="es-CL" dirty="0" smtClean="0"/>
              <a:t>Artículo 55°.- Sin perjuicio de las facultades que les corresponda a las Instituciones</a:t>
            </a:r>
          </a:p>
          <a:p>
            <a:pPr algn="just"/>
            <a:r>
              <a:rPr lang="es-CL" dirty="0" smtClean="0"/>
              <a:t>o Tribunales de Justicia, autorizados por la Ley para cuidar el cumplimiento de la</a:t>
            </a:r>
          </a:p>
          <a:p>
            <a:pPr algn="just"/>
            <a:r>
              <a:rPr lang="es-CL" dirty="0" smtClean="0"/>
              <a:t>Ética de los Profesionales, el Colegio de Contadores de Chile A.G. podrá aplicar</a:t>
            </a:r>
          </a:p>
          <a:p>
            <a:pPr algn="just"/>
            <a:r>
              <a:rPr lang="es-CL" dirty="0" smtClean="0"/>
              <a:t>sanciones a sus asociados en los siguientes casos:</a:t>
            </a:r>
          </a:p>
          <a:p>
            <a:pPr algn="just"/>
            <a:r>
              <a:rPr lang="es-CL" dirty="0" smtClean="0"/>
              <a:t>a) </a:t>
            </a:r>
            <a:r>
              <a:rPr lang="es-CL" b="1" dirty="0" smtClean="0"/>
              <a:t>Que se compruebe haber transgredido deliberadamente cualquiera de los</a:t>
            </a:r>
          </a:p>
          <a:p>
            <a:pPr algn="just"/>
            <a:r>
              <a:rPr lang="es-CL" b="1" dirty="0" smtClean="0"/>
              <a:t>preceptos consignados en este Código o haber ocasionado daños materiales o</a:t>
            </a:r>
          </a:p>
          <a:p>
            <a:pPr algn="just"/>
            <a:r>
              <a:rPr lang="es-CL" b="1" dirty="0" smtClean="0"/>
              <a:t>morales a otro colega;</a:t>
            </a:r>
          </a:p>
          <a:p>
            <a:pPr algn="just"/>
            <a:r>
              <a:rPr lang="es-CL" dirty="0" smtClean="0"/>
              <a:t>b) </a:t>
            </a:r>
            <a:r>
              <a:rPr lang="es-CL" b="1" dirty="0" smtClean="0"/>
              <a:t>Que ejecute o intervenga en actuaciones desdorosas para la profesión,</a:t>
            </a:r>
          </a:p>
          <a:p>
            <a:pPr algn="just"/>
            <a:r>
              <a:rPr lang="es-CL" b="1" dirty="0" smtClean="0"/>
              <a:t>abusivas de su ejercicio, que signifiquen su descrédito o que sean</a:t>
            </a:r>
          </a:p>
          <a:p>
            <a:pPr algn="just"/>
            <a:r>
              <a:rPr lang="es-CL" b="1" dirty="0" smtClean="0"/>
              <a:t>incompatibles con la dignidad y cultura de profesionales</a:t>
            </a:r>
            <a:r>
              <a:rPr lang="es-CL" dirty="0" smtClean="0"/>
              <a:t>;</a:t>
            </a:r>
          </a:p>
          <a:p>
            <a:pPr algn="just"/>
            <a:r>
              <a:rPr lang="es-CL" dirty="0" smtClean="0"/>
              <a:t>c) Que abandone las obligaciones que le corresponden profesionalmente en el</a:t>
            </a:r>
          </a:p>
          <a:p>
            <a:pPr algn="just"/>
            <a:r>
              <a:rPr lang="es-CL" dirty="0" smtClean="0"/>
              <a:t>cumplimiento de sus deberes, </a:t>
            </a:r>
            <a:r>
              <a:rPr lang="es-CL" b="1" dirty="0" smtClean="0"/>
              <a:t>con perjuicio para el Estado o terceros;</a:t>
            </a:r>
          </a:p>
          <a:p>
            <a:pPr algn="just"/>
            <a:r>
              <a:rPr lang="es-CL" dirty="0" smtClean="0"/>
              <a:t>d) </a:t>
            </a:r>
            <a:r>
              <a:rPr lang="es-CL" b="1" dirty="0" smtClean="0"/>
              <a:t>Que acepte modificaciones o alteraciones en la contabilidad que alteren su</a:t>
            </a:r>
          </a:p>
          <a:p>
            <a:pPr algn="just"/>
            <a:r>
              <a:rPr lang="es-CL" b="1" dirty="0" smtClean="0"/>
              <a:t>veracidad para beneficiar ilegalmente a sus clientes con perjuicio del Estado o</a:t>
            </a:r>
          </a:p>
          <a:p>
            <a:pPr algn="just"/>
            <a:r>
              <a:rPr lang="es-CL" b="1" dirty="0" smtClean="0"/>
              <a:t>de terceros;</a:t>
            </a:r>
          </a:p>
          <a:p>
            <a:pPr algn="just"/>
            <a:r>
              <a:rPr lang="es-CL" dirty="0" smtClean="0"/>
              <a:t>e) Que deje de respetar y cumplir escrupulosamente, en el ejercicio de sus</a:t>
            </a:r>
          </a:p>
          <a:p>
            <a:pPr algn="just"/>
            <a:r>
              <a:rPr lang="es-CL" dirty="0" smtClean="0"/>
              <a:t>actividades profesionales, todos y cada uno de los principios establecidos en</a:t>
            </a:r>
          </a:p>
          <a:p>
            <a:pPr algn="just"/>
            <a:r>
              <a:rPr lang="es-CL" dirty="0" smtClean="0"/>
              <a:t>este Código, como igualmente todas las normas que haya establecido </a:t>
            </a:r>
            <a:r>
              <a:rPr lang="es-CL" dirty="0" smtClean="0"/>
              <a:t>o establezca </a:t>
            </a:r>
            <a:r>
              <a:rPr lang="es-CL" dirty="0" smtClean="0"/>
              <a:t>el Consejo Nacional de la Orden, en conformidad a </a:t>
            </a:r>
            <a:r>
              <a:rPr lang="es-CL" dirty="0" smtClean="0"/>
              <a:t>las obligaciones </a:t>
            </a:r>
            <a:r>
              <a:rPr lang="es-CL" dirty="0" smtClean="0"/>
              <a:t>y atribuciones que le han otorgado o se le otorguen.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7858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476672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 smtClean="0"/>
              <a:t>Artículo 56°.- La transgresión de estos preceptos éticos deberá ser investigada y,</a:t>
            </a:r>
          </a:p>
          <a:p>
            <a:pPr algn="just"/>
            <a:r>
              <a:rPr lang="es-CL" dirty="0" smtClean="0"/>
              <a:t>cuando proceda, se deberán aplicar acciones disciplinarias, manteniendo así la</a:t>
            </a:r>
          </a:p>
          <a:p>
            <a:pPr algn="just"/>
            <a:r>
              <a:rPr lang="es-CL" dirty="0" smtClean="0"/>
              <a:t>confianza de la sociedad en la profesión.</a:t>
            </a:r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Artículo 57°.- </a:t>
            </a:r>
            <a:r>
              <a:rPr lang="es-CL" b="1" dirty="0" smtClean="0"/>
              <a:t>El Colegio de Contadores de Chile deberá nombrar un Tribunal de</a:t>
            </a:r>
          </a:p>
          <a:p>
            <a:pPr algn="just"/>
            <a:r>
              <a:rPr lang="es-CL" b="1" dirty="0" smtClean="0"/>
              <a:t>Honor Nacional y Tribunales de Disciplina Regionales en cada región del país</a:t>
            </a:r>
            <a:r>
              <a:rPr lang="es-CL" dirty="0" smtClean="0"/>
              <a:t>, </a:t>
            </a:r>
            <a:r>
              <a:rPr lang="es-CL" b="1" dirty="0" smtClean="0"/>
              <a:t>para</a:t>
            </a:r>
          </a:p>
          <a:p>
            <a:pPr algn="just"/>
            <a:r>
              <a:rPr lang="es-CL" b="1" dirty="0" smtClean="0"/>
              <a:t>realizar las investigaciones a las infracciones a este Código y aplicar las acciones</a:t>
            </a:r>
          </a:p>
          <a:p>
            <a:pPr algn="just"/>
            <a:r>
              <a:rPr lang="es-CL" b="1" dirty="0" smtClean="0"/>
              <a:t>disciplinarias correspondientes.</a:t>
            </a:r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Artículo 58°.- El Tribunal de Honor Nacional conocerá los casos resueltos por los</a:t>
            </a:r>
          </a:p>
          <a:p>
            <a:pPr algn="just"/>
            <a:r>
              <a:rPr lang="es-CL" dirty="0" smtClean="0"/>
              <a:t>Tribunales de Disciplina Regionales, actuando como última instancia sancionadora o</a:t>
            </a:r>
          </a:p>
          <a:p>
            <a:pPr algn="just"/>
            <a:r>
              <a:rPr lang="es-CL" dirty="0" smtClean="0"/>
              <a:t>de apelación que serán aplicados tanto a nivel nacional como regional.</a:t>
            </a:r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Artículo 59°.- </a:t>
            </a:r>
            <a:r>
              <a:rPr lang="es-CL" b="1" dirty="0" smtClean="0"/>
              <a:t>Las sanciones que puede imponer el Tribunal de Honor Nacional a</a:t>
            </a:r>
          </a:p>
          <a:p>
            <a:pPr algn="just"/>
            <a:r>
              <a:rPr lang="es-CL" b="1" dirty="0" smtClean="0"/>
              <a:t>proposición de los Tribunales de Disciplina Regionales,</a:t>
            </a:r>
            <a:r>
              <a:rPr lang="es-CL" dirty="0" smtClean="0"/>
              <a:t> se aplicarán de acuerdo con</a:t>
            </a:r>
          </a:p>
          <a:p>
            <a:pPr algn="just"/>
            <a:r>
              <a:rPr lang="es-CL" dirty="0" smtClean="0"/>
              <a:t>la gravedad de la falta y serán las siguientes:</a:t>
            </a:r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834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404664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a) Amonestación verbal.</a:t>
            </a:r>
          </a:p>
          <a:p>
            <a:r>
              <a:rPr lang="es-CL" dirty="0" smtClean="0"/>
              <a:t>b) Censura por escrito privada o con publicidad.</a:t>
            </a:r>
          </a:p>
          <a:p>
            <a:r>
              <a:rPr lang="es-CL" dirty="0" smtClean="0"/>
              <a:t>c) Multa no inferior a 1 UTM vigente a la fecha de la aplicación de la multa por</a:t>
            </a:r>
          </a:p>
          <a:p>
            <a:r>
              <a:rPr lang="es-CL" dirty="0" smtClean="0"/>
              <a:t>primera vez, ni superior a 10 UTM.</a:t>
            </a:r>
          </a:p>
          <a:p>
            <a:r>
              <a:rPr lang="es-CL" dirty="0" smtClean="0"/>
              <a:t>d) Suspensión de sus derechos de socio hasta por un lapso de seis meses.</a:t>
            </a:r>
          </a:p>
          <a:p>
            <a:r>
              <a:rPr lang="es-CL" dirty="0" smtClean="0"/>
              <a:t>e) </a:t>
            </a:r>
            <a:r>
              <a:rPr lang="es-CL" b="1" dirty="0" smtClean="0"/>
              <a:t>Expulsión del colegiado y su consiguiente eliminación del Registro del Colegio.</a:t>
            </a:r>
          </a:p>
          <a:p>
            <a:r>
              <a:rPr lang="es-CL" b="1" dirty="0" smtClean="0"/>
              <a:t>f) Denunciar a las autoridades competentes, de las violaciones a las leyes que </a:t>
            </a:r>
            <a:r>
              <a:rPr lang="es-CL" b="1" smtClean="0"/>
              <a:t>rijan </a:t>
            </a:r>
            <a:r>
              <a:rPr lang="es-CL" b="1" smtClean="0"/>
              <a:t>el ejercicio </a:t>
            </a:r>
            <a:r>
              <a:rPr lang="es-CL" b="1" dirty="0" smtClean="0"/>
              <a:t>profesional.</a:t>
            </a:r>
          </a:p>
          <a:p>
            <a:r>
              <a:rPr lang="es-CL" dirty="0" smtClean="0"/>
              <a:t>Además, el Consejo Nacional podrá acordar dar difusión a la sanción.</a:t>
            </a:r>
          </a:p>
          <a:p>
            <a:r>
              <a:rPr lang="es-CL" dirty="0" smtClean="0"/>
              <a:t>Artículo 60°.- Las sanciones establecidas por el Tribunal de Honor Nacional se</a:t>
            </a:r>
          </a:p>
          <a:p>
            <a:r>
              <a:rPr lang="es-CL" dirty="0" smtClean="0"/>
              <a:t>aplicarán independientemente de otros procesos legales, si los hubiere.</a:t>
            </a:r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r>
              <a:rPr lang="es-CL" i="1" dirty="0" smtClean="0"/>
              <a:t>Aprobado por el Consejo Nacional en Sesión Ordinaria N° 04/2005 de fecha 21 de Junio de 2005.</a:t>
            </a: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97947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59831" y="332656"/>
            <a:ext cx="78488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dirty="0" smtClean="0"/>
              <a:t>TITULO II</a:t>
            </a:r>
          </a:p>
          <a:p>
            <a:pPr algn="ctr"/>
            <a:r>
              <a:rPr lang="es-CL" b="1" dirty="0" smtClean="0"/>
              <a:t>CONCEPTOS GENERALES</a:t>
            </a:r>
          </a:p>
          <a:p>
            <a:pPr algn="just"/>
            <a:r>
              <a:rPr lang="es-CL" dirty="0" smtClean="0"/>
              <a:t>Artículo 2º.- La Ética es un conjunto de principios racionales que rigen el actuar y</a:t>
            </a:r>
          </a:p>
          <a:p>
            <a:pPr algn="just"/>
            <a:r>
              <a:rPr lang="es-CL" dirty="0" smtClean="0"/>
              <a:t>que busca orientar racionalmente su voluntad en sus procesos de toma de decisiones.</a:t>
            </a:r>
          </a:p>
          <a:p>
            <a:pPr algn="just"/>
            <a:r>
              <a:rPr lang="es-CL" dirty="0" smtClean="0"/>
              <a:t>En la búsqueda de un significado más profundo se llega a la palabra </a:t>
            </a:r>
            <a:r>
              <a:rPr lang="es-CL" dirty="0" err="1" smtClean="0"/>
              <a:t>Ethos</a:t>
            </a:r>
            <a:r>
              <a:rPr lang="es-CL" dirty="0" smtClean="0"/>
              <a:t> que</a:t>
            </a:r>
          </a:p>
          <a:p>
            <a:pPr algn="just"/>
            <a:r>
              <a:rPr lang="es-CL" dirty="0" smtClean="0"/>
              <a:t>está emparentada con el concepto ética y con el de moral. El </a:t>
            </a:r>
            <a:r>
              <a:rPr lang="es-CL" dirty="0" err="1" smtClean="0"/>
              <a:t>Ethos</a:t>
            </a:r>
            <a:r>
              <a:rPr lang="es-CL" dirty="0" smtClean="0"/>
              <a:t> es una actitud</a:t>
            </a:r>
          </a:p>
          <a:p>
            <a:pPr algn="just"/>
            <a:r>
              <a:rPr lang="es-CL" dirty="0" smtClean="0"/>
              <a:t>vital interior que brota de aquellos valores que han logrado impregnar el corazón. Se va formando fundamentalmente a partir de vivencias, sobre todo las recibidas en el hogar. Supone una sensibilidad y adhesión afectiva a ciertos valores que condicionan la misma reflexión y toma de decisiones. El </a:t>
            </a:r>
            <a:r>
              <a:rPr lang="es-CL" dirty="0" err="1" smtClean="0"/>
              <a:t>Ethos</a:t>
            </a:r>
            <a:r>
              <a:rPr lang="es-CL" dirty="0" smtClean="0"/>
              <a:t> es fruto de la formación del corazón; es una postura del corazón ante determinadas realidades primarias del ser humano: el amor, la vida, la muerte, la familia y el trabajo. Es una fuerza generadora de una mentalidad y de un estilo de vida en el sentido más amplio y global de ambas Código de Ética ambas cosas. Es lo que da alma a la ética. De otro modo, la ética se reduce a simples imperativos racionales sin fuerza para plasmar la vida.</a:t>
            </a:r>
          </a:p>
          <a:p>
            <a:pPr algn="just"/>
            <a:r>
              <a:rPr lang="es-CL" dirty="0" smtClean="0"/>
              <a:t>Finalmente, se tiene el concepto de Ética Profesional que se define como la</a:t>
            </a:r>
          </a:p>
          <a:p>
            <a:pPr algn="just"/>
            <a:r>
              <a:rPr lang="es-CL" dirty="0" smtClean="0"/>
              <a:t>ciencia normativa que estudia los deberes y los derechos de los profesionales como tales. </a:t>
            </a:r>
            <a:r>
              <a:rPr lang="es-CL" b="1" dirty="0" smtClean="0"/>
              <a:t>Es lo que la pulcritud y refinamiento académico ha definido con el nombre de deontología</a:t>
            </a:r>
            <a:r>
              <a:rPr lang="es-C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209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7544" y="188640"/>
            <a:ext cx="80648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 smtClean="0"/>
              <a:t>Entre los protagonistas del proceso económico se destaca la figura del Profesional Contador como árbitro y, en cierto modo, responsable de los métodos administrativos, y como el autor verdadero y consciente de las informaciones</a:t>
            </a:r>
          </a:p>
          <a:p>
            <a:pPr algn="just"/>
            <a:r>
              <a:rPr lang="es-CL" dirty="0" smtClean="0"/>
              <a:t>fundamentales que requiere la economía.</a:t>
            </a:r>
          </a:p>
          <a:p>
            <a:pPr algn="just"/>
            <a:r>
              <a:rPr lang="es-CL" dirty="0" smtClean="0"/>
              <a:t>El ejercicio de la Contabilidad y de la Auditoría constituye una profesión que</a:t>
            </a:r>
          </a:p>
          <a:p>
            <a:pPr algn="just"/>
            <a:r>
              <a:rPr lang="es-CL" dirty="0" smtClean="0"/>
              <a:t>tiene como objetivo satisfacer las necesidades de información sobre las</a:t>
            </a:r>
          </a:p>
          <a:p>
            <a:pPr algn="just"/>
            <a:r>
              <a:rPr lang="es-CL" dirty="0" smtClean="0"/>
              <a:t>organizaciones sociales de los distintos agentes de la sociedad. Lo anterior se logra</a:t>
            </a:r>
          </a:p>
          <a:p>
            <a:pPr algn="just"/>
            <a:r>
              <a:rPr lang="es-CL" dirty="0" smtClean="0"/>
              <a:t>mediante la cuantificación de hechos socio- económicos, a fin de producir</a:t>
            </a:r>
          </a:p>
          <a:p>
            <a:pPr algn="just"/>
            <a:r>
              <a:rPr lang="es-CL" dirty="0" smtClean="0"/>
              <a:t>información para controlar, planificar, medir y optimizar la gestión, para la</a:t>
            </a:r>
          </a:p>
          <a:p>
            <a:pPr algn="just"/>
            <a:r>
              <a:rPr lang="es-CL" dirty="0" smtClean="0"/>
              <a:t>efectividad y oportunidad de las decisiones. </a:t>
            </a:r>
            <a:r>
              <a:rPr lang="es-CL" b="1" dirty="0" smtClean="0"/>
              <a:t>El Profesional Contador, como</a:t>
            </a:r>
          </a:p>
          <a:p>
            <a:pPr algn="just"/>
            <a:r>
              <a:rPr lang="es-CL" b="1" dirty="0" smtClean="0"/>
              <a:t>depositario de la confianza pública, "da fe" cuando suscribe un documento que</a:t>
            </a:r>
          </a:p>
          <a:p>
            <a:pPr algn="just"/>
            <a:r>
              <a:rPr lang="es-CL" b="1" dirty="0" smtClean="0"/>
              <a:t>expresa opinión sobre determinados hechos económicos pasados, presentes o</a:t>
            </a:r>
          </a:p>
          <a:p>
            <a:pPr algn="just"/>
            <a:r>
              <a:rPr lang="es-CL" b="1" dirty="0" smtClean="0"/>
              <a:t>futuros.</a:t>
            </a:r>
          </a:p>
          <a:p>
            <a:pPr algn="just"/>
            <a:r>
              <a:rPr lang="es-CL" b="1" dirty="0" smtClean="0"/>
              <a:t>El Profesional Contador tiene un papel importante en la sociedad. Los</a:t>
            </a:r>
          </a:p>
          <a:p>
            <a:pPr algn="just"/>
            <a:r>
              <a:rPr lang="es-CL" b="1" dirty="0" smtClean="0"/>
              <a:t>inversionistas, acreedores, empleadores y otros sectores de la comunidad de</a:t>
            </a:r>
          </a:p>
          <a:p>
            <a:pPr algn="just"/>
            <a:r>
              <a:rPr lang="es-CL" b="1" dirty="0" smtClean="0"/>
              <a:t>negocios, además, del gobierno y público en general, confían en los contadores </a:t>
            </a:r>
            <a:r>
              <a:rPr lang="es-CL" b="1" dirty="0" smtClean="0"/>
              <a:t>para tener </a:t>
            </a:r>
            <a:r>
              <a:rPr lang="es-CL" b="1" dirty="0" smtClean="0"/>
              <a:t>una sólida información financiera y consejo competente acerca de una variedad de materias en negocios e impuestos. </a:t>
            </a:r>
          </a:p>
          <a:p>
            <a:pPr algn="just"/>
            <a:r>
              <a:rPr lang="es-CL" b="1" dirty="0" smtClean="0"/>
              <a:t>La actitud y comportamiento de los contadores al proporcionar tales servicios, tiene un impacto en el bienestar económico de su comunidad y país.</a:t>
            </a:r>
          </a:p>
          <a:p>
            <a:pPr algn="just"/>
            <a:r>
              <a:rPr lang="es-CL" b="1" dirty="0" smtClean="0"/>
              <a:t>El ejercicio de la profesión contable implica una función social especialmente a</a:t>
            </a:r>
          </a:p>
          <a:p>
            <a:pPr algn="just"/>
            <a:r>
              <a:rPr lang="es-CL" b="1" dirty="0" smtClean="0"/>
              <a:t>través de la fe pública que se otorga en beneficio de la confianza en las relaciones</a:t>
            </a:r>
          </a:p>
          <a:p>
            <a:pPr algn="just"/>
            <a:r>
              <a:rPr lang="es-CL" b="1" dirty="0" smtClean="0"/>
              <a:t>económicas entre el Estado y los particulares, o de éstos entre sí.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49185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7544" y="332656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dirty="0" smtClean="0"/>
              <a:t>TITULO III</a:t>
            </a:r>
          </a:p>
          <a:p>
            <a:pPr algn="ctr"/>
            <a:r>
              <a:rPr lang="es-CL" b="1" dirty="0" smtClean="0"/>
              <a:t>DE LOS PRINCIPIOS</a:t>
            </a:r>
          </a:p>
          <a:p>
            <a:pPr algn="just"/>
            <a:r>
              <a:rPr lang="es-CL" dirty="0" smtClean="0"/>
              <a:t>En sus actuaciones el Profesional Contador debe considerar y analizar </a:t>
            </a:r>
            <a:r>
              <a:rPr lang="es-CL" dirty="0" smtClean="0"/>
              <a:t>al usuario </a:t>
            </a:r>
            <a:r>
              <a:rPr lang="es-CL" dirty="0" smtClean="0"/>
              <a:t>de sus servicios como ente económico independiente, observando en </a:t>
            </a:r>
            <a:r>
              <a:rPr lang="es-CL" dirty="0" smtClean="0"/>
              <a:t>todos los </a:t>
            </a:r>
            <a:r>
              <a:rPr lang="es-CL" dirty="0" smtClean="0"/>
              <a:t>casos los </a:t>
            </a:r>
            <a:r>
              <a:rPr lang="es-CL" b="1" dirty="0" smtClean="0"/>
              <a:t>principios deontológicos básicos</a:t>
            </a:r>
            <a:r>
              <a:rPr lang="es-CL" dirty="0" smtClean="0"/>
              <a:t>, que a continuación se mencionan: </a:t>
            </a:r>
          </a:p>
          <a:p>
            <a:pPr algn="just"/>
            <a:endParaRPr lang="es-CL" b="1" dirty="0" smtClean="0"/>
          </a:p>
          <a:p>
            <a:pPr algn="just"/>
            <a:r>
              <a:rPr lang="es-CL" b="1" dirty="0" smtClean="0"/>
              <a:t>Artículo 3º.- Integridad</a:t>
            </a:r>
          </a:p>
          <a:p>
            <a:pPr algn="just"/>
            <a:r>
              <a:rPr lang="es-CL" b="1" dirty="0" smtClean="0"/>
              <a:t>El Profesional Contador deberá mantener incólume su integridad </a:t>
            </a:r>
            <a:r>
              <a:rPr lang="es-CL" b="1" dirty="0" smtClean="0"/>
              <a:t>moral, cualquiera que </a:t>
            </a:r>
            <a:r>
              <a:rPr lang="es-CL" b="1" dirty="0" smtClean="0"/>
              <a:t>fuere el área en que practique el ejercicio profesional</a:t>
            </a:r>
            <a:r>
              <a:rPr lang="es-CL" dirty="0" smtClean="0"/>
              <a:t>. Conforme </a:t>
            </a:r>
            <a:r>
              <a:rPr lang="es-CL" dirty="0" smtClean="0"/>
              <a:t>con ello</a:t>
            </a:r>
            <a:r>
              <a:rPr lang="es-CL" dirty="0" smtClean="0"/>
              <a:t>, se espera de él </a:t>
            </a:r>
            <a:r>
              <a:rPr lang="es-CL" b="1" dirty="0" smtClean="0"/>
              <a:t>rectitud, probidad, dignidad y sinceridad</a:t>
            </a:r>
            <a:r>
              <a:rPr lang="es-CL" dirty="0" smtClean="0"/>
              <a:t>, en </a:t>
            </a:r>
            <a:r>
              <a:rPr lang="es-CL" dirty="0" smtClean="0"/>
              <a:t>cualquier circunstancia</a:t>
            </a:r>
            <a:r>
              <a:rPr lang="es-CL" dirty="0" smtClean="0"/>
              <a:t>.</a:t>
            </a:r>
          </a:p>
          <a:p>
            <a:pPr algn="just"/>
            <a:r>
              <a:rPr lang="es-CL" dirty="0" smtClean="0"/>
              <a:t>Este principio implica otros conceptos afines que, sin requerir una mención o</a:t>
            </a:r>
          </a:p>
          <a:p>
            <a:pPr algn="just"/>
            <a:r>
              <a:rPr lang="es-CL" dirty="0" smtClean="0"/>
              <a:t>reglamentación expresa, pueden tener relación con las normas de actuación</a:t>
            </a:r>
          </a:p>
          <a:p>
            <a:pPr algn="just"/>
            <a:r>
              <a:rPr lang="es-CL" dirty="0" smtClean="0"/>
              <a:t>profesional establecidas. Tales conceptos pudieran ser los de conciencia moral,</a:t>
            </a:r>
          </a:p>
          <a:p>
            <a:pPr algn="just"/>
            <a:r>
              <a:rPr lang="es-CL" dirty="0" smtClean="0"/>
              <a:t>lealtad, veracidad, justicia y equidad con apoyo en el derecho positivo.</a:t>
            </a:r>
          </a:p>
          <a:p>
            <a:pPr algn="just"/>
            <a:endParaRPr lang="es-CL" dirty="0" smtClean="0"/>
          </a:p>
          <a:p>
            <a:pPr algn="just"/>
            <a:r>
              <a:rPr lang="es-CL" b="1" dirty="0" smtClean="0"/>
              <a:t>Artículo 4º.- Objetividad</a:t>
            </a:r>
          </a:p>
          <a:p>
            <a:pPr algn="just"/>
            <a:r>
              <a:rPr lang="es-CL" b="1" dirty="0" smtClean="0"/>
              <a:t>La objetividad representa ante todo imparcialidad y actuación sin prejuicios en</a:t>
            </a:r>
          </a:p>
          <a:p>
            <a:pPr algn="just"/>
            <a:r>
              <a:rPr lang="es-CL" b="1" dirty="0" smtClean="0"/>
              <a:t>todos los asuntos que corresponden al campo de acción profesional del Profesional</a:t>
            </a:r>
          </a:p>
          <a:p>
            <a:pPr algn="just"/>
            <a:r>
              <a:rPr lang="es-CL" b="1" dirty="0" smtClean="0"/>
              <a:t>Contador.</a:t>
            </a:r>
            <a:r>
              <a:rPr lang="es-CL" dirty="0" smtClean="0"/>
              <a:t> Lo anterior es especialmente importante cuando se trata de certificar,</a:t>
            </a:r>
          </a:p>
          <a:p>
            <a:pPr algn="just"/>
            <a:r>
              <a:rPr lang="es-CL" dirty="0" smtClean="0"/>
              <a:t>dictaminar u opinar sobre los estados financieros de cualquier entidad. </a:t>
            </a:r>
            <a:r>
              <a:rPr lang="es-CL" b="1" dirty="0" smtClean="0"/>
              <a:t>Esta cualidad</a:t>
            </a:r>
          </a:p>
          <a:p>
            <a:pPr algn="just"/>
            <a:r>
              <a:rPr lang="es-CL" b="1" dirty="0" smtClean="0"/>
              <a:t>va unida generalmente a los principios de integridad e independencia </a:t>
            </a:r>
            <a:r>
              <a:rPr lang="es-CL" dirty="0" smtClean="0"/>
              <a:t>y </a:t>
            </a:r>
            <a:r>
              <a:rPr lang="es-CL" dirty="0" smtClean="0"/>
              <a:t>suele comentarse </a:t>
            </a:r>
            <a:r>
              <a:rPr lang="es-CL" dirty="0" smtClean="0"/>
              <a:t>conjuntamente con éstos.</a:t>
            </a:r>
          </a:p>
        </p:txBody>
      </p:sp>
    </p:spTree>
    <p:extLst>
      <p:ext uri="{BB962C8B-B14F-4D97-AF65-F5344CB8AC3E}">
        <p14:creationId xmlns:p14="http://schemas.microsoft.com/office/powerpoint/2010/main" val="46385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5536" y="332656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/>
              <a:t>Artículo 5º.- Independencia</a:t>
            </a:r>
          </a:p>
          <a:p>
            <a:r>
              <a:rPr lang="es-CL" b="1" dirty="0" smtClean="0"/>
              <a:t>En el ejercicio profesional, el Profesional Contador deberá tener y demostrar</a:t>
            </a:r>
          </a:p>
          <a:p>
            <a:r>
              <a:rPr lang="es-CL" b="1" dirty="0" smtClean="0"/>
              <a:t>absoluta independencia con respecto a cualquier interés que pudiere considerarse</a:t>
            </a:r>
          </a:p>
          <a:p>
            <a:r>
              <a:rPr lang="es-CL" b="1" dirty="0" smtClean="0"/>
              <a:t>incompatible con los principios de integridad y objetividad</a:t>
            </a:r>
            <a:r>
              <a:rPr lang="es-CL" dirty="0" smtClean="0"/>
              <a:t>, con respecto a los cuales</a:t>
            </a:r>
          </a:p>
          <a:p>
            <a:r>
              <a:rPr lang="es-CL" dirty="0" smtClean="0"/>
              <a:t>la independencia, por las características peculiares de la profesión contable, </a:t>
            </a:r>
            <a:r>
              <a:rPr lang="es-CL" b="1" dirty="0" smtClean="0"/>
              <a:t>debe</a:t>
            </a:r>
          </a:p>
          <a:p>
            <a:r>
              <a:rPr lang="es-CL" b="1" dirty="0" smtClean="0"/>
              <a:t>considerarse esencial y concomitante.</a:t>
            </a:r>
          </a:p>
          <a:p>
            <a:r>
              <a:rPr lang="es-CL" dirty="0" smtClean="0"/>
              <a:t>La independencia debe, interpretarse también, como una actitud mental que</a:t>
            </a:r>
          </a:p>
          <a:p>
            <a:r>
              <a:rPr lang="es-CL" dirty="0" smtClean="0"/>
              <a:t>libera al Profesional Contador de todo prejuicio e ideas preconcebidas en el trato y</a:t>
            </a:r>
          </a:p>
          <a:p>
            <a:r>
              <a:rPr lang="es-CL" dirty="0" smtClean="0"/>
              <a:t>relación con sus semejantes.</a:t>
            </a:r>
          </a:p>
          <a:p>
            <a:endParaRPr lang="es-CL" dirty="0" smtClean="0"/>
          </a:p>
          <a:p>
            <a:r>
              <a:rPr lang="es-CL" b="1" dirty="0" smtClean="0"/>
              <a:t>Artículo 6º.- Responsabilidad</a:t>
            </a:r>
          </a:p>
          <a:p>
            <a:r>
              <a:rPr lang="es-CL" dirty="0" smtClean="0"/>
              <a:t>Sin perjuicio de reconocer que la responsabilidad, </a:t>
            </a:r>
            <a:r>
              <a:rPr lang="es-CL" b="1" dirty="0" smtClean="0"/>
              <a:t>como </a:t>
            </a:r>
            <a:r>
              <a:rPr lang="es-CL" b="1" dirty="0" smtClean="0"/>
              <a:t>principio deontológico</a:t>
            </a:r>
            <a:r>
              <a:rPr lang="es-CL" dirty="0" smtClean="0"/>
              <a:t>, </a:t>
            </a:r>
            <a:r>
              <a:rPr lang="es-CL" b="1" dirty="0" smtClean="0"/>
              <a:t>se encuentra implícitamente comprendida en todas y cada una de </a:t>
            </a:r>
            <a:r>
              <a:rPr lang="es-CL" b="1" dirty="0" smtClean="0"/>
              <a:t>las normas </a:t>
            </a:r>
            <a:r>
              <a:rPr lang="es-CL" b="1" dirty="0" smtClean="0"/>
              <a:t>de ética y reglas de conducta del Profesional Contador,</a:t>
            </a:r>
            <a:r>
              <a:rPr lang="es-CL" dirty="0" smtClean="0"/>
              <a:t> es conveniente </a:t>
            </a:r>
            <a:r>
              <a:rPr lang="es-CL" dirty="0" smtClean="0"/>
              <a:t>y justificada </a:t>
            </a:r>
            <a:r>
              <a:rPr lang="es-CL" dirty="0" smtClean="0"/>
              <a:t>su mención expresa como principio para todos los niveles de la </a:t>
            </a:r>
            <a:r>
              <a:rPr lang="es-CL" dirty="0" smtClean="0"/>
              <a:t>actividad contable </a:t>
            </a:r>
            <a:r>
              <a:rPr lang="es-CL" dirty="0" smtClean="0"/>
              <a:t>y de auditoría.</a:t>
            </a:r>
          </a:p>
          <a:p>
            <a:r>
              <a:rPr lang="es-CL" dirty="0" smtClean="0"/>
              <a:t>En efecto, de ella fluye la necesidad de la sanción, cuyo reconocimiento </a:t>
            </a:r>
            <a:r>
              <a:rPr lang="es-CL" dirty="0" smtClean="0"/>
              <a:t>en normas </a:t>
            </a:r>
            <a:r>
              <a:rPr lang="es-CL" dirty="0" smtClean="0"/>
              <a:t>de ética, promueve la confianza de los usuarios de los servicios </a:t>
            </a:r>
            <a:r>
              <a:rPr lang="es-CL" dirty="0" smtClean="0"/>
              <a:t>del Profesional </a:t>
            </a:r>
            <a:r>
              <a:rPr lang="es-CL" dirty="0" smtClean="0"/>
              <a:t>Contador y compromete indiscutiblemente la capacidad </a:t>
            </a:r>
            <a:r>
              <a:rPr lang="es-CL" dirty="0" smtClean="0"/>
              <a:t>calificada, requerida </a:t>
            </a:r>
            <a:r>
              <a:rPr lang="es-CL" dirty="0" smtClean="0"/>
              <a:t>por el bien común de la profesión.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58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332656"/>
            <a:ext cx="79208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/>
              <a:t>Artículo 7º.- Confidencialidad</a:t>
            </a:r>
          </a:p>
          <a:p>
            <a:r>
              <a:rPr lang="es-CL" dirty="0" smtClean="0"/>
              <a:t>La relación del Profesional Contador con el cliente es el elemento primordial</a:t>
            </a:r>
          </a:p>
          <a:p>
            <a:r>
              <a:rPr lang="es-CL" dirty="0" smtClean="0"/>
              <a:t>en la práctica profesional. </a:t>
            </a:r>
            <a:r>
              <a:rPr lang="es-CL" b="1" dirty="0" smtClean="0"/>
              <a:t>Para que dicha relación tenga pleno éxito </a:t>
            </a:r>
            <a:r>
              <a:rPr lang="es-CL" b="1" dirty="0" smtClean="0"/>
              <a:t>debe fundarse </a:t>
            </a:r>
            <a:r>
              <a:rPr lang="es-CL" b="1" dirty="0" smtClean="0"/>
              <a:t>en un compromiso responsable, leal y auténtico,</a:t>
            </a:r>
            <a:r>
              <a:rPr lang="es-CL" dirty="0" smtClean="0"/>
              <a:t> el cual impone el más estricto secreto y reserva profesional.</a:t>
            </a:r>
          </a:p>
          <a:p>
            <a:endParaRPr lang="es-CL" dirty="0" smtClean="0"/>
          </a:p>
          <a:p>
            <a:r>
              <a:rPr lang="es-CL" b="1" dirty="0" smtClean="0"/>
              <a:t>Artículo 8º.- Respeto y Observancia de las Disposiciones Normativas y</a:t>
            </a:r>
          </a:p>
          <a:p>
            <a:r>
              <a:rPr lang="es-CL" b="1" dirty="0" smtClean="0"/>
              <a:t>Reglamentarias</a:t>
            </a:r>
            <a:r>
              <a:rPr lang="es-CL" dirty="0" smtClean="0"/>
              <a:t> </a:t>
            </a:r>
            <a:endParaRPr lang="es-CL" dirty="0" smtClean="0"/>
          </a:p>
          <a:p>
            <a:r>
              <a:rPr lang="es-CL" dirty="0" smtClean="0"/>
              <a:t>El </a:t>
            </a:r>
            <a:r>
              <a:rPr lang="es-CL" dirty="0" smtClean="0"/>
              <a:t>Profesional Contador </a:t>
            </a:r>
            <a:r>
              <a:rPr lang="es-CL" b="1" dirty="0" smtClean="0"/>
              <a:t>deberá realizar su trabajo cumpliendo eficazmente las disposiciones profesionales promulgadas por el Estado y por el Colegio de Contadores de Chile,</a:t>
            </a:r>
            <a:r>
              <a:rPr lang="es-CL" dirty="0" smtClean="0"/>
              <a:t> aplicando los procedimientos adecuados debidamente </a:t>
            </a:r>
            <a:r>
              <a:rPr lang="es-CL" dirty="0" smtClean="0"/>
              <a:t>establecidos. Además</a:t>
            </a:r>
            <a:r>
              <a:rPr lang="es-CL" dirty="0" smtClean="0"/>
              <a:t>, deberá observar las recomendaciones recibidas de sus clientes o </a:t>
            </a:r>
            <a:r>
              <a:rPr lang="es-CL" dirty="0" smtClean="0"/>
              <a:t>delos </a:t>
            </a:r>
            <a:r>
              <a:rPr lang="es-CL" dirty="0" smtClean="0"/>
              <a:t>funcionarios competentes del ente que requiere sus servicios, siempre que estos sean compatibles con los principios de integridad, objetividad e independencia, así como con los demás principios y normas de ética y reglas formales de conducta y actuación aplicadas en las circunstancias.</a:t>
            </a:r>
          </a:p>
          <a:p>
            <a:endParaRPr lang="es-CL" dirty="0" smtClean="0"/>
          </a:p>
          <a:p>
            <a:r>
              <a:rPr lang="es-CL" b="1" dirty="0" smtClean="0"/>
              <a:t>Artículo 9º.- Competencia y Actualización Profesionales</a:t>
            </a:r>
          </a:p>
          <a:p>
            <a:r>
              <a:rPr lang="es-CL" b="1" dirty="0" smtClean="0"/>
              <a:t>El Profesional Contador sólo deberá comprometerse y contratar trabajos para</a:t>
            </a:r>
          </a:p>
          <a:p>
            <a:r>
              <a:rPr lang="es-CL" b="1" dirty="0" smtClean="0"/>
              <a:t>los cuales él y sus asociados o colaboradores</a:t>
            </a:r>
            <a:r>
              <a:rPr lang="es-CL" dirty="0" smtClean="0"/>
              <a:t> </a:t>
            </a:r>
            <a:r>
              <a:rPr lang="es-CL" b="1" dirty="0" smtClean="0"/>
              <a:t>cuenten con la capacidad e idoneidad</a:t>
            </a:r>
          </a:p>
          <a:p>
            <a:r>
              <a:rPr lang="es-CL" b="1" dirty="0" smtClean="0"/>
              <a:t>necesarias para que los servicios comprometidos se realicen en forma eficaz y</a:t>
            </a:r>
          </a:p>
          <a:p>
            <a:r>
              <a:rPr lang="es-CL" b="1" dirty="0" smtClean="0"/>
              <a:t>satisfactoria.</a:t>
            </a:r>
          </a:p>
          <a:p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5074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332656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/>
              <a:t>Artículo 10º.- Difusión y Colaboración</a:t>
            </a:r>
          </a:p>
          <a:p>
            <a:r>
              <a:rPr lang="es-CL" dirty="0" smtClean="0"/>
              <a:t>El Profesional Contador tiene </a:t>
            </a:r>
            <a:r>
              <a:rPr lang="es-CL" b="1" dirty="0" smtClean="0"/>
              <a:t>la obligación de contribuir, de acuerdo con sus</a:t>
            </a:r>
          </a:p>
          <a:p>
            <a:r>
              <a:rPr lang="es-CL" b="1" dirty="0" smtClean="0"/>
              <a:t>posibilidades personales, al desarrollo, superación y dignificación de la profesión</a:t>
            </a:r>
            <a:r>
              <a:rPr lang="es-CL" dirty="0" smtClean="0"/>
              <a:t>,</a:t>
            </a:r>
          </a:p>
          <a:p>
            <a:r>
              <a:rPr lang="es-CL" dirty="0" smtClean="0"/>
              <a:t>tanto a nivel institucional como en cualquier otro campo que, como los de la difusión</a:t>
            </a:r>
          </a:p>
          <a:p>
            <a:r>
              <a:rPr lang="es-CL" dirty="0" smtClean="0"/>
              <a:t>o de la docencia, le sean asequibles.</a:t>
            </a:r>
          </a:p>
          <a:p>
            <a:endParaRPr lang="es-CL" dirty="0"/>
          </a:p>
          <a:p>
            <a:r>
              <a:rPr lang="es-CL" b="1" dirty="0" smtClean="0"/>
              <a:t>Artículo 11º.- Respeto entre Colegas</a:t>
            </a:r>
          </a:p>
          <a:p>
            <a:r>
              <a:rPr lang="es-CL" dirty="0" smtClean="0"/>
              <a:t>El Profesional Contador debe tener presente que la </a:t>
            </a:r>
            <a:r>
              <a:rPr lang="es-CL" b="1" dirty="0" smtClean="0"/>
              <a:t>sinceridad, la buena fe y </a:t>
            </a:r>
            <a:r>
              <a:rPr lang="es-CL" b="1" dirty="0" smtClean="0"/>
              <a:t>la lealtad </a:t>
            </a:r>
            <a:r>
              <a:rPr lang="es-CL" b="1" dirty="0" smtClean="0"/>
              <a:t>para con sus colegas </a:t>
            </a:r>
            <a:r>
              <a:rPr lang="es-CL" dirty="0" smtClean="0"/>
              <a:t>son condiciones básicas para el ejercicio libre y </a:t>
            </a:r>
            <a:r>
              <a:rPr lang="es-CL" dirty="0" smtClean="0"/>
              <a:t>honesto de la profesión </a:t>
            </a:r>
            <a:r>
              <a:rPr lang="es-CL" dirty="0" smtClean="0"/>
              <a:t>y para la convivencia pacífica, amistosa y cordial de sus miembros.</a:t>
            </a:r>
          </a:p>
          <a:p>
            <a:endParaRPr lang="es-CL" b="1" dirty="0" smtClean="0"/>
          </a:p>
          <a:p>
            <a:r>
              <a:rPr lang="es-CL" b="1" dirty="0" smtClean="0"/>
              <a:t>Artículo 12º.- Conducta Ética</a:t>
            </a:r>
          </a:p>
          <a:p>
            <a:pPr algn="just"/>
            <a:r>
              <a:rPr lang="es-CL" dirty="0" smtClean="0"/>
              <a:t>El Profesional Contador deberá abstenerse de realizar cualquier acto que pueda</a:t>
            </a:r>
          </a:p>
          <a:p>
            <a:pPr algn="just"/>
            <a:r>
              <a:rPr lang="es-CL" dirty="0" smtClean="0"/>
              <a:t>afectar negativamente la buena reputación o repercutir en alguna forma en descrédito</a:t>
            </a:r>
          </a:p>
          <a:p>
            <a:pPr algn="just"/>
            <a:r>
              <a:rPr lang="es-CL" dirty="0" smtClean="0"/>
              <a:t>de la profesión, tomando en cuenta que, por la función social que implica el ejercicio</a:t>
            </a:r>
          </a:p>
          <a:p>
            <a:pPr algn="just"/>
            <a:r>
              <a:rPr lang="es-CL" dirty="0" smtClean="0"/>
              <a:t>de su profesión, </a:t>
            </a:r>
            <a:r>
              <a:rPr lang="es-CL" b="1" dirty="0" smtClean="0"/>
              <a:t>está obligado a sujetar su conducta pública y privada a los más</a:t>
            </a:r>
          </a:p>
          <a:p>
            <a:pPr algn="just"/>
            <a:r>
              <a:rPr lang="es-CL" b="1" dirty="0" smtClean="0"/>
              <a:t>elevados preceptos de la moral </a:t>
            </a:r>
            <a:r>
              <a:rPr lang="es-CL" b="1" dirty="0" smtClean="0"/>
              <a:t>universal. </a:t>
            </a:r>
            <a:r>
              <a:rPr lang="es-CL" dirty="0" smtClean="0"/>
              <a:t>El </a:t>
            </a:r>
            <a:r>
              <a:rPr lang="es-CL" dirty="0" smtClean="0"/>
              <a:t>Profesional Contador </a:t>
            </a:r>
            <a:r>
              <a:rPr lang="es-CL" b="1" dirty="0" smtClean="0"/>
              <a:t>deberá esforzarse en desempeñar bien su profesión</a:t>
            </a:r>
            <a:r>
              <a:rPr lang="es-CL" dirty="0" smtClean="0"/>
              <a:t> </a:t>
            </a:r>
            <a:r>
              <a:rPr lang="es-CL" dirty="0" smtClean="0"/>
              <a:t>y en </a:t>
            </a:r>
            <a:r>
              <a:rPr lang="es-CL" dirty="0" smtClean="0"/>
              <a:t>ser afable con sus clientes, colegas y semejantes.</a:t>
            </a:r>
          </a:p>
          <a:p>
            <a:pPr algn="just"/>
            <a:r>
              <a:rPr lang="es-CL" b="1" dirty="0" smtClean="0"/>
              <a:t>Su amor al trabajo profesional hace que éste sea interesante, </a:t>
            </a:r>
            <a:r>
              <a:rPr lang="es-CL" b="1" dirty="0" smtClean="0"/>
              <a:t>permanente, efectivo</a:t>
            </a:r>
            <a:r>
              <a:rPr lang="es-CL" b="1" dirty="0" smtClean="0"/>
              <a:t>, tratando que resulte lo más perfectamente posible y de primera </a:t>
            </a:r>
            <a:r>
              <a:rPr lang="es-CL" b="1" dirty="0" smtClean="0"/>
              <a:t>calidad</a:t>
            </a:r>
            <a:r>
              <a:rPr lang="es-CL" dirty="0" smtClean="0"/>
              <a:t>. </a:t>
            </a:r>
            <a:r>
              <a:rPr lang="es-CL" b="1" dirty="0" smtClean="0"/>
              <a:t>Esta </a:t>
            </a:r>
            <a:r>
              <a:rPr lang="es-CL" b="1" dirty="0" smtClean="0"/>
              <a:t>actitud lo impulsará a que no demore su trabajo hasta el último instante </a:t>
            </a:r>
            <a:r>
              <a:rPr lang="es-CL" b="1" dirty="0" smtClean="0"/>
              <a:t>y que </a:t>
            </a:r>
            <a:r>
              <a:rPr lang="es-CL" b="1" dirty="0" smtClean="0"/>
              <a:t>no encuentre pronto una evasiva cuando le resulte molesto.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73102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476672"/>
            <a:ext cx="77768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dirty="0" smtClean="0"/>
              <a:t>TITULO IV</a:t>
            </a:r>
          </a:p>
          <a:p>
            <a:pPr algn="ctr"/>
            <a:r>
              <a:rPr lang="es-CL" b="1" dirty="0" smtClean="0"/>
              <a:t>GENERALIDADES</a:t>
            </a:r>
          </a:p>
          <a:p>
            <a:pPr algn="just"/>
            <a:r>
              <a:rPr lang="es-CL" b="1" dirty="0" smtClean="0"/>
              <a:t>Artículo 13º.- </a:t>
            </a:r>
            <a:r>
              <a:rPr lang="es-CL" dirty="0" smtClean="0"/>
              <a:t>El Profesional Contador como tal, </a:t>
            </a:r>
            <a:r>
              <a:rPr lang="es-CL" b="1" dirty="0" smtClean="0"/>
              <a:t>debe cimentar su reputación en la honestidad, laboriosidad y capacidad profesional, y no en el mercantilismo, ni</a:t>
            </a:r>
          </a:p>
          <a:p>
            <a:pPr algn="just"/>
            <a:r>
              <a:rPr lang="es-CL" b="1" dirty="0" smtClean="0"/>
              <a:t>expansionismo sin escrúpulos</a:t>
            </a:r>
            <a:r>
              <a:rPr lang="es-CL" dirty="0" smtClean="0"/>
              <a:t>. Precisamente este proceder ha sido una de las causas, o quizás la principal, de que últimamente se han suscitado cuantiosas demandas, sobre todo a firmas de prestigio internacional, que tratando de abarcar un ámbito mayor de sus posibilidades materiales y técnicas, en ocasiones, han tenido que sucumbir en cuanto a la calidad profesional.</a:t>
            </a:r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Artículo 14º.- </a:t>
            </a:r>
            <a:r>
              <a:rPr lang="es-CL" b="1" dirty="0" smtClean="0"/>
              <a:t>Los Profesionales Contadores que se alejan de los códigos de</a:t>
            </a:r>
          </a:p>
          <a:p>
            <a:pPr algn="just"/>
            <a:r>
              <a:rPr lang="es-CL" b="1" dirty="0" smtClean="0"/>
              <a:t>conducta y ética profesional, exponen, no sólo su prestigio profesional, sino el</a:t>
            </a:r>
          </a:p>
          <a:p>
            <a:pPr algn="just"/>
            <a:r>
              <a:rPr lang="es-CL" b="1" dirty="0" smtClean="0"/>
              <a:t>servicio a la comunidad y de manera particular, comprometen el futuro de la</a:t>
            </a:r>
          </a:p>
          <a:p>
            <a:pPr algn="just"/>
            <a:r>
              <a:rPr lang="es-CL" b="1" dirty="0" smtClean="0"/>
              <a:t>profesión. </a:t>
            </a:r>
            <a:r>
              <a:rPr lang="es-CL" dirty="0" smtClean="0"/>
              <a:t>Asimismo, el egoísmo, el yo por encima de los demás, el propósito de</a:t>
            </a:r>
          </a:p>
          <a:p>
            <a:pPr algn="just"/>
            <a:r>
              <a:rPr lang="es-CL" dirty="0" smtClean="0"/>
              <a:t>servirse de la sociedad y no el de “servir a la sociedad”, del ambiente para escalar</a:t>
            </a:r>
          </a:p>
          <a:p>
            <a:pPr algn="just"/>
            <a:r>
              <a:rPr lang="es-CL" dirty="0" smtClean="0"/>
              <a:t>posiciones que se suponen de privilegio, y las tendencias que parecen encaminarse a  centrar ambiciones en importantes retribuciones económicas, </a:t>
            </a:r>
            <a:r>
              <a:rPr lang="es-CL" b="1" dirty="0" smtClean="0"/>
              <a:t>han dado como resultado negativo el de sacrificar en ocasiones, “la calidad”.</a:t>
            </a:r>
          </a:p>
          <a:p>
            <a:pPr algn="just"/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73919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4403</Words>
  <Application>Microsoft Office PowerPoint</Application>
  <PresentationFormat>Presentación en pantalla (4:3)</PresentationFormat>
  <Paragraphs>305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Código de Ética Colegio de Contadores de Chile A.G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Código de Ética Colegio de Contadores de Chile A.G</dc:title>
  <dc:creator>Nicolas</dc:creator>
  <cp:lastModifiedBy>Nicolas</cp:lastModifiedBy>
  <cp:revision>54</cp:revision>
  <dcterms:created xsi:type="dcterms:W3CDTF">2017-11-16T17:53:27Z</dcterms:created>
  <dcterms:modified xsi:type="dcterms:W3CDTF">2017-11-16T22:24:49Z</dcterms:modified>
</cp:coreProperties>
</file>